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2"/>
  </p:notesMasterIdLst>
  <p:handoutMasterIdLst>
    <p:handoutMasterId r:id="rId43"/>
  </p:handoutMasterIdLst>
  <p:sldIdLst>
    <p:sldId id="256" r:id="rId6"/>
    <p:sldId id="257" r:id="rId7"/>
    <p:sldId id="430" r:id="rId8"/>
    <p:sldId id="435" r:id="rId9"/>
    <p:sldId id="306" r:id="rId10"/>
    <p:sldId id="442" r:id="rId11"/>
    <p:sldId id="445" r:id="rId12"/>
    <p:sldId id="450" r:id="rId13"/>
    <p:sldId id="454" r:id="rId14"/>
    <p:sldId id="1023" r:id="rId15"/>
    <p:sldId id="456" r:id="rId16"/>
    <p:sldId id="458" r:id="rId17"/>
    <p:sldId id="1024" r:id="rId18"/>
    <p:sldId id="452" r:id="rId19"/>
    <p:sldId id="413" r:id="rId20"/>
    <p:sldId id="376" r:id="rId21"/>
    <p:sldId id="377" r:id="rId22"/>
    <p:sldId id="378" r:id="rId23"/>
    <p:sldId id="379" r:id="rId24"/>
    <p:sldId id="382" r:id="rId25"/>
    <p:sldId id="385" r:id="rId26"/>
    <p:sldId id="388" r:id="rId27"/>
    <p:sldId id="390" r:id="rId28"/>
    <p:sldId id="391" r:id="rId29"/>
    <p:sldId id="392" r:id="rId30"/>
    <p:sldId id="422" r:id="rId31"/>
    <p:sldId id="394" r:id="rId32"/>
    <p:sldId id="428" r:id="rId33"/>
    <p:sldId id="396" r:id="rId34"/>
    <p:sldId id="424" r:id="rId35"/>
    <p:sldId id="398" r:id="rId36"/>
    <p:sldId id="397" r:id="rId37"/>
    <p:sldId id="399" r:id="rId38"/>
    <p:sldId id="401" r:id="rId39"/>
    <p:sldId id="1025" r:id="rId40"/>
    <p:sldId id="345" r:id="rId41"/>
  </p:sldIdLst>
  <p:sldSz cx="9144000" cy="6858000" type="screen4x3"/>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6C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674CF3-8A4E-7641-8342-5F4A0AB0723E}" v="4" dt="2024-12-16T16:30:07.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53" autoAdjust="0"/>
    <p:restoredTop sz="88203" autoAdjust="0"/>
  </p:normalViewPr>
  <p:slideViewPr>
    <p:cSldViewPr snapToGrid="0">
      <p:cViewPr varScale="1">
        <p:scale>
          <a:sx n="59" d="100"/>
          <a:sy n="59" d="100"/>
        </p:scale>
        <p:origin x="160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ll, Dale C" userId="S::dale.hill@cumbria.gov.uk::c9f13c5a-06fe-45a8-9ed9-45f7795b9acb" providerId="AD" clId="Web-{1E674CF3-8A4E-7641-8342-5F4A0AB0723E}"/>
    <pc:docChg chg="modSld">
      <pc:chgData name="Hill, Dale C" userId="S::dale.hill@cumbria.gov.uk::c9f13c5a-06fe-45a8-9ed9-45f7795b9acb" providerId="AD" clId="Web-{1E674CF3-8A4E-7641-8342-5F4A0AB0723E}" dt="2024-12-16T16:30:07.652" v="1" actId="20577"/>
      <pc:docMkLst>
        <pc:docMk/>
      </pc:docMkLst>
      <pc:sldChg chg="modSp">
        <pc:chgData name="Hill, Dale C" userId="S::dale.hill@cumbria.gov.uk::c9f13c5a-06fe-45a8-9ed9-45f7795b9acb" providerId="AD" clId="Web-{1E674CF3-8A4E-7641-8342-5F4A0AB0723E}" dt="2024-12-16T16:30:07.652" v="1" actId="20577"/>
        <pc:sldMkLst>
          <pc:docMk/>
          <pc:sldMk cId="927805164" sldId="377"/>
        </pc:sldMkLst>
        <pc:spChg chg="mod">
          <ac:chgData name="Hill, Dale C" userId="S::dale.hill@cumbria.gov.uk::c9f13c5a-06fe-45a8-9ed9-45f7795b9acb" providerId="AD" clId="Web-{1E674CF3-8A4E-7641-8342-5F4A0AB0723E}" dt="2024-12-16T16:30:07.652" v="1" actId="20577"/>
          <ac:spMkLst>
            <pc:docMk/>
            <pc:sldMk cId="927805164" sldId="377"/>
            <ac:spMk id="6" creationId="{00000000-0000-0000-0000-000000000000}"/>
          </ac:spMkLst>
        </pc:spChg>
      </pc:sldChg>
    </pc:docChg>
  </pc:docChgLst>
  <pc:docChgLst>
    <pc:chgData name="Gill, Lucy" userId="8a313062-26ea-4d15-ad87-e05940022d47" providerId="ADAL" clId="{C6364E40-B459-455D-973B-D807FF36D8C4}"/>
    <pc:docChg chg="modSld">
      <pc:chgData name="Gill, Lucy" userId="8a313062-26ea-4d15-ad87-e05940022d47" providerId="ADAL" clId="{C6364E40-B459-455D-973B-D807FF36D8C4}" dt="2024-12-16T19:42:24.524" v="48" actId="20577"/>
      <pc:docMkLst>
        <pc:docMk/>
      </pc:docMkLst>
      <pc:sldChg chg="modSp mod">
        <pc:chgData name="Gill, Lucy" userId="8a313062-26ea-4d15-ad87-e05940022d47" providerId="ADAL" clId="{C6364E40-B459-455D-973B-D807FF36D8C4}" dt="2024-12-16T19:42:24.524" v="48" actId="20577"/>
        <pc:sldMkLst>
          <pc:docMk/>
          <pc:sldMk cId="927805164" sldId="377"/>
        </pc:sldMkLst>
        <pc:spChg chg="mod">
          <ac:chgData name="Gill, Lucy" userId="8a313062-26ea-4d15-ad87-e05940022d47" providerId="ADAL" clId="{C6364E40-B459-455D-973B-D807FF36D8C4}" dt="2024-12-16T19:42:24.524" v="48" actId="20577"/>
          <ac:spMkLst>
            <pc:docMk/>
            <pc:sldMk cId="927805164" sldId="377"/>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841" cy="498884"/>
          </a:xfrm>
          <a:prstGeom prst="rect">
            <a:avLst/>
          </a:prstGeom>
        </p:spPr>
        <p:txBody>
          <a:bodyPr vert="horz" lIns="92281" tIns="46141" rIns="92281" bIns="46141" rtlCol="0"/>
          <a:lstStyle>
            <a:lvl1pPr algn="l">
              <a:defRPr sz="1200"/>
            </a:lvl1pPr>
          </a:lstStyle>
          <a:p>
            <a:endParaRPr lang="en-GB"/>
          </a:p>
        </p:txBody>
      </p:sp>
      <p:sp>
        <p:nvSpPr>
          <p:cNvPr id="3" name="Date Placeholder 2"/>
          <p:cNvSpPr>
            <a:spLocks noGrp="1"/>
          </p:cNvSpPr>
          <p:nvPr>
            <p:ph type="dt" sz="quarter" idx="1"/>
          </p:nvPr>
        </p:nvSpPr>
        <p:spPr>
          <a:xfrm>
            <a:off x="3854184" y="0"/>
            <a:ext cx="2949841" cy="498884"/>
          </a:xfrm>
          <a:prstGeom prst="rect">
            <a:avLst/>
          </a:prstGeom>
        </p:spPr>
        <p:txBody>
          <a:bodyPr vert="horz" lIns="92281" tIns="46141" rIns="92281" bIns="46141" rtlCol="0"/>
          <a:lstStyle>
            <a:lvl1pPr algn="r">
              <a:defRPr sz="1200"/>
            </a:lvl1pPr>
          </a:lstStyle>
          <a:p>
            <a:fld id="{4F9C8448-7CB8-48BE-8FA6-290836C0E2CF}" type="datetimeFigureOut">
              <a:rPr lang="en-GB" smtClean="0"/>
              <a:t>16/12/2024</a:t>
            </a:fld>
            <a:endParaRPr lang="en-GB"/>
          </a:p>
        </p:txBody>
      </p:sp>
      <p:sp>
        <p:nvSpPr>
          <p:cNvPr id="4" name="Footer Placeholder 3"/>
          <p:cNvSpPr>
            <a:spLocks noGrp="1"/>
          </p:cNvSpPr>
          <p:nvPr>
            <p:ph type="ftr" sz="quarter" idx="2"/>
          </p:nvPr>
        </p:nvSpPr>
        <p:spPr>
          <a:xfrm>
            <a:off x="0" y="9445216"/>
            <a:ext cx="2949841" cy="498884"/>
          </a:xfrm>
          <a:prstGeom prst="rect">
            <a:avLst/>
          </a:prstGeom>
        </p:spPr>
        <p:txBody>
          <a:bodyPr vert="horz" lIns="92281" tIns="46141" rIns="92281" bIns="46141" rtlCol="0" anchor="b"/>
          <a:lstStyle>
            <a:lvl1pPr algn="l">
              <a:defRPr sz="1200"/>
            </a:lvl1pPr>
          </a:lstStyle>
          <a:p>
            <a:endParaRPr lang="en-GB"/>
          </a:p>
        </p:txBody>
      </p:sp>
      <p:sp>
        <p:nvSpPr>
          <p:cNvPr id="5" name="Slide Number Placeholder 4"/>
          <p:cNvSpPr>
            <a:spLocks noGrp="1"/>
          </p:cNvSpPr>
          <p:nvPr>
            <p:ph type="sldNum" sz="quarter" idx="3"/>
          </p:nvPr>
        </p:nvSpPr>
        <p:spPr>
          <a:xfrm>
            <a:off x="3854184" y="9445216"/>
            <a:ext cx="2949841" cy="498884"/>
          </a:xfrm>
          <a:prstGeom prst="rect">
            <a:avLst/>
          </a:prstGeom>
        </p:spPr>
        <p:txBody>
          <a:bodyPr vert="horz" lIns="92281" tIns="46141" rIns="92281" bIns="46141" rtlCol="0" anchor="b"/>
          <a:lstStyle>
            <a:lvl1pPr algn="r">
              <a:defRPr sz="1200"/>
            </a:lvl1pPr>
          </a:lstStyle>
          <a:p>
            <a:fld id="{8DED7A52-2E18-4C00-BEA8-C0177E206E13}" type="slidenum">
              <a:rPr lang="en-GB" smtClean="0"/>
              <a:t>‹#›</a:t>
            </a:fld>
            <a:endParaRPr lang="en-GB"/>
          </a:p>
        </p:txBody>
      </p:sp>
    </p:spTree>
    <p:extLst>
      <p:ext uri="{BB962C8B-B14F-4D97-AF65-F5344CB8AC3E}">
        <p14:creationId xmlns:p14="http://schemas.microsoft.com/office/powerpoint/2010/main" val="1084856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2281" tIns="46141" rIns="92281" bIns="46141"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2281" tIns="46141" rIns="92281" bIns="46141" rtlCol="0"/>
          <a:lstStyle>
            <a:lvl1pPr algn="r">
              <a:defRPr sz="1200"/>
            </a:lvl1pPr>
          </a:lstStyle>
          <a:p>
            <a:fld id="{2A733D85-3294-4905-BB9B-C1BD251F4975}" type="datetimeFigureOut">
              <a:rPr lang="en-GB" smtClean="0"/>
              <a:t>16/12/2024</a:t>
            </a:fld>
            <a:endParaRPr lang="en-GB"/>
          </a:p>
        </p:txBody>
      </p:sp>
      <p:sp>
        <p:nvSpPr>
          <p:cNvPr id="4" name="Slide Image Placeholder 3"/>
          <p:cNvSpPr>
            <a:spLocks noGrp="1" noRot="1" noChangeAspect="1"/>
          </p:cNvSpPr>
          <p:nvPr>
            <p:ph type="sldImg" idx="2"/>
          </p:nvPr>
        </p:nvSpPr>
        <p:spPr>
          <a:xfrm>
            <a:off x="1163638" y="1241425"/>
            <a:ext cx="4478337" cy="3357563"/>
          </a:xfrm>
          <a:prstGeom prst="rect">
            <a:avLst/>
          </a:prstGeom>
          <a:noFill/>
          <a:ln w="12700">
            <a:solidFill>
              <a:prstClr val="black"/>
            </a:solidFill>
          </a:ln>
        </p:spPr>
        <p:txBody>
          <a:bodyPr vert="horz" lIns="92281" tIns="46141" rIns="92281" bIns="46141" rtlCol="0" anchor="ctr"/>
          <a:lstStyle/>
          <a:p>
            <a:endParaRPr lang="en-GB"/>
          </a:p>
        </p:txBody>
      </p:sp>
      <p:sp>
        <p:nvSpPr>
          <p:cNvPr id="5" name="Notes Placeholder 4"/>
          <p:cNvSpPr>
            <a:spLocks noGrp="1"/>
          </p:cNvSpPr>
          <p:nvPr>
            <p:ph type="body" sz="quarter" idx="3"/>
          </p:nvPr>
        </p:nvSpPr>
        <p:spPr>
          <a:xfrm>
            <a:off x="680562" y="4785598"/>
            <a:ext cx="5444490" cy="3915490"/>
          </a:xfrm>
          <a:prstGeom prst="rect">
            <a:avLst/>
          </a:prstGeom>
        </p:spPr>
        <p:txBody>
          <a:bodyPr vert="horz" lIns="92281" tIns="46141" rIns="92281" bIns="4614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2281" tIns="46141" rIns="92281" bIns="46141"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2281" tIns="46141" rIns="92281" bIns="46141" rtlCol="0" anchor="b"/>
          <a:lstStyle>
            <a:lvl1pPr algn="r">
              <a:defRPr sz="1200"/>
            </a:lvl1pPr>
          </a:lstStyle>
          <a:p>
            <a:fld id="{2F4B4DD7-8916-4A5D-B789-95554536C5F4}" type="slidenum">
              <a:rPr lang="en-GB" smtClean="0"/>
              <a:t>‹#›</a:t>
            </a:fld>
            <a:endParaRPr lang="en-GB"/>
          </a:p>
        </p:txBody>
      </p:sp>
    </p:spTree>
    <p:extLst>
      <p:ext uri="{BB962C8B-B14F-4D97-AF65-F5344CB8AC3E}">
        <p14:creationId xmlns:p14="http://schemas.microsoft.com/office/powerpoint/2010/main" val="362473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r>
              <a:rPr lang="en-US" b="1" dirty="0"/>
              <a:t>So, just to think about the contextual issues that surround the TA role… why this project and why is it something that is so important for schools at the moment? Well, I think it’s fair to say that most of you would agree that the SEND landscape has changes considerably in the last 10 years or so, as we see a reduction in </a:t>
            </a:r>
            <a:r>
              <a:rPr lang="en-US" b="1" dirty="0" err="1"/>
              <a:t>spcialist</a:t>
            </a:r>
            <a:r>
              <a:rPr lang="en-US" b="1" dirty="0"/>
              <a:t> places available, an increase in EHCP applications, and an increase in the number of pupils with more complex needs in mainstream schools. Our response to that in many ways, is met by the role of support staff and so it becomes increasingly important to understand that role and how it’s supported across schools. This is a workforce that has trebled in the last 15 years – number one in terms of pupil premium spend, and arguably a role that has changed considerably during that time. Long gone are the days when you might be asking TAs to put up a display or wash out paint pots and </a:t>
            </a:r>
            <a:r>
              <a:rPr lang="en-US" b="1" dirty="0" err="1"/>
              <a:t>oncreasingly</a:t>
            </a:r>
            <a:r>
              <a:rPr lang="en-US" b="1" dirty="0"/>
              <a:t> we’re asking TAs to take on a direct instructional teaching role, leading from the front of the class, working with pupils with complex needs, run </a:t>
            </a:r>
            <a:r>
              <a:rPr lang="en-US" b="1" dirty="0" err="1"/>
              <a:t>inyerventions</a:t>
            </a:r>
            <a:r>
              <a:rPr lang="en-US" b="1" dirty="0"/>
              <a:t> and so on. I think probably all of you listening to be now would agree that TAs are key to schools being able to run in the way they do and that </a:t>
            </a:r>
            <a:r>
              <a:rPr lang="en-US" b="1" dirty="0" err="1"/>
              <a:t>tehir</a:t>
            </a:r>
            <a:r>
              <a:rPr lang="en-US" b="1" dirty="0"/>
              <a:t> support is invaluable to you as a teacher. And so, budgets are stretched, recruitment and retention is difficult and the needs of pupils increases, and so it becomes important to consider the complementary roles that teachers and TAs play. Which is why we’re here today… </a:t>
            </a:r>
          </a:p>
          <a:p>
            <a:pPr eaLnBrk="1" hangingPunct="1">
              <a:defRPr/>
            </a:pPr>
            <a:endParaRPr lang="en-US" b="1" dirty="0"/>
          </a:p>
        </p:txBody>
      </p:sp>
    </p:spTree>
    <p:extLst>
      <p:ext uri="{BB962C8B-B14F-4D97-AF65-F5344CB8AC3E}">
        <p14:creationId xmlns:p14="http://schemas.microsoft.com/office/powerpoint/2010/main" val="59992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16</a:t>
            </a:fld>
            <a:endParaRPr lang="en-US" sz="1200" dirty="0">
              <a:latin typeface="Arial"/>
            </a:endParaRPr>
          </a:p>
        </p:txBody>
      </p:sp>
    </p:spTree>
    <p:extLst>
      <p:ext uri="{BB962C8B-B14F-4D97-AF65-F5344CB8AC3E}">
        <p14:creationId xmlns:p14="http://schemas.microsoft.com/office/powerpoint/2010/main" val="3478244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17</a:t>
            </a:fld>
            <a:endParaRPr lang="en-US" sz="1200" dirty="0">
              <a:latin typeface="Arial"/>
            </a:endParaRPr>
          </a:p>
        </p:txBody>
      </p:sp>
    </p:spTree>
    <p:extLst>
      <p:ext uri="{BB962C8B-B14F-4D97-AF65-F5344CB8AC3E}">
        <p14:creationId xmlns:p14="http://schemas.microsoft.com/office/powerpoint/2010/main" val="1799717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18</a:t>
            </a:fld>
            <a:endParaRPr lang="en-US" sz="1200" dirty="0">
              <a:latin typeface="Arial"/>
            </a:endParaRPr>
          </a:p>
        </p:txBody>
      </p:sp>
    </p:spTree>
    <p:extLst>
      <p:ext uri="{BB962C8B-B14F-4D97-AF65-F5344CB8AC3E}">
        <p14:creationId xmlns:p14="http://schemas.microsoft.com/office/powerpoint/2010/main" val="3299531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19</a:t>
            </a:fld>
            <a:endParaRPr lang="en-US" sz="1200" dirty="0">
              <a:latin typeface="Arial"/>
            </a:endParaRPr>
          </a:p>
        </p:txBody>
      </p:sp>
    </p:spTree>
    <p:extLst>
      <p:ext uri="{BB962C8B-B14F-4D97-AF65-F5344CB8AC3E}">
        <p14:creationId xmlns:p14="http://schemas.microsoft.com/office/powerpoint/2010/main" val="3477925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20</a:t>
            </a:fld>
            <a:endParaRPr lang="en-US" sz="1200" dirty="0">
              <a:latin typeface="Arial"/>
            </a:endParaRPr>
          </a:p>
        </p:txBody>
      </p:sp>
    </p:spTree>
    <p:extLst>
      <p:ext uri="{BB962C8B-B14F-4D97-AF65-F5344CB8AC3E}">
        <p14:creationId xmlns:p14="http://schemas.microsoft.com/office/powerpoint/2010/main" val="1937199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21</a:t>
            </a:fld>
            <a:endParaRPr lang="en-US" sz="1200" dirty="0">
              <a:latin typeface="Arial"/>
            </a:endParaRPr>
          </a:p>
        </p:txBody>
      </p:sp>
    </p:spTree>
    <p:extLst>
      <p:ext uri="{BB962C8B-B14F-4D97-AF65-F5344CB8AC3E}">
        <p14:creationId xmlns:p14="http://schemas.microsoft.com/office/powerpoint/2010/main" val="66856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22</a:t>
            </a:fld>
            <a:endParaRPr lang="en-US" sz="1200" dirty="0">
              <a:latin typeface="Arial"/>
            </a:endParaRPr>
          </a:p>
        </p:txBody>
      </p:sp>
    </p:spTree>
    <p:extLst>
      <p:ext uri="{BB962C8B-B14F-4D97-AF65-F5344CB8AC3E}">
        <p14:creationId xmlns:p14="http://schemas.microsoft.com/office/powerpoint/2010/main" val="2977972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23</a:t>
            </a:fld>
            <a:endParaRPr lang="en-US" sz="1200" dirty="0">
              <a:latin typeface="Arial"/>
            </a:endParaRPr>
          </a:p>
        </p:txBody>
      </p:sp>
    </p:spTree>
    <p:extLst>
      <p:ext uri="{BB962C8B-B14F-4D97-AF65-F5344CB8AC3E}">
        <p14:creationId xmlns:p14="http://schemas.microsoft.com/office/powerpoint/2010/main" val="2208257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24</a:t>
            </a:fld>
            <a:endParaRPr lang="en-US" sz="1200" dirty="0">
              <a:latin typeface="Arial"/>
            </a:endParaRPr>
          </a:p>
        </p:txBody>
      </p:sp>
    </p:spTree>
    <p:extLst>
      <p:ext uri="{BB962C8B-B14F-4D97-AF65-F5344CB8AC3E}">
        <p14:creationId xmlns:p14="http://schemas.microsoft.com/office/powerpoint/2010/main" val="153291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25</a:t>
            </a:fld>
            <a:endParaRPr lang="en-US" sz="1200" dirty="0">
              <a:latin typeface="Arial"/>
            </a:endParaRPr>
          </a:p>
        </p:txBody>
      </p:sp>
    </p:spTree>
    <p:extLst>
      <p:ext uri="{BB962C8B-B14F-4D97-AF65-F5344CB8AC3E}">
        <p14:creationId xmlns:p14="http://schemas.microsoft.com/office/powerpoint/2010/main" val="173703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4B4DD7-8916-4A5D-B789-95554536C5F4}" type="slidenum">
              <a:rPr lang="en-GB" smtClean="0"/>
              <a:t>4</a:t>
            </a:fld>
            <a:endParaRPr lang="en-GB"/>
          </a:p>
        </p:txBody>
      </p:sp>
    </p:spTree>
    <p:extLst>
      <p:ext uri="{BB962C8B-B14F-4D97-AF65-F5344CB8AC3E}">
        <p14:creationId xmlns:p14="http://schemas.microsoft.com/office/powerpoint/2010/main" val="1471054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230313" y="1243013"/>
            <a:ext cx="4484687" cy="3363912"/>
          </a:xfrm>
          <a:ln/>
        </p:spPr>
      </p:sp>
      <p:sp>
        <p:nvSpPr>
          <p:cNvPr id="54274"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56683" indent="-291032" eaLnBrk="0" hangingPunct="0">
              <a:defRPr sz="2400">
                <a:solidFill>
                  <a:schemeClr val="tx1"/>
                </a:solidFill>
                <a:latin typeface="FS Mencap" charset="0"/>
                <a:ea typeface="ＭＳ Ｐゴシック" charset="0"/>
              </a:defRPr>
            </a:lvl2pPr>
            <a:lvl3pPr marL="1164128" indent="-232825" eaLnBrk="0" hangingPunct="0">
              <a:defRPr sz="2400">
                <a:solidFill>
                  <a:schemeClr val="tx1"/>
                </a:solidFill>
                <a:latin typeface="FS Mencap" charset="0"/>
                <a:ea typeface="ＭＳ Ｐゴシック" charset="0"/>
              </a:defRPr>
            </a:lvl3pPr>
            <a:lvl4pPr marL="1629779" indent="-232825" eaLnBrk="0" hangingPunct="0">
              <a:defRPr sz="2400">
                <a:solidFill>
                  <a:schemeClr val="tx1"/>
                </a:solidFill>
                <a:latin typeface="FS Mencap" charset="0"/>
                <a:ea typeface="ＭＳ Ｐゴシック" charset="0"/>
              </a:defRPr>
            </a:lvl4pPr>
            <a:lvl5pPr marL="2095430" indent="-232825" eaLnBrk="0" hangingPunct="0">
              <a:defRPr sz="2400">
                <a:solidFill>
                  <a:schemeClr val="tx1"/>
                </a:solidFill>
                <a:latin typeface="FS Mencap" charset="0"/>
                <a:ea typeface="ＭＳ Ｐゴシック" charset="0"/>
              </a:defRPr>
            </a:lvl5pPr>
            <a:lvl6pPr marL="2561081" indent="-232825" eaLnBrk="0" fontAlgn="base" hangingPunct="0">
              <a:spcBef>
                <a:spcPct val="0"/>
              </a:spcBef>
              <a:spcAft>
                <a:spcPct val="0"/>
              </a:spcAft>
              <a:defRPr sz="2400">
                <a:solidFill>
                  <a:schemeClr val="tx1"/>
                </a:solidFill>
                <a:latin typeface="FS Mencap" charset="0"/>
                <a:ea typeface="ＭＳ Ｐゴシック" charset="0"/>
              </a:defRPr>
            </a:lvl6pPr>
            <a:lvl7pPr marL="3026733" indent="-232825" eaLnBrk="0" fontAlgn="base" hangingPunct="0">
              <a:spcBef>
                <a:spcPct val="0"/>
              </a:spcBef>
              <a:spcAft>
                <a:spcPct val="0"/>
              </a:spcAft>
              <a:defRPr sz="2400">
                <a:solidFill>
                  <a:schemeClr val="tx1"/>
                </a:solidFill>
                <a:latin typeface="FS Mencap" charset="0"/>
                <a:ea typeface="ＭＳ Ｐゴシック" charset="0"/>
              </a:defRPr>
            </a:lvl7pPr>
            <a:lvl8pPr marL="3492384" indent="-232825" eaLnBrk="0" fontAlgn="base" hangingPunct="0">
              <a:spcBef>
                <a:spcPct val="0"/>
              </a:spcBef>
              <a:spcAft>
                <a:spcPct val="0"/>
              </a:spcAft>
              <a:defRPr sz="2400">
                <a:solidFill>
                  <a:schemeClr val="tx1"/>
                </a:solidFill>
                <a:latin typeface="FS Mencap" charset="0"/>
                <a:ea typeface="ＭＳ Ｐゴシック" charset="0"/>
              </a:defRPr>
            </a:lvl8pPr>
            <a:lvl9pPr marL="3958035" indent="-232825"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26</a:t>
            </a:fld>
            <a:endParaRPr lang="en-US" sz="1200" dirty="0">
              <a:latin typeface="Arial"/>
            </a:endParaRPr>
          </a:p>
        </p:txBody>
      </p:sp>
    </p:spTree>
    <p:extLst>
      <p:ext uri="{BB962C8B-B14F-4D97-AF65-F5344CB8AC3E}">
        <p14:creationId xmlns:p14="http://schemas.microsoft.com/office/powerpoint/2010/main" val="322893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27</a:t>
            </a:fld>
            <a:endParaRPr lang="en-US" sz="1200" dirty="0">
              <a:latin typeface="Arial"/>
            </a:endParaRPr>
          </a:p>
        </p:txBody>
      </p:sp>
    </p:spTree>
    <p:extLst>
      <p:ext uri="{BB962C8B-B14F-4D97-AF65-F5344CB8AC3E}">
        <p14:creationId xmlns:p14="http://schemas.microsoft.com/office/powerpoint/2010/main" val="2419283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28</a:t>
            </a:fld>
            <a:endParaRPr lang="en-US" sz="1200" dirty="0">
              <a:latin typeface="Arial"/>
            </a:endParaRPr>
          </a:p>
        </p:txBody>
      </p:sp>
    </p:spTree>
    <p:extLst>
      <p:ext uri="{BB962C8B-B14F-4D97-AF65-F5344CB8AC3E}">
        <p14:creationId xmlns:p14="http://schemas.microsoft.com/office/powerpoint/2010/main" val="2704227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29</a:t>
            </a:fld>
            <a:endParaRPr lang="en-US" sz="1200" dirty="0">
              <a:latin typeface="Arial"/>
            </a:endParaRPr>
          </a:p>
        </p:txBody>
      </p:sp>
    </p:spTree>
    <p:extLst>
      <p:ext uri="{BB962C8B-B14F-4D97-AF65-F5344CB8AC3E}">
        <p14:creationId xmlns:p14="http://schemas.microsoft.com/office/powerpoint/2010/main" val="724194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230313" y="1243013"/>
            <a:ext cx="4484687" cy="3363912"/>
          </a:xfrm>
          <a:ln/>
        </p:spPr>
      </p:sp>
      <p:sp>
        <p:nvSpPr>
          <p:cNvPr id="54274"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56683" indent="-291032" eaLnBrk="0" hangingPunct="0">
              <a:defRPr sz="2400">
                <a:solidFill>
                  <a:schemeClr val="tx1"/>
                </a:solidFill>
                <a:latin typeface="FS Mencap" charset="0"/>
                <a:ea typeface="ＭＳ Ｐゴシック" charset="0"/>
              </a:defRPr>
            </a:lvl2pPr>
            <a:lvl3pPr marL="1164128" indent="-232825" eaLnBrk="0" hangingPunct="0">
              <a:defRPr sz="2400">
                <a:solidFill>
                  <a:schemeClr val="tx1"/>
                </a:solidFill>
                <a:latin typeface="FS Mencap" charset="0"/>
                <a:ea typeface="ＭＳ Ｐゴシック" charset="0"/>
              </a:defRPr>
            </a:lvl3pPr>
            <a:lvl4pPr marL="1629779" indent="-232825" eaLnBrk="0" hangingPunct="0">
              <a:defRPr sz="2400">
                <a:solidFill>
                  <a:schemeClr val="tx1"/>
                </a:solidFill>
                <a:latin typeface="FS Mencap" charset="0"/>
                <a:ea typeface="ＭＳ Ｐゴシック" charset="0"/>
              </a:defRPr>
            </a:lvl4pPr>
            <a:lvl5pPr marL="2095430" indent="-232825" eaLnBrk="0" hangingPunct="0">
              <a:defRPr sz="2400">
                <a:solidFill>
                  <a:schemeClr val="tx1"/>
                </a:solidFill>
                <a:latin typeface="FS Mencap" charset="0"/>
                <a:ea typeface="ＭＳ Ｐゴシック" charset="0"/>
              </a:defRPr>
            </a:lvl5pPr>
            <a:lvl6pPr marL="2561081" indent="-232825" eaLnBrk="0" fontAlgn="base" hangingPunct="0">
              <a:spcBef>
                <a:spcPct val="0"/>
              </a:spcBef>
              <a:spcAft>
                <a:spcPct val="0"/>
              </a:spcAft>
              <a:defRPr sz="2400">
                <a:solidFill>
                  <a:schemeClr val="tx1"/>
                </a:solidFill>
                <a:latin typeface="FS Mencap" charset="0"/>
                <a:ea typeface="ＭＳ Ｐゴシック" charset="0"/>
              </a:defRPr>
            </a:lvl6pPr>
            <a:lvl7pPr marL="3026733" indent="-232825" eaLnBrk="0" fontAlgn="base" hangingPunct="0">
              <a:spcBef>
                <a:spcPct val="0"/>
              </a:spcBef>
              <a:spcAft>
                <a:spcPct val="0"/>
              </a:spcAft>
              <a:defRPr sz="2400">
                <a:solidFill>
                  <a:schemeClr val="tx1"/>
                </a:solidFill>
                <a:latin typeface="FS Mencap" charset="0"/>
                <a:ea typeface="ＭＳ Ｐゴシック" charset="0"/>
              </a:defRPr>
            </a:lvl7pPr>
            <a:lvl8pPr marL="3492384" indent="-232825" eaLnBrk="0" fontAlgn="base" hangingPunct="0">
              <a:spcBef>
                <a:spcPct val="0"/>
              </a:spcBef>
              <a:spcAft>
                <a:spcPct val="0"/>
              </a:spcAft>
              <a:defRPr sz="2400">
                <a:solidFill>
                  <a:schemeClr val="tx1"/>
                </a:solidFill>
                <a:latin typeface="FS Mencap" charset="0"/>
                <a:ea typeface="ＭＳ Ｐゴシック" charset="0"/>
              </a:defRPr>
            </a:lvl8pPr>
            <a:lvl9pPr marL="3958035" indent="-232825"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30</a:t>
            </a:fld>
            <a:endParaRPr lang="en-US" sz="1200" dirty="0">
              <a:latin typeface="Arial"/>
            </a:endParaRPr>
          </a:p>
        </p:txBody>
      </p:sp>
    </p:spTree>
    <p:extLst>
      <p:ext uri="{BB962C8B-B14F-4D97-AF65-F5344CB8AC3E}">
        <p14:creationId xmlns:p14="http://schemas.microsoft.com/office/powerpoint/2010/main" val="2460057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31</a:t>
            </a:fld>
            <a:endParaRPr lang="en-US" sz="1200" dirty="0">
              <a:latin typeface="Arial"/>
            </a:endParaRPr>
          </a:p>
        </p:txBody>
      </p:sp>
    </p:spTree>
    <p:extLst>
      <p:ext uri="{BB962C8B-B14F-4D97-AF65-F5344CB8AC3E}">
        <p14:creationId xmlns:p14="http://schemas.microsoft.com/office/powerpoint/2010/main" val="66562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32</a:t>
            </a:fld>
            <a:endParaRPr lang="en-US" sz="1200" dirty="0">
              <a:latin typeface="Arial"/>
            </a:endParaRPr>
          </a:p>
        </p:txBody>
      </p:sp>
    </p:spTree>
    <p:extLst>
      <p:ext uri="{BB962C8B-B14F-4D97-AF65-F5344CB8AC3E}">
        <p14:creationId xmlns:p14="http://schemas.microsoft.com/office/powerpoint/2010/main" val="1768820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33</a:t>
            </a:fld>
            <a:endParaRPr lang="en-US" sz="1200" dirty="0">
              <a:latin typeface="Arial"/>
            </a:endParaRPr>
          </a:p>
        </p:txBody>
      </p:sp>
    </p:spTree>
    <p:extLst>
      <p:ext uri="{BB962C8B-B14F-4D97-AF65-F5344CB8AC3E}">
        <p14:creationId xmlns:p14="http://schemas.microsoft.com/office/powerpoint/2010/main" val="1477041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34</a:t>
            </a:fld>
            <a:endParaRPr lang="en-US" sz="1200" dirty="0">
              <a:latin typeface="Arial"/>
            </a:endParaRPr>
          </a:p>
        </p:txBody>
      </p:sp>
    </p:spTree>
    <p:extLst>
      <p:ext uri="{BB962C8B-B14F-4D97-AF65-F5344CB8AC3E}">
        <p14:creationId xmlns:p14="http://schemas.microsoft.com/office/powerpoint/2010/main" val="3257518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8EC4FAD-E925-444B-A88B-3AF54B768928}" type="slidenum">
              <a:rPr lang="en-US" sz="1200">
                <a:latin typeface="Arial"/>
              </a:rPr>
              <a:pPr eaLnBrk="1" hangingPunct="1">
                <a:defRPr/>
              </a:pPr>
              <a:t>35</a:t>
            </a:fld>
            <a:endParaRPr lang="en-US" sz="1200" dirty="0">
              <a:latin typeface="Arial"/>
            </a:endParaRPr>
          </a:p>
        </p:txBody>
      </p:sp>
    </p:spTree>
    <p:extLst>
      <p:ext uri="{BB962C8B-B14F-4D97-AF65-F5344CB8AC3E}">
        <p14:creationId xmlns:p14="http://schemas.microsoft.com/office/powerpoint/2010/main" val="876238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sz="1800" b="1" dirty="0"/>
          </a:p>
        </p:txBody>
      </p:sp>
    </p:spTree>
    <p:extLst>
      <p:ext uri="{BB962C8B-B14F-4D97-AF65-F5344CB8AC3E}">
        <p14:creationId xmlns:p14="http://schemas.microsoft.com/office/powerpoint/2010/main" val="1450095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dirty="0"/>
          </a:p>
        </p:txBody>
      </p:sp>
    </p:spTree>
    <p:extLst>
      <p:ext uri="{BB962C8B-B14F-4D97-AF65-F5344CB8AC3E}">
        <p14:creationId xmlns:p14="http://schemas.microsoft.com/office/powerpoint/2010/main" val="1196338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dirty="0"/>
          </a:p>
        </p:txBody>
      </p:sp>
    </p:spTree>
    <p:extLst>
      <p:ext uri="{BB962C8B-B14F-4D97-AF65-F5344CB8AC3E}">
        <p14:creationId xmlns:p14="http://schemas.microsoft.com/office/powerpoint/2010/main" val="75738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latin typeface="Arial" charset="0"/>
            </a:endParaRPr>
          </a:p>
        </p:txBody>
      </p:sp>
    </p:spTree>
    <p:extLst>
      <p:ext uri="{BB962C8B-B14F-4D97-AF65-F5344CB8AC3E}">
        <p14:creationId xmlns:p14="http://schemas.microsoft.com/office/powerpoint/2010/main" val="2456474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Tree>
    <p:extLst>
      <p:ext uri="{BB962C8B-B14F-4D97-AF65-F5344CB8AC3E}">
        <p14:creationId xmlns:p14="http://schemas.microsoft.com/office/powerpoint/2010/main" val="1951109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dirty="0"/>
          </a:p>
        </p:txBody>
      </p:sp>
    </p:spTree>
    <p:extLst>
      <p:ext uri="{BB962C8B-B14F-4D97-AF65-F5344CB8AC3E}">
        <p14:creationId xmlns:p14="http://schemas.microsoft.com/office/powerpoint/2010/main" val="2454308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xfrm>
            <a:off x="1163638" y="1241425"/>
            <a:ext cx="4478337" cy="3357563"/>
          </a:xfrm>
          <a:ln/>
        </p:spPr>
      </p:sp>
      <p:sp>
        <p:nvSpPr>
          <p:cNvPr id="54274" name="Notes Placeholder 2"/>
          <p:cNvSpPr>
            <a:spLocks noGrp="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a:p>
        </p:txBody>
      </p:sp>
      <p:sp>
        <p:nvSpPr>
          <p:cNvPr id="54275"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FS Mencap" charset="0"/>
                <a:ea typeface="ＭＳ Ｐゴシック" charset="0"/>
                <a:cs typeface="ＭＳ Ｐゴシック" charset="0"/>
              </a:defRPr>
            </a:lvl1pPr>
            <a:lvl2pPr marL="749785" indent="-288379" eaLnBrk="0" hangingPunct="0">
              <a:defRPr sz="2400">
                <a:solidFill>
                  <a:schemeClr val="tx1"/>
                </a:solidFill>
                <a:latin typeface="FS Mencap" charset="0"/>
                <a:ea typeface="ＭＳ Ｐゴシック" charset="0"/>
              </a:defRPr>
            </a:lvl2pPr>
            <a:lvl3pPr marL="1153516" indent="-230703" eaLnBrk="0" hangingPunct="0">
              <a:defRPr sz="2400">
                <a:solidFill>
                  <a:schemeClr val="tx1"/>
                </a:solidFill>
                <a:latin typeface="FS Mencap" charset="0"/>
                <a:ea typeface="ＭＳ Ｐゴシック" charset="0"/>
              </a:defRPr>
            </a:lvl3pPr>
            <a:lvl4pPr marL="1614922" indent="-230703" eaLnBrk="0" hangingPunct="0">
              <a:defRPr sz="2400">
                <a:solidFill>
                  <a:schemeClr val="tx1"/>
                </a:solidFill>
                <a:latin typeface="FS Mencap" charset="0"/>
                <a:ea typeface="ＭＳ Ｐゴシック" charset="0"/>
              </a:defRPr>
            </a:lvl4pPr>
            <a:lvl5pPr marL="2076328" indent="-230703" eaLnBrk="0" hangingPunct="0">
              <a:defRPr sz="2400">
                <a:solidFill>
                  <a:schemeClr val="tx1"/>
                </a:solidFill>
                <a:latin typeface="FS Mencap" charset="0"/>
                <a:ea typeface="ＭＳ Ｐゴシック" charset="0"/>
              </a:defRPr>
            </a:lvl5pPr>
            <a:lvl6pPr marL="2537734" indent="-230703" eaLnBrk="0" fontAlgn="base" hangingPunct="0">
              <a:spcBef>
                <a:spcPct val="0"/>
              </a:spcBef>
              <a:spcAft>
                <a:spcPct val="0"/>
              </a:spcAft>
              <a:defRPr sz="2400">
                <a:solidFill>
                  <a:schemeClr val="tx1"/>
                </a:solidFill>
                <a:latin typeface="FS Mencap" charset="0"/>
                <a:ea typeface="ＭＳ Ｐゴシック" charset="0"/>
              </a:defRPr>
            </a:lvl6pPr>
            <a:lvl7pPr marL="2999141" indent="-230703" eaLnBrk="0" fontAlgn="base" hangingPunct="0">
              <a:spcBef>
                <a:spcPct val="0"/>
              </a:spcBef>
              <a:spcAft>
                <a:spcPct val="0"/>
              </a:spcAft>
              <a:defRPr sz="2400">
                <a:solidFill>
                  <a:schemeClr val="tx1"/>
                </a:solidFill>
                <a:latin typeface="FS Mencap" charset="0"/>
                <a:ea typeface="ＭＳ Ｐゴシック" charset="0"/>
              </a:defRPr>
            </a:lvl7pPr>
            <a:lvl8pPr marL="3460547" indent="-230703" eaLnBrk="0" fontAlgn="base" hangingPunct="0">
              <a:spcBef>
                <a:spcPct val="0"/>
              </a:spcBef>
              <a:spcAft>
                <a:spcPct val="0"/>
              </a:spcAft>
              <a:defRPr sz="2400">
                <a:solidFill>
                  <a:schemeClr val="tx1"/>
                </a:solidFill>
                <a:latin typeface="FS Mencap" charset="0"/>
                <a:ea typeface="ＭＳ Ｐゴシック" charset="0"/>
              </a:defRPr>
            </a:lvl8pPr>
            <a:lvl9pPr marL="3921953" indent="-230703" eaLnBrk="0" fontAlgn="base" hangingPunct="0">
              <a:spcBef>
                <a:spcPct val="0"/>
              </a:spcBef>
              <a:spcAft>
                <a:spcPct val="0"/>
              </a:spcAft>
              <a:defRPr sz="2400">
                <a:solidFill>
                  <a:schemeClr val="tx1"/>
                </a:solidFill>
                <a:latin typeface="FS Mencap" charset="0"/>
                <a:ea typeface="ＭＳ Ｐゴシック" charset="0"/>
              </a:defRPr>
            </a:lvl9pPr>
          </a:lstStyle>
          <a:p>
            <a:pPr eaLnBrk="1" hangingPunct="1">
              <a:defRPr/>
            </a:pPr>
            <a:fld id="{144720BB-7A33-E748-B42F-2ADF3CCB880F}" type="slidenum">
              <a:rPr lang="en-US" sz="1200">
                <a:latin typeface="Arial"/>
              </a:rPr>
              <a:pPr eaLnBrk="1" hangingPunct="1">
                <a:defRPr/>
              </a:pPr>
              <a:t>15</a:t>
            </a:fld>
            <a:endParaRPr lang="en-US" sz="1200" dirty="0">
              <a:latin typeface="Arial"/>
            </a:endParaRPr>
          </a:p>
        </p:txBody>
      </p:sp>
    </p:spTree>
    <p:extLst>
      <p:ext uri="{BB962C8B-B14F-4D97-AF65-F5344CB8AC3E}">
        <p14:creationId xmlns:p14="http://schemas.microsoft.com/office/powerpoint/2010/main" val="997028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51691ED-9FFD-4805-8A62-2438858D001F}" type="datetimeFigureOut">
              <a:rPr lang="en-GB" smtClean="0"/>
              <a:t>16/12/2024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1209373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1691ED-9FFD-4805-8A62-2438858D001F}" type="datetimeFigureOut">
              <a:rPr lang="en-GB" smtClean="0"/>
              <a:t>16/12/2024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56205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80"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5"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1691ED-9FFD-4805-8A62-2438858D001F}" type="datetimeFigureOut">
              <a:rPr lang="en-GB" smtClean="0"/>
              <a:t>16/12/2024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3919657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14" y="2130444"/>
            <a:ext cx="777218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823" y="3886200"/>
            <a:ext cx="6400361"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87C145-052A-0043-AC1D-3F5330B7798B}"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62738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2B3BD3-1ADC-E247-8C8C-C4BA8485196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541107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51" y="4406919"/>
            <a:ext cx="777218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551" y="2906713"/>
            <a:ext cx="777218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4D87F-B3F8-384A-B2D8-CAB37DFE0E52}"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68341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82" y="1600206"/>
            <a:ext cx="40436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1624" y="1600206"/>
            <a:ext cx="404510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18999C-EDDF-4F45-BD94-9FCF0AE2FDF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372808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83" y="1535113"/>
            <a:ext cx="40407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83" y="2174875"/>
            <a:ext cx="40407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4556" y="1535113"/>
            <a:ext cx="404217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4556" y="2174875"/>
            <a:ext cx="404217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2F4926-C7B3-6147-BAC7-0D11B91FDD7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31251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16F0C52-13B4-F747-B841-2717116F41E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248596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67DEEA9-9A41-FA48-BD15-E413F48780F0}"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68322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8" y="273050"/>
            <a:ext cx="3008917"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4651" y="273069"/>
            <a:ext cx="511208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78" y="1435103"/>
            <a:ext cx="300891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879D9B-9EDA-4747-863A-691A656E56BD}"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683208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1691ED-9FFD-4805-8A62-2438858D001F}" type="datetimeFigureOut">
              <a:rPr lang="en-GB" smtClean="0"/>
              <a:t>16/12/2024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4138752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8" y="4800600"/>
            <a:ext cx="5485813"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458" y="612775"/>
            <a:ext cx="548581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458" y="5367338"/>
            <a:ext cx="548581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A66230-37FE-C646-8678-A43C4836A851}"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076611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2217E3-24CF-5140-9B86-7CFDF795E3F2}"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29852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463" y="274657"/>
            <a:ext cx="2056265"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76" y="274657"/>
            <a:ext cx="6032489"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499F5D-CD73-C04C-9279-2F10ACFC8C28}"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196537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2" y="1709749"/>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92" y="458947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1691ED-9FFD-4805-8A62-2438858D001F}" type="datetimeFigureOut">
              <a:rPr lang="en-GB" smtClean="0"/>
              <a:t>16/12/2024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1138970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51691ED-9FFD-4805-8A62-2438858D001F}" type="datetimeFigureOut">
              <a:rPr lang="en-GB" smtClean="0"/>
              <a:t>16/12/2024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3886674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4" y="365129"/>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51691ED-9FFD-4805-8A62-2438858D001F}" type="datetimeFigureOut">
              <a:rPr lang="en-GB" smtClean="0"/>
              <a:t>16/12/2024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393980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51691ED-9FFD-4805-8A62-2438858D001F}" type="datetimeFigureOut">
              <a:rPr lang="en-GB" smtClean="0"/>
              <a:t>16/12/2024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1812418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1691ED-9FFD-4805-8A62-2438858D001F}" type="datetimeFigureOut">
              <a:rPr lang="en-GB" smtClean="0"/>
              <a:t>16/12/2024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4016653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5" y="457200"/>
            <a:ext cx="2949178"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391" y="98743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5"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1691ED-9FFD-4805-8A62-2438858D001F}" type="datetimeFigureOut">
              <a:rPr lang="en-GB" smtClean="0"/>
              <a:t>16/12/2024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3252507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5" y="457200"/>
            <a:ext cx="2949178"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391" y="98743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5"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1691ED-9FFD-4805-8A62-2438858D001F}" type="datetimeFigureOut">
              <a:rPr lang="en-GB" smtClean="0"/>
              <a:t>16/12/2024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F3FB86-89B7-4089-95D4-D8A65CC9EB2F}" type="slidenum">
              <a:rPr lang="en-GB" smtClean="0"/>
              <a:t>‹#›</a:t>
            </a:fld>
            <a:endParaRPr lang="en-GB"/>
          </a:p>
        </p:txBody>
      </p:sp>
    </p:spTree>
    <p:extLst>
      <p:ext uri="{BB962C8B-B14F-4D97-AF65-F5344CB8AC3E}">
        <p14:creationId xmlns:p14="http://schemas.microsoft.com/office/powerpoint/2010/main" val="86863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5"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5"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691ED-9FFD-4805-8A62-2438858D001F}" type="datetimeFigureOut">
              <a:rPr lang="en-GB" smtClean="0"/>
              <a:t>16/12/2024</a:t>
            </a:fld>
            <a:endParaRPr lang="en-GB"/>
          </a:p>
        </p:txBody>
      </p:sp>
      <p:sp>
        <p:nvSpPr>
          <p:cNvPr id="5" name="Footer Placeholder 4"/>
          <p:cNvSpPr>
            <a:spLocks noGrp="1"/>
          </p:cNvSpPr>
          <p:nvPr>
            <p:ph type="ftr" sz="quarter" idx="3"/>
          </p:nvPr>
        </p:nvSpPr>
        <p:spPr>
          <a:xfrm>
            <a:off x="3028955" y="63563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3FB86-89B7-4089-95D4-D8A65CC9EB2F}" type="slidenum">
              <a:rPr lang="en-GB" smtClean="0"/>
              <a:t>‹#›</a:t>
            </a:fld>
            <a:endParaRPr lang="en-GB"/>
          </a:p>
        </p:txBody>
      </p:sp>
    </p:spTree>
    <p:extLst>
      <p:ext uri="{BB962C8B-B14F-4D97-AF65-F5344CB8AC3E}">
        <p14:creationId xmlns:p14="http://schemas.microsoft.com/office/powerpoint/2010/main" val="3625972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a:defRPr>
            </a:lvl1pPr>
          </a:lstStyle>
          <a:p>
            <a:pPr fontAlgn="base">
              <a:spcBef>
                <a:spcPct val="0"/>
              </a:spcBef>
              <a:spcAft>
                <a:spcPct val="0"/>
              </a:spcAft>
              <a:defRPr/>
            </a:pPr>
            <a:fld id="{3DCFA828-C70A-7A40-835F-E7655F270569}" type="slidenum">
              <a:rPr lang="en-GB">
                <a:solidFill>
                  <a:srgbClr val="000000"/>
                </a:solidFill>
              </a:rPr>
              <a:pPr fontAlgn="base">
                <a:spcBef>
                  <a:spcPct val="0"/>
                </a:spcBef>
                <a:spcAft>
                  <a:spcPct val="0"/>
                </a:spcAft>
                <a:defRPr/>
              </a:pPr>
              <a:t>‹#›</a:t>
            </a:fld>
            <a:endParaRPr lang="en-GB" dirty="0">
              <a:solidFill>
                <a:srgbClr val="000000"/>
              </a:solidFill>
            </a:endParaRPr>
          </a:p>
        </p:txBody>
      </p:sp>
    </p:spTree>
    <p:extLst>
      <p:ext uri="{BB962C8B-B14F-4D97-AF65-F5344CB8AC3E}">
        <p14:creationId xmlns:p14="http://schemas.microsoft.com/office/powerpoint/2010/main" val="449235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mn-ea"/>
        </a:defRPr>
      </a:lvl2pPr>
      <a:lvl3pPr marL="1143000" indent="-228600" algn="l" rtl="0" eaLnBrk="0" fontAlgn="base" hangingPunct="0">
        <a:spcBef>
          <a:spcPct val="20000"/>
        </a:spcBef>
        <a:spcAft>
          <a:spcPct val="0"/>
        </a:spcAft>
        <a:buChar char="•"/>
        <a:defRPr sz="2400">
          <a:solidFill>
            <a:schemeClr val="tx1"/>
          </a:solidFill>
          <a:latin typeface="Arial"/>
          <a:ea typeface="+mn-ea"/>
        </a:defRPr>
      </a:lvl3pPr>
      <a:lvl4pPr marL="1600200" indent="-228600" algn="l" rtl="0" eaLnBrk="0" fontAlgn="base" hangingPunct="0">
        <a:spcBef>
          <a:spcPct val="20000"/>
        </a:spcBef>
        <a:spcAft>
          <a:spcPct val="0"/>
        </a:spcAft>
        <a:buChar char="–"/>
        <a:defRPr sz="2000">
          <a:solidFill>
            <a:schemeClr val="tx1"/>
          </a:solidFill>
          <a:latin typeface="Arial"/>
          <a:ea typeface="+mn-ea"/>
        </a:defRPr>
      </a:lvl4pPr>
      <a:lvl5pPr marL="2057400" indent="-228600" algn="l" rtl="0" eaLnBrk="0" fontAlgn="base" hangingPunct="0">
        <a:spcBef>
          <a:spcPct val="20000"/>
        </a:spcBef>
        <a:spcAft>
          <a:spcPct val="0"/>
        </a:spcAft>
        <a:buChar char="»"/>
        <a:defRPr sz="2000">
          <a:solidFill>
            <a:schemeClr val="tx1"/>
          </a:solidFill>
          <a:latin typeface="Arial"/>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160" y="3591773"/>
            <a:ext cx="8341596" cy="1464664"/>
          </a:xfrm>
        </p:spPr>
        <p:txBody>
          <a:bodyPr>
            <a:normAutofit fontScale="90000"/>
          </a:bodyPr>
          <a:lstStyle/>
          <a:p>
            <a:pPr>
              <a:lnSpc>
                <a:spcPct val="120000"/>
              </a:lnSpc>
            </a:pPr>
            <a:r>
              <a:rPr lang="en-GB" sz="3200" b="1" dirty="0">
                <a:latin typeface="+mn-lt"/>
              </a:rPr>
              <a:t>Maximising the Practice of TAs     </a:t>
            </a:r>
            <a:br>
              <a:rPr lang="en-GB" sz="3200" b="1" dirty="0">
                <a:latin typeface="+mn-lt"/>
              </a:rPr>
            </a:br>
            <a:r>
              <a:rPr lang="en-GB" sz="3200" dirty="0">
                <a:latin typeface="+mn-lt"/>
              </a:rPr>
              <a:t>What teachers need to know </a:t>
            </a:r>
            <a:br>
              <a:rPr lang="en-GB" sz="3200" dirty="0">
                <a:latin typeface="+mn-lt"/>
              </a:rPr>
            </a:br>
            <a:r>
              <a:rPr lang="en-GB" sz="3200" dirty="0">
                <a:latin typeface="+mn-lt"/>
              </a:rPr>
              <a:t>Sally Franklin </a:t>
            </a:r>
            <a:endParaRPr lang="en-GB" sz="3600" dirty="0">
              <a:latin typeface="+mn-lt"/>
            </a:endParaRPr>
          </a:p>
        </p:txBody>
      </p:sp>
      <p:sp>
        <p:nvSpPr>
          <p:cNvPr id="3" name="Subtitle 2"/>
          <p:cNvSpPr>
            <a:spLocks noGrp="1"/>
          </p:cNvSpPr>
          <p:nvPr>
            <p:ph type="subTitle" idx="1"/>
          </p:nvPr>
        </p:nvSpPr>
        <p:spPr>
          <a:xfrm>
            <a:off x="446258" y="5196440"/>
            <a:ext cx="8152792" cy="1153173"/>
          </a:xfrm>
          <a:ln>
            <a:solidFill>
              <a:srgbClr val="3F6CAF">
                <a:alpha val="50000"/>
              </a:srgbClr>
            </a:solidFill>
          </a:ln>
        </p:spPr>
        <p:txBody>
          <a:bodyPr anchor="ctr">
            <a:normAutofit/>
          </a:bodyPr>
          <a:lstStyle/>
          <a:p>
            <a:r>
              <a:rPr lang="en-GB" sz="2000" dirty="0"/>
              <a:t>Based on the book </a:t>
            </a:r>
            <a:r>
              <a:rPr lang="en-GB" sz="2000" i="1" dirty="0"/>
              <a:t>The Teaching Assistant’s Guide to Effective Interaction: How to Maximise your Practice </a:t>
            </a:r>
          </a:p>
          <a:p>
            <a:r>
              <a:rPr lang="en-GB" sz="2000" dirty="0"/>
              <a:t>by Paula Bosanquet, Julie Radford &amp; Rob Webster</a:t>
            </a:r>
          </a:p>
        </p:txBody>
      </p:sp>
      <p:grpSp>
        <p:nvGrpSpPr>
          <p:cNvPr id="8" name="Group 7"/>
          <p:cNvGrpSpPr/>
          <p:nvPr/>
        </p:nvGrpSpPr>
        <p:grpSpPr>
          <a:xfrm>
            <a:off x="137310" y="188255"/>
            <a:ext cx="8657626" cy="3219901"/>
            <a:chOff x="137310" y="461781"/>
            <a:chExt cx="8657626" cy="3219901"/>
          </a:xfrm>
        </p:grpSpPr>
        <p:pic>
          <p:nvPicPr>
            <p:cNvPr id="4" name="Picture 3"/>
            <p:cNvPicPr>
              <a:picLocks noChangeAspect="1"/>
            </p:cNvPicPr>
            <p:nvPr/>
          </p:nvPicPr>
          <p:blipFill>
            <a:blip r:embed="rId4">
              <a:alphaModFix amt="70000"/>
            </a:blip>
            <a:stretch>
              <a:fillRect/>
            </a:stretch>
          </p:blipFill>
          <p:spPr>
            <a:xfrm>
              <a:off x="5824596" y="702134"/>
              <a:ext cx="2970340" cy="2970339"/>
            </a:xfrm>
            <a:prstGeom prst="rect">
              <a:avLst/>
            </a:prstGeom>
          </p:spPr>
        </p:pic>
        <p:grpSp>
          <p:nvGrpSpPr>
            <p:cNvPr id="7" name="Group 6"/>
            <p:cNvGrpSpPr/>
            <p:nvPr/>
          </p:nvGrpSpPr>
          <p:grpSpPr>
            <a:xfrm>
              <a:off x="137310" y="461781"/>
              <a:ext cx="5337933" cy="3219901"/>
              <a:chOff x="137310" y="461781"/>
              <a:chExt cx="5337933" cy="3219901"/>
            </a:xfrm>
          </p:grpSpPr>
          <p:sp>
            <p:nvSpPr>
              <p:cNvPr id="6" name="Rectangle 5"/>
              <p:cNvSpPr/>
              <p:nvPr/>
            </p:nvSpPr>
            <p:spPr>
              <a:xfrm>
                <a:off x="137310" y="461781"/>
                <a:ext cx="892516" cy="140720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mpta-final-2015.png"/>
              <p:cNvPicPr>
                <a:picLocks noChangeAspect="1"/>
              </p:cNvPicPr>
              <p:nvPr/>
            </p:nvPicPr>
            <p:blipFill>
              <a:blip r:embed="rId5" cstate="print">
                <a:alphaModFix amt="70000"/>
                <a:extLst>
                  <a:ext uri="{28A0092B-C50C-407E-A947-70E740481C1C}">
                    <a14:useLocalDpi xmlns:a14="http://schemas.microsoft.com/office/drawing/2010/main" val="0"/>
                  </a:ext>
                </a:extLst>
              </a:blip>
              <a:stretch>
                <a:fillRect/>
              </a:stretch>
            </p:blipFill>
            <p:spPr>
              <a:xfrm>
                <a:off x="406244" y="617799"/>
                <a:ext cx="5068999" cy="3063883"/>
              </a:xfrm>
              <a:prstGeom prst="rect">
                <a:avLst/>
              </a:prstGeom>
              <a:solidFill>
                <a:schemeClr val="bg1"/>
              </a:solidFill>
            </p:spPr>
          </p:pic>
        </p:grpSp>
      </p:grpSp>
      <p:pic>
        <p:nvPicPr>
          <p:cNvPr id="16" name="Audio 15">
            <a:extLst>
              <a:ext uri="{FF2B5EF4-FFF2-40B4-BE49-F238E27FC236}">
                <a16:creationId xmlns:a16="http://schemas.microsoft.com/office/drawing/2014/main" id="{EFC3BE11-FA13-32DE-5695-E157764D5D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27880616"/>
      </p:ext>
    </p:extLst>
  </p:cSld>
  <p:clrMapOvr>
    <a:masterClrMapping/>
  </p:clrMapOvr>
  <mc:AlternateContent xmlns:mc="http://schemas.openxmlformats.org/markup-compatibility/2006" xmlns:p14="http://schemas.microsoft.com/office/powerpoint/2010/main">
    <mc:Choice Requires="p14">
      <p:transition spd="slow" p14:dur="2000" advTm="76122"/>
    </mc:Choice>
    <mc:Fallback xmlns="">
      <p:transition spd="slow" advTm="76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76EB3-FBB6-354D-B65C-403D411EBD66}"/>
              </a:ext>
            </a:extLst>
          </p:cNvPr>
          <p:cNvSpPr>
            <a:spLocks noGrp="1"/>
          </p:cNvSpPr>
          <p:nvPr>
            <p:ph type="title"/>
          </p:nvPr>
        </p:nvSpPr>
        <p:spPr/>
        <p:txBody>
          <a:bodyPr/>
          <a:lstStyle/>
          <a:p>
            <a:r>
              <a:rPr lang="en-US" sz="3200" b="1" dirty="0">
                <a:solidFill>
                  <a:srgbClr val="0070C0"/>
                </a:solidFill>
                <a:latin typeface="Calibri" panose="020F0502020204030204" pitchFamily="34" charset="0"/>
                <a:cs typeface="Calibri" panose="020F0502020204030204" pitchFamily="34" charset="0"/>
              </a:rPr>
              <a:t>Three ways to think about preparation </a:t>
            </a:r>
            <a:endParaRPr lang="en-US" sz="3200" dirty="0"/>
          </a:p>
        </p:txBody>
      </p:sp>
      <p:sp>
        <p:nvSpPr>
          <p:cNvPr id="3" name="Content Placeholder 2">
            <a:extLst>
              <a:ext uri="{FF2B5EF4-FFF2-40B4-BE49-F238E27FC236}">
                <a16:creationId xmlns:a16="http://schemas.microsoft.com/office/drawing/2014/main" id="{C7EBC7ED-17B0-C14C-A26B-E60CD05B1A75}"/>
              </a:ext>
            </a:extLst>
          </p:cNvPr>
          <p:cNvSpPr>
            <a:spLocks noGrp="1"/>
          </p:cNvSpPr>
          <p:nvPr>
            <p:ph idx="1"/>
          </p:nvPr>
        </p:nvSpPr>
        <p:spPr/>
        <p:txBody>
          <a:bodyPr/>
          <a:lstStyle/>
          <a:p>
            <a:pPr marL="514350" indent="-514350">
              <a:buFont typeface="+mj-lt"/>
              <a:buAutoNum type="arabicPeriod"/>
            </a:pPr>
            <a:r>
              <a:rPr lang="en-GB" sz="2400" b="1" dirty="0">
                <a:latin typeface="Calibri" panose="020F0502020204030204" pitchFamily="34" charset="0"/>
                <a:cs typeface="Calibri" panose="020F0502020204030204" pitchFamily="34" charset="0"/>
              </a:rPr>
              <a:t>Time for TAs during day</a:t>
            </a:r>
            <a:endParaRPr lang="en-GB" sz="2400" dirty="0">
              <a:latin typeface="Calibri" panose="020F0502020204030204" pitchFamily="34" charset="0"/>
              <a:cs typeface="Calibri" panose="020F0502020204030204" pitchFamily="34" charset="0"/>
            </a:endParaRPr>
          </a:p>
          <a:p>
            <a:pPr marL="971550" lvl="1" indent="-514350">
              <a:buFont typeface="Arial" charset="0"/>
              <a:buChar char="•"/>
            </a:pPr>
            <a:r>
              <a:rPr lang="en-GB" sz="2400" dirty="0">
                <a:latin typeface="Calibri" panose="020F0502020204030204" pitchFamily="34" charset="0"/>
                <a:cs typeface="Calibri" panose="020F0502020204030204" pitchFamily="34" charset="0"/>
              </a:rPr>
              <a:t>Space freed up by raising expectations re pupil independence</a:t>
            </a:r>
          </a:p>
          <a:p>
            <a:pPr marL="514350" indent="-514350">
              <a:buFont typeface="+mj-lt"/>
              <a:buAutoNum type="arabicPeriod" startAt="2"/>
            </a:pPr>
            <a:r>
              <a:rPr lang="en-GB" sz="2400" b="1" dirty="0">
                <a:latin typeface="Calibri" panose="020F0502020204030204" pitchFamily="34" charset="0"/>
                <a:cs typeface="Calibri" panose="020F0502020204030204" pitchFamily="34" charset="0"/>
              </a:rPr>
              <a:t>Detailed planning</a:t>
            </a:r>
            <a:endParaRPr lang="en-GB" sz="2400" dirty="0">
              <a:latin typeface="Calibri" panose="020F0502020204030204" pitchFamily="34" charset="0"/>
              <a:cs typeface="Calibri" panose="020F0502020204030204" pitchFamily="34" charset="0"/>
            </a:endParaRPr>
          </a:p>
          <a:p>
            <a:pPr marL="971550" lvl="1" indent="-514350">
              <a:buFont typeface="Arial" charset="0"/>
              <a:buChar char="•"/>
            </a:pPr>
            <a:r>
              <a:rPr lang="en-GB" sz="2400" dirty="0">
                <a:latin typeface="Calibri" panose="020F0502020204030204" pitchFamily="34" charset="0"/>
                <a:cs typeface="Calibri" panose="020F0502020204030204" pitchFamily="34" charset="0"/>
              </a:rPr>
              <a:t>Teachers plan lessons with TA in mind</a:t>
            </a:r>
          </a:p>
          <a:p>
            <a:pPr marL="971550" lvl="1" indent="-514350">
              <a:buFont typeface="Arial" charset="0"/>
              <a:buChar char="•"/>
            </a:pPr>
            <a:r>
              <a:rPr lang="en-GB" sz="2400" dirty="0">
                <a:latin typeface="Calibri" panose="020F0502020204030204" pitchFamily="34" charset="0"/>
                <a:cs typeface="Calibri" panose="020F0502020204030204" pitchFamily="34" charset="0"/>
              </a:rPr>
              <a:t>Role and expectations are clear</a:t>
            </a:r>
          </a:p>
          <a:p>
            <a:pPr marL="971550" lvl="1" indent="-514350">
              <a:buFont typeface="Arial" charset="0"/>
              <a:buChar char="•"/>
            </a:pPr>
            <a:r>
              <a:rPr lang="en-GB" sz="2400" dirty="0">
                <a:latin typeface="Calibri" panose="020F0502020204030204" pitchFamily="34" charset="0"/>
                <a:cs typeface="Calibri" panose="020F0502020204030204" pitchFamily="34" charset="0"/>
              </a:rPr>
              <a:t>Clarity over what teachers want fed back </a:t>
            </a:r>
          </a:p>
          <a:p>
            <a:pPr marL="514350" indent="-514350">
              <a:buFont typeface="+mj-lt"/>
              <a:buAutoNum type="arabicPeriod" startAt="3"/>
            </a:pPr>
            <a:r>
              <a:rPr lang="en-GB" sz="2400" b="1" dirty="0">
                <a:latin typeface="Calibri" panose="020F0502020204030204" pitchFamily="34" charset="0"/>
                <a:cs typeface="Calibri" panose="020F0502020204030204" pitchFamily="34" charset="0"/>
              </a:rPr>
              <a:t>Teacher-TA liaison time</a:t>
            </a:r>
            <a:endParaRPr lang="en-GB" sz="2400" dirty="0">
              <a:latin typeface="Calibri" panose="020F0502020204030204" pitchFamily="34" charset="0"/>
              <a:cs typeface="Calibri" panose="020F0502020204030204" pitchFamily="34" charset="0"/>
            </a:endParaRPr>
          </a:p>
          <a:p>
            <a:pPr marL="971550" lvl="1" indent="-514350">
              <a:buFont typeface="Arial" charset="0"/>
              <a:buChar char="•"/>
            </a:pPr>
            <a:r>
              <a:rPr lang="en-GB" sz="2400" dirty="0">
                <a:latin typeface="Calibri" panose="020F0502020204030204" pitchFamily="34" charset="0"/>
                <a:cs typeface="Calibri" panose="020F0502020204030204" pitchFamily="34" charset="0"/>
              </a:rPr>
              <a:t>Speedy and efficient with detailed planning in place</a:t>
            </a:r>
          </a:p>
          <a:p>
            <a:endParaRPr lang="en-US" dirty="0"/>
          </a:p>
        </p:txBody>
      </p:sp>
      <p:pic>
        <p:nvPicPr>
          <p:cNvPr id="4" name="Audio 3">
            <a:hlinkClick r:id="" action="ppaction://media"/>
            <a:extLst>
              <a:ext uri="{FF2B5EF4-FFF2-40B4-BE49-F238E27FC236}">
                <a16:creationId xmlns:a16="http://schemas.microsoft.com/office/drawing/2014/main" id="{C4160355-62A2-3D4C-9A29-B2AC8AA52E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75005622"/>
      </p:ext>
    </p:extLst>
  </p:cSld>
  <p:clrMapOvr>
    <a:masterClrMapping/>
  </p:clrMapOvr>
  <mc:AlternateContent xmlns:mc="http://schemas.openxmlformats.org/markup-compatibility/2006" xmlns:p14="http://schemas.microsoft.com/office/powerpoint/2010/main">
    <mc:Choice Requires="p14">
      <p:transition spd="slow" p14:dur="2000" advTm="150287"/>
    </mc:Choice>
    <mc:Fallback xmlns="">
      <p:transition spd="slow" advTm="150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423226" y="225034"/>
            <a:ext cx="9144000" cy="791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pPr algn="ctr"/>
            <a:r>
              <a:rPr lang="en-GB" sz="3139" b="1" dirty="0">
                <a:solidFill>
                  <a:srgbClr val="4F81BD"/>
                </a:solidFill>
                <a:latin typeface="Calibri" charset="0"/>
                <a:cs typeface="Calibri" charset="0"/>
              </a:rPr>
              <a:t>Area </a:t>
            </a:r>
            <a:r>
              <a:rPr lang="en-GB" sz="3139" b="1">
                <a:solidFill>
                  <a:srgbClr val="4F81BD"/>
                </a:solidFill>
                <a:latin typeface="Calibri" charset="0"/>
                <a:cs typeface="Calibri" charset="0"/>
              </a:rPr>
              <a:t>for action: </a:t>
            </a:r>
            <a:r>
              <a:rPr lang="en-GB" sz="3139" b="1" dirty="0">
                <a:solidFill>
                  <a:srgbClr val="4F81BD"/>
                </a:solidFill>
                <a:latin typeface="Calibri" charset="0"/>
                <a:cs typeface="Calibri" charset="0"/>
              </a:rPr>
              <a:t>TA-led interventions (Recs 5 &amp; 6)</a:t>
            </a:r>
            <a:endParaRPr lang="en-US" sz="3139" b="1" dirty="0">
              <a:solidFill>
                <a:srgbClr val="4F81BD"/>
              </a:solidFill>
              <a:latin typeface="Calibri" charset="0"/>
              <a:cs typeface="Calibri" charset="0"/>
            </a:endParaRPr>
          </a:p>
        </p:txBody>
      </p:sp>
      <p:grpSp>
        <p:nvGrpSpPr>
          <p:cNvPr id="2" name="Group 1"/>
          <p:cNvGrpSpPr/>
          <p:nvPr/>
        </p:nvGrpSpPr>
        <p:grpSpPr>
          <a:xfrm>
            <a:off x="5253535" y="4625441"/>
            <a:ext cx="3373069" cy="1647313"/>
            <a:chOff x="4520952" y="4725144"/>
            <a:chExt cx="3654158" cy="1784589"/>
          </a:xfrm>
        </p:grpSpPr>
        <p:sp>
          <p:nvSpPr>
            <p:cNvPr id="10" name="Oval 9"/>
            <p:cNvSpPr>
              <a:spLocks noChangeAspect="1"/>
            </p:cNvSpPr>
            <p:nvPr/>
          </p:nvSpPr>
          <p:spPr>
            <a:xfrm>
              <a:off x="4520952" y="4725144"/>
              <a:ext cx="3654158" cy="1784589"/>
            </a:xfrm>
            <a:prstGeom prst="ellipse">
              <a:avLst/>
            </a:prstGeom>
            <a:solidFill>
              <a:srgbClr val="3F6C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1" name="TextBox 10"/>
            <p:cNvSpPr txBox="1"/>
            <p:nvPr/>
          </p:nvSpPr>
          <p:spPr>
            <a:xfrm>
              <a:off x="4715577" y="5093381"/>
              <a:ext cx="3278039" cy="1207970"/>
            </a:xfrm>
            <a:prstGeom prst="rect">
              <a:avLst/>
            </a:prstGeom>
            <a:noFill/>
          </p:spPr>
          <p:txBody>
            <a:bodyPr wrap="square" rtlCol="0">
              <a:spAutoFit/>
            </a:bodyPr>
            <a:lstStyle/>
            <a:p>
              <a:pPr algn="ctr"/>
              <a:r>
                <a:rPr lang="en-US" sz="3323" b="1" dirty="0">
                  <a:solidFill>
                    <a:schemeClr val="bg1"/>
                  </a:solidFill>
                  <a:latin typeface="Calibri" charset="0"/>
                  <a:ea typeface="Calibri" charset="0"/>
                  <a:cs typeface="Calibri" charset="0"/>
                </a:rPr>
                <a:t>Not whether, but </a:t>
              </a:r>
              <a:r>
                <a:rPr lang="en-US" sz="3323" b="1" i="1" dirty="0">
                  <a:solidFill>
                    <a:schemeClr val="bg1"/>
                  </a:solidFill>
                  <a:latin typeface="Calibri" charset="0"/>
                  <a:ea typeface="Calibri" charset="0"/>
                  <a:cs typeface="Calibri" charset="0"/>
                </a:rPr>
                <a:t>how</a:t>
              </a:r>
            </a:p>
          </p:txBody>
        </p:sp>
      </p:grpSp>
      <p:pic>
        <p:nvPicPr>
          <p:cNvPr id="12" name="Picture 11">
            <a:extLst>
              <a:ext uri="{FF2B5EF4-FFF2-40B4-BE49-F238E27FC236}">
                <a16:creationId xmlns:a16="http://schemas.microsoft.com/office/drawing/2014/main" id="{F0CF312B-711B-3940-82A8-10E36BD3090E}"/>
              </a:ext>
            </a:extLst>
          </p:cNvPr>
          <p:cNvPicPr>
            <a:picLocks noChangeAspect="1"/>
          </p:cNvPicPr>
          <p:nvPr/>
        </p:nvPicPr>
        <p:blipFill rotWithShape="1">
          <a:blip r:embed="rId5"/>
          <a:srcRect l="2751" t="13945" r="23830" b="16271"/>
          <a:stretch/>
        </p:blipFill>
        <p:spPr>
          <a:xfrm>
            <a:off x="1639085" y="1217832"/>
            <a:ext cx="5380772" cy="3196498"/>
          </a:xfrm>
          <a:prstGeom prst="rect">
            <a:avLst/>
          </a:prstGeom>
        </p:spPr>
      </p:pic>
      <p:pic>
        <p:nvPicPr>
          <p:cNvPr id="3" name="Audio 2">
            <a:hlinkClick r:id="" action="ppaction://media"/>
            <a:extLst>
              <a:ext uri="{FF2B5EF4-FFF2-40B4-BE49-F238E27FC236}">
                <a16:creationId xmlns:a16="http://schemas.microsoft.com/office/drawing/2014/main" id="{460D421F-FD32-684A-B6F3-3286E884AD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27611705"/>
      </p:ext>
    </p:extLst>
  </p:cSld>
  <p:clrMapOvr>
    <a:masterClrMapping/>
  </p:clrMapOvr>
  <mc:AlternateContent xmlns:mc="http://schemas.openxmlformats.org/markup-compatibility/2006" xmlns:p14="http://schemas.microsoft.com/office/powerpoint/2010/main">
    <mc:Choice Requires="p14">
      <p:transition spd="slow" p14:dur="2000" advTm="208996"/>
    </mc:Choice>
    <mc:Fallback xmlns="">
      <p:transition spd="slow" advTm="20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0" y="311280"/>
            <a:ext cx="9144000" cy="791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pPr algn="ctr"/>
            <a:r>
              <a:rPr lang="en-GB" sz="3231" b="1" dirty="0">
                <a:solidFill>
                  <a:srgbClr val="4F81BD"/>
                </a:solidFill>
                <a:latin typeface="Calibri" charset="0"/>
                <a:cs typeface="Calibri" charset="0"/>
              </a:rPr>
              <a:t>7 steps to better TA-led interventions</a:t>
            </a:r>
            <a:endParaRPr lang="en-US" sz="3231" b="1" dirty="0">
              <a:solidFill>
                <a:srgbClr val="4F81BD"/>
              </a:solidFill>
              <a:latin typeface="Calibri" charset="0"/>
              <a:cs typeface="Calibri" charset="0"/>
            </a:endParaRPr>
          </a:p>
        </p:txBody>
      </p:sp>
      <p:sp>
        <p:nvSpPr>
          <p:cNvPr id="9" name="Rectangle 8"/>
          <p:cNvSpPr>
            <a:spLocks noChangeArrowheads="1"/>
          </p:cNvSpPr>
          <p:nvPr/>
        </p:nvSpPr>
        <p:spPr bwMode="auto">
          <a:xfrm>
            <a:off x="384459" y="1235526"/>
            <a:ext cx="8574491" cy="5780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74796" indent="-474796">
              <a:buAutoNum type="arabicPeriod"/>
            </a:pPr>
            <a:r>
              <a:rPr lang="en-GB" sz="2585" b="1" dirty="0">
                <a:latin typeface="Calibri" charset="0"/>
                <a:ea typeface="Calibri" charset="0"/>
                <a:cs typeface="Calibri" charset="0"/>
              </a:rPr>
              <a:t>Keep up, not catch up</a:t>
            </a:r>
            <a:r>
              <a:rPr lang="en-GB" sz="2585" dirty="0">
                <a:latin typeface="Calibri" charset="0"/>
                <a:ea typeface="Calibri" charset="0"/>
                <a:cs typeface="Calibri" charset="0"/>
              </a:rPr>
              <a:t>: </a:t>
            </a:r>
            <a:r>
              <a:rPr lang="en-GB" sz="2585" i="1" dirty="0">
                <a:latin typeface="Calibri" charset="0"/>
                <a:ea typeface="Calibri" charset="0"/>
                <a:cs typeface="Calibri" charset="0"/>
              </a:rPr>
              <a:t>at least</a:t>
            </a:r>
            <a:r>
              <a:rPr lang="en-GB" sz="2585" dirty="0">
                <a:latin typeface="Calibri" charset="0"/>
                <a:ea typeface="Calibri" charset="0"/>
                <a:cs typeface="Calibri" charset="0"/>
              </a:rPr>
              <a:t> compensate for time out</a:t>
            </a:r>
          </a:p>
          <a:p>
            <a:pPr marL="474796" indent="-474796">
              <a:buAutoNum type="arabicPeriod"/>
            </a:pPr>
            <a:endParaRPr lang="en-GB" sz="2585" dirty="0">
              <a:latin typeface="Calibri" charset="0"/>
              <a:ea typeface="Calibri" charset="0"/>
              <a:cs typeface="Calibri" charset="0"/>
            </a:endParaRPr>
          </a:p>
          <a:p>
            <a:pPr marL="474796" indent="-474796">
              <a:buFontTx/>
              <a:buAutoNum type="arabicPeriod"/>
            </a:pPr>
            <a:r>
              <a:rPr lang="en-GB" sz="2585" b="1" dirty="0">
                <a:latin typeface="Calibri" charset="0"/>
                <a:ea typeface="Calibri" charset="0"/>
                <a:cs typeface="Calibri" charset="0"/>
              </a:rPr>
              <a:t>Review, reject</a:t>
            </a:r>
            <a:r>
              <a:rPr lang="mr-IN" sz="2585" b="1" dirty="0">
                <a:latin typeface="Calibri" charset="0"/>
                <a:ea typeface="Calibri" charset="0"/>
                <a:cs typeface="Calibri" charset="0"/>
              </a:rPr>
              <a:t>…</a:t>
            </a:r>
            <a:r>
              <a:rPr lang="en-GB" sz="2585" dirty="0">
                <a:latin typeface="Calibri" charset="0"/>
                <a:ea typeface="Calibri" charset="0"/>
                <a:cs typeface="Calibri" charset="0"/>
              </a:rPr>
              <a:t>: conduct a health-check </a:t>
            </a:r>
          </a:p>
          <a:p>
            <a:pPr marL="474796" indent="-474796">
              <a:buAutoNum type="arabicPeriod"/>
            </a:pPr>
            <a:endParaRPr lang="en-US" sz="2585" b="1" dirty="0">
              <a:latin typeface="Calibri" charset="0"/>
              <a:ea typeface="Calibri" charset="0"/>
              <a:cs typeface="Calibri" charset="0"/>
            </a:endParaRPr>
          </a:p>
          <a:p>
            <a:pPr marL="474796" indent="-474796">
              <a:buFontTx/>
              <a:buAutoNum type="arabicPeriod"/>
            </a:pPr>
            <a:r>
              <a:rPr lang="mr-IN" sz="2585" b="1" dirty="0">
                <a:latin typeface="Calibri" charset="0"/>
                <a:ea typeface="Calibri" charset="0"/>
                <a:cs typeface="Calibri" charset="0"/>
              </a:rPr>
              <a:t>…</a:t>
            </a:r>
            <a:r>
              <a:rPr lang="en-GB" sz="2585" b="1" dirty="0">
                <a:latin typeface="Calibri" charset="0"/>
                <a:ea typeface="Calibri" charset="0"/>
                <a:cs typeface="Calibri" charset="0"/>
              </a:rPr>
              <a:t>and replace</a:t>
            </a:r>
            <a:r>
              <a:rPr lang="en-GB" sz="2585" dirty="0">
                <a:latin typeface="Calibri" charset="0"/>
                <a:ea typeface="Calibri" charset="0"/>
                <a:cs typeface="Calibri" charset="0"/>
              </a:rPr>
              <a:t>: slim menu, judiciously used. EEF 7</a:t>
            </a:r>
            <a:endParaRPr lang="en-GB" sz="2585" i="1" dirty="0">
              <a:latin typeface="Calibri" charset="0"/>
              <a:ea typeface="Calibri" charset="0"/>
              <a:cs typeface="Calibri" charset="0"/>
            </a:endParaRPr>
          </a:p>
          <a:p>
            <a:pPr marL="474796" indent="-474796">
              <a:buAutoNum type="arabicPeriod"/>
            </a:pPr>
            <a:endParaRPr lang="en-GB" sz="2585" dirty="0">
              <a:latin typeface="Calibri" charset="0"/>
              <a:ea typeface="Calibri" charset="0"/>
              <a:cs typeface="Calibri" charset="0"/>
            </a:endParaRPr>
          </a:p>
          <a:p>
            <a:pPr marL="474796" indent="-474796">
              <a:buAutoNum type="arabicPeriod"/>
            </a:pPr>
            <a:r>
              <a:rPr lang="en-GB" sz="2585" b="1" dirty="0">
                <a:latin typeface="Calibri" charset="0"/>
                <a:ea typeface="Calibri" charset="0"/>
                <a:cs typeface="Calibri" charset="0"/>
              </a:rPr>
              <a:t>Be faithful</a:t>
            </a:r>
            <a:r>
              <a:rPr lang="en-GB" sz="2585" dirty="0">
                <a:latin typeface="Calibri" charset="0"/>
                <a:ea typeface="Calibri" charset="0"/>
                <a:cs typeface="Calibri" charset="0"/>
              </a:rPr>
              <a:t>: bake, don’t busk </a:t>
            </a:r>
          </a:p>
          <a:p>
            <a:pPr marL="474796" indent="-474796">
              <a:buAutoNum type="arabicPeriod"/>
            </a:pPr>
            <a:endParaRPr lang="en-GB" sz="2585" b="1" dirty="0">
              <a:latin typeface="Calibri" charset="0"/>
              <a:ea typeface="Calibri" charset="0"/>
              <a:cs typeface="Calibri" charset="0"/>
            </a:endParaRPr>
          </a:p>
          <a:p>
            <a:pPr marL="474796" indent="-474796">
              <a:buAutoNum type="arabicPeriod"/>
            </a:pPr>
            <a:r>
              <a:rPr lang="en-GB" sz="2585" b="1" dirty="0">
                <a:latin typeface="Calibri" charset="0"/>
                <a:ea typeface="Calibri" charset="0"/>
                <a:cs typeface="Calibri" charset="0"/>
              </a:rPr>
              <a:t>Stick to the script</a:t>
            </a:r>
            <a:r>
              <a:rPr lang="en-GB" sz="2585" dirty="0">
                <a:latin typeface="Calibri" charset="0"/>
                <a:ea typeface="Calibri" charset="0"/>
                <a:cs typeface="Calibri" charset="0"/>
              </a:rPr>
              <a:t>: familiarise first, then adapt</a:t>
            </a:r>
          </a:p>
          <a:p>
            <a:pPr marL="474796" indent="-474796">
              <a:buAutoNum type="arabicPeriod"/>
            </a:pPr>
            <a:endParaRPr lang="en-GB" sz="2585" dirty="0">
              <a:latin typeface="Calibri" charset="0"/>
              <a:ea typeface="Calibri" charset="0"/>
              <a:cs typeface="Calibri" charset="0"/>
            </a:endParaRPr>
          </a:p>
          <a:p>
            <a:pPr marL="474796" indent="-474796">
              <a:buAutoNum type="arabicPeriod"/>
            </a:pPr>
            <a:r>
              <a:rPr lang="en-GB" sz="2585" b="1" dirty="0">
                <a:latin typeface="Calibri" charset="0"/>
                <a:ea typeface="Calibri" charset="0"/>
                <a:cs typeface="Calibri" charset="0"/>
              </a:rPr>
              <a:t>Co-ordinate, cohere and complement</a:t>
            </a:r>
            <a:r>
              <a:rPr lang="en-GB" sz="2585" dirty="0">
                <a:latin typeface="Calibri" charset="0"/>
                <a:ea typeface="Calibri" charset="0"/>
                <a:cs typeface="Calibri" charset="0"/>
              </a:rPr>
              <a:t>:</a:t>
            </a:r>
            <a:r>
              <a:rPr lang="en-GB" sz="2585" b="1" dirty="0">
                <a:latin typeface="Calibri" charset="0"/>
                <a:ea typeface="Calibri" charset="0"/>
                <a:cs typeface="Calibri" charset="0"/>
              </a:rPr>
              <a:t> </a:t>
            </a:r>
            <a:r>
              <a:rPr lang="en-GB" sz="2585" dirty="0">
                <a:latin typeface="Calibri" charset="0"/>
                <a:ea typeface="Calibri" charset="0"/>
                <a:cs typeface="Calibri" charset="0"/>
              </a:rPr>
              <a:t>bridge the learning</a:t>
            </a:r>
            <a:endParaRPr lang="en-GB" sz="2585" b="1" dirty="0">
              <a:latin typeface="Calibri" charset="0"/>
              <a:ea typeface="Calibri" charset="0"/>
              <a:cs typeface="Calibri" charset="0"/>
            </a:endParaRPr>
          </a:p>
          <a:p>
            <a:pPr marL="474796" indent="-474796">
              <a:buAutoNum type="arabicPeriod"/>
            </a:pPr>
            <a:endParaRPr lang="en-GB" sz="2585" b="1" dirty="0">
              <a:latin typeface="Calibri" charset="0"/>
              <a:ea typeface="Calibri" charset="0"/>
              <a:cs typeface="Calibri" charset="0"/>
            </a:endParaRPr>
          </a:p>
          <a:p>
            <a:pPr marL="474796" indent="-474796">
              <a:buAutoNum type="arabicPeriod"/>
            </a:pPr>
            <a:r>
              <a:rPr lang="en-GB" sz="2585" b="1" dirty="0">
                <a:latin typeface="Calibri" charset="0"/>
                <a:ea typeface="Calibri" charset="0"/>
                <a:cs typeface="Calibri" charset="0"/>
              </a:rPr>
              <a:t>Location, location, location</a:t>
            </a:r>
            <a:endParaRPr lang="en-GB" sz="2585" dirty="0">
              <a:latin typeface="Calibri" charset="0"/>
              <a:ea typeface="Calibri" charset="0"/>
              <a:cs typeface="Calibri" charset="0"/>
            </a:endParaRPr>
          </a:p>
          <a:p>
            <a:pPr marL="422041" indent="-422041">
              <a:lnSpc>
                <a:spcPct val="130000"/>
              </a:lnSpc>
              <a:buFont typeface="Arial" charset="0"/>
              <a:buChar char="•"/>
            </a:pPr>
            <a:endParaRPr lang="en-GB" sz="2585" dirty="0">
              <a:latin typeface="Calibri" charset="0"/>
              <a:cs typeface="Calibri" charset="0"/>
            </a:endParaRPr>
          </a:p>
        </p:txBody>
      </p:sp>
      <p:pic>
        <p:nvPicPr>
          <p:cNvPr id="2" name="Audio 1">
            <a:hlinkClick r:id="" action="ppaction://media"/>
            <a:extLst>
              <a:ext uri="{FF2B5EF4-FFF2-40B4-BE49-F238E27FC236}">
                <a16:creationId xmlns:a16="http://schemas.microsoft.com/office/drawing/2014/main" id="{D820D31B-8C7D-9747-9673-A1DF9542DB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71331946"/>
      </p:ext>
    </p:extLst>
  </p:cSld>
  <p:clrMapOvr>
    <a:masterClrMapping/>
  </p:clrMapOvr>
  <p:transition spd="slow" advTm="1196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0" y="311280"/>
            <a:ext cx="9144000" cy="791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pPr algn="ctr"/>
            <a:r>
              <a:rPr lang="en-US" sz="3231" b="1" dirty="0">
                <a:solidFill>
                  <a:srgbClr val="4F81BD"/>
                </a:solidFill>
                <a:latin typeface="Calibri" charset="0"/>
                <a:cs typeface="Calibri" charset="0"/>
              </a:rPr>
              <a:t>Characteristics of effective interventions </a:t>
            </a:r>
          </a:p>
        </p:txBody>
      </p:sp>
      <p:sp>
        <p:nvSpPr>
          <p:cNvPr id="3" name="Rectangle 2">
            <a:extLst>
              <a:ext uri="{FF2B5EF4-FFF2-40B4-BE49-F238E27FC236}">
                <a16:creationId xmlns:a16="http://schemas.microsoft.com/office/drawing/2014/main" id="{3E97C07C-5FC5-F741-8AA9-8BA26292D329}"/>
              </a:ext>
            </a:extLst>
          </p:cNvPr>
          <p:cNvSpPr/>
          <p:nvPr/>
        </p:nvSpPr>
        <p:spPr>
          <a:xfrm>
            <a:off x="703690" y="1467232"/>
            <a:ext cx="8146111" cy="4540923"/>
          </a:xfrm>
          <a:prstGeom prst="rect">
            <a:avLst/>
          </a:prstGeom>
        </p:spPr>
        <p:txBody>
          <a:bodyPr wrap="square">
            <a:spAutoFit/>
          </a:bodyPr>
          <a:lstStyle/>
          <a:p>
            <a:pPr marL="342900" indent="-342900">
              <a:lnSpc>
                <a:spcPct val="110000"/>
              </a:lnSpc>
              <a:buFont typeface="Arial"/>
              <a:buChar char="•"/>
              <a:defRPr/>
            </a:pPr>
            <a:r>
              <a:rPr lang="en-GB" sz="2400" dirty="0">
                <a:latin typeface="Calibri" panose="020F0502020204030204" pitchFamily="34" charset="0"/>
                <a:ea typeface="Arial" charset="0"/>
                <a:cs typeface="Calibri" panose="020F0502020204030204" pitchFamily="34" charset="0"/>
              </a:rPr>
              <a:t>Brief (15-30mins) and regular (3-5 times per week)</a:t>
            </a:r>
          </a:p>
          <a:p>
            <a:pPr>
              <a:lnSpc>
                <a:spcPct val="110000"/>
              </a:lnSpc>
              <a:defRPr/>
            </a:pPr>
            <a:endParaRPr lang="en-GB" sz="2400" dirty="0">
              <a:latin typeface="Calibri" panose="020F0502020204030204" pitchFamily="34" charset="0"/>
              <a:ea typeface="Arial" charset="0"/>
              <a:cs typeface="Calibri" panose="020F0502020204030204" pitchFamily="34" charset="0"/>
            </a:endParaRPr>
          </a:p>
          <a:p>
            <a:pPr marL="342900" indent="-342900">
              <a:lnSpc>
                <a:spcPct val="110000"/>
              </a:lnSpc>
              <a:buFont typeface="Arial"/>
              <a:buChar char="•"/>
              <a:defRPr/>
            </a:pPr>
            <a:r>
              <a:rPr lang="en-GB" sz="2400" dirty="0">
                <a:latin typeface="Calibri" panose="020F0502020204030204" pitchFamily="34" charset="0"/>
                <a:ea typeface="Arial" charset="0"/>
                <a:cs typeface="Calibri" panose="020F0502020204030204" pitchFamily="34" charset="0"/>
              </a:rPr>
              <a:t>Maintained over a sustained period (8-20 weeks)</a:t>
            </a:r>
          </a:p>
          <a:p>
            <a:pPr>
              <a:lnSpc>
                <a:spcPct val="110000"/>
              </a:lnSpc>
              <a:defRPr/>
            </a:pPr>
            <a:endParaRPr lang="en-GB" sz="2400" dirty="0">
              <a:latin typeface="Calibri" panose="020F0502020204030204" pitchFamily="34" charset="0"/>
              <a:ea typeface="Arial" charset="0"/>
              <a:cs typeface="Calibri" panose="020F0502020204030204" pitchFamily="34" charset="0"/>
            </a:endParaRPr>
          </a:p>
          <a:p>
            <a:pPr marL="342900" indent="-342900">
              <a:lnSpc>
                <a:spcPct val="110000"/>
              </a:lnSpc>
              <a:buFont typeface="Arial"/>
              <a:buChar char="•"/>
              <a:defRPr/>
            </a:pPr>
            <a:r>
              <a:rPr lang="en-GB" sz="2400" dirty="0">
                <a:latin typeface="Calibri" panose="020F0502020204030204" pitchFamily="34" charset="0"/>
                <a:ea typeface="Arial" charset="0"/>
                <a:cs typeface="Calibri" panose="020F0502020204030204" pitchFamily="34" charset="0"/>
              </a:rPr>
              <a:t>Carefully timetabled; minimise time out of class</a:t>
            </a:r>
          </a:p>
          <a:p>
            <a:pPr>
              <a:lnSpc>
                <a:spcPct val="110000"/>
              </a:lnSpc>
              <a:defRPr/>
            </a:pPr>
            <a:endParaRPr lang="en-GB" sz="2400" dirty="0">
              <a:latin typeface="Calibri" panose="020F0502020204030204" pitchFamily="34" charset="0"/>
              <a:ea typeface="Arial" charset="0"/>
              <a:cs typeface="Calibri" panose="020F0502020204030204" pitchFamily="34" charset="0"/>
            </a:endParaRPr>
          </a:p>
          <a:p>
            <a:pPr marL="342900" indent="-342900">
              <a:lnSpc>
                <a:spcPct val="110000"/>
              </a:lnSpc>
              <a:buFont typeface="Arial"/>
              <a:buChar char="•"/>
              <a:defRPr/>
            </a:pPr>
            <a:r>
              <a:rPr lang="en-GB" sz="2400" dirty="0">
                <a:latin typeface="Calibri" panose="020F0502020204030204" pitchFamily="34" charset="0"/>
                <a:ea typeface="Arial" charset="0"/>
                <a:cs typeface="Calibri" panose="020F0502020204030204" pitchFamily="34" charset="0"/>
              </a:rPr>
              <a:t>Extensive training and on-going coaching from experienced trainers/teachers. Close monitoring </a:t>
            </a:r>
          </a:p>
          <a:p>
            <a:pPr marL="342900" indent="-342900">
              <a:lnSpc>
                <a:spcPct val="110000"/>
              </a:lnSpc>
              <a:buFont typeface="Arial"/>
              <a:buChar char="•"/>
              <a:defRPr/>
            </a:pPr>
            <a:endParaRPr lang="en-GB" sz="2400" dirty="0">
              <a:latin typeface="Calibri" panose="020F0502020204030204" pitchFamily="34" charset="0"/>
              <a:ea typeface="Arial" charset="0"/>
              <a:cs typeface="Calibri" panose="020F0502020204030204" pitchFamily="34" charset="0"/>
            </a:endParaRPr>
          </a:p>
          <a:p>
            <a:pPr marL="342900" indent="-342900">
              <a:lnSpc>
                <a:spcPct val="110000"/>
              </a:lnSpc>
              <a:buFont typeface="Arial"/>
              <a:buChar char="•"/>
              <a:defRPr/>
            </a:pPr>
            <a:r>
              <a:rPr lang="en-GB" sz="2400" dirty="0">
                <a:latin typeface="Calibri" panose="020F0502020204030204" pitchFamily="34" charset="0"/>
                <a:ea typeface="Arial" charset="0"/>
                <a:cs typeface="Calibri" panose="020F0502020204030204" pitchFamily="34" charset="0"/>
              </a:rPr>
              <a:t>Structured supporting resources and lesson plans, followed closely</a:t>
            </a:r>
          </a:p>
        </p:txBody>
      </p:sp>
      <p:pic>
        <p:nvPicPr>
          <p:cNvPr id="4" name="Audio 3">
            <a:hlinkClick r:id="" action="ppaction://media"/>
            <a:extLst>
              <a:ext uri="{FF2B5EF4-FFF2-40B4-BE49-F238E27FC236}">
                <a16:creationId xmlns:a16="http://schemas.microsoft.com/office/drawing/2014/main" id="{9719015A-1D8B-1C47-AC57-2B25CBED6D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74761975"/>
      </p:ext>
    </p:extLst>
  </p:cSld>
  <p:clrMapOvr>
    <a:masterClrMapping/>
  </p:clrMapOvr>
  <p:transition spd="slow" advTm="779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ffolding-framewor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5" y="1368464"/>
            <a:ext cx="9124105" cy="4994382"/>
          </a:xfrm>
          <a:prstGeom prst="rect">
            <a:avLst/>
          </a:prstGeom>
        </p:spPr>
      </p:pic>
      <p:sp>
        <p:nvSpPr>
          <p:cNvPr id="4" name="Rectangle 2"/>
          <p:cNvSpPr txBox="1">
            <a:spLocks noChangeArrowheads="1"/>
          </p:cNvSpPr>
          <p:nvPr/>
        </p:nvSpPr>
        <p:spPr bwMode="auto">
          <a:xfrm>
            <a:off x="0" y="311280"/>
            <a:ext cx="9109749" cy="791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pPr algn="ctr"/>
            <a:r>
              <a:rPr lang="en-GB" sz="3323" b="1" dirty="0">
                <a:solidFill>
                  <a:srgbClr val="4F81BD"/>
                </a:solidFill>
                <a:latin typeface="Calibri" charset="0"/>
                <a:cs typeface="Calibri" charset="0"/>
              </a:rPr>
              <a:t>Towards improved TA-pupil interactions</a:t>
            </a:r>
            <a:endParaRPr lang="en-US" sz="3323" b="1" dirty="0">
              <a:solidFill>
                <a:srgbClr val="4F81BD"/>
              </a:solidFill>
              <a:latin typeface="Calibri" charset="0"/>
              <a:cs typeface="Calibri" charset="0"/>
            </a:endParaRPr>
          </a:p>
        </p:txBody>
      </p:sp>
      <p:pic>
        <p:nvPicPr>
          <p:cNvPr id="2" name="Audio 1">
            <a:hlinkClick r:id="" action="ppaction://media"/>
            <a:extLst>
              <a:ext uri="{FF2B5EF4-FFF2-40B4-BE49-F238E27FC236}">
                <a16:creationId xmlns:a16="http://schemas.microsoft.com/office/drawing/2014/main" id="{CC45EF57-AD07-7F49-9E86-FC8D3687AD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29163507"/>
      </p:ext>
    </p:extLst>
  </p:cSld>
  <p:clrMapOvr>
    <a:masterClrMapping/>
  </p:clrMapOvr>
  <mc:AlternateContent xmlns:mc="http://schemas.openxmlformats.org/markup-compatibility/2006" xmlns:p14="http://schemas.microsoft.com/office/powerpoint/2010/main">
    <mc:Choice Requires="p14">
      <p:transition spd="slow" p14:dur="2000" advTm="247184"/>
    </mc:Choice>
    <mc:Fallback xmlns="">
      <p:transition spd="slow" advTm="24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Rethinking TAs’ interactions</a:t>
            </a:r>
            <a:endParaRPr lang="en-US" sz="3600" b="1" dirty="0">
              <a:solidFill>
                <a:srgbClr val="3F6CAF"/>
              </a:solidFill>
              <a:latin typeface="Calibri"/>
              <a:cs typeface="Calibri"/>
            </a:endParaRPr>
          </a:p>
        </p:txBody>
      </p:sp>
      <p:grpSp>
        <p:nvGrpSpPr>
          <p:cNvPr id="2" name="Group 1"/>
          <p:cNvGrpSpPr>
            <a:grpSpLocks noChangeAspect="1"/>
          </p:cNvGrpSpPr>
          <p:nvPr/>
        </p:nvGrpSpPr>
        <p:grpSpPr>
          <a:xfrm>
            <a:off x="167910" y="1534520"/>
            <a:ext cx="8819383" cy="4144888"/>
            <a:chOff x="200472" y="1554151"/>
            <a:chExt cx="9505056" cy="4467137"/>
          </a:xfrm>
        </p:grpSpPr>
        <p:pic>
          <p:nvPicPr>
            <p:cNvPr id="7" name="Picture 1" descr="Screen shot 2015-03-11 at 12.24.45 PM.png"/>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5971" t="11967" r="12736" b="7396"/>
            <a:stretch/>
          </p:blipFill>
          <p:spPr bwMode="auto">
            <a:xfrm>
              <a:off x="200472" y="1554151"/>
              <a:ext cx="8535142" cy="446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0" descr="spoonfed.jpg"/>
            <p:cNvPicPr>
              <a:picLocks noChangeAspect="1"/>
            </p:cNvPicPr>
            <p:nvPr/>
          </p:nvPicPr>
          <p:blipFill rotWithShape="1">
            <a:blip r:embed="rId6">
              <a:extLst>
                <a:ext uri="{28A0092B-C50C-407E-A947-70E740481C1C}">
                  <a14:useLocalDpi xmlns:a14="http://schemas.microsoft.com/office/drawing/2010/main" val="0"/>
                </a:ext>
              </a:extLst>
            </a:blip>
            <a:srcRect l="23312" t="24937" r="22247" b="23006"/>
            <a:stretch/>
          </p:blipFill>
          <p:spPr bwMode="auto">
            <a:xfrm>
              <a:off x="5195006" y="1564976"/>
              <a:ext cx="4510522" cy="4312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 name="Audio 2">
            <a:hlinkClick r:id="" action="ppaction://media"/>
            <a:extLst>
              <a:ext uri="{FF2B5EF4-FFF2-40B4-BE49-F238E27FC236}">
                <a16:creationId xmlns:a16="http://schemas.microsoft.com/office/drawing/2014/main" id="{C19D21BD-79B1-C848-9401-DE691F56BD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2627493"/>
      </p:ext>
    </p:extLst>
  </p:cSld>
  <p:clrMapOvr>
    <a:masterClrMapping/>
  </p:clrMapOvr>
  <p:transition spd="slow" advTm="330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9317" y="4889586"/>
            <a:ext cx="8714031" cy="1384995"/>
          </a:xfrm>
          <a:prstGeom prst="rect">
            <a:avLst/>
          </a:prstGeom>
        </p:spPr>
        <p:txBody>
          <a:bodyPr wrap="square">
            <a:spAutoFit/>
          </a:bodyPr>
          <a:lstStyle/>
          <a:p>
            <a:pPr marL="342900" indent="-342900">
              <a:buFont typeface="Arial"/>
              <a:buChar char="•"/>
            </a:pPr>
            <a:r>
              <a:rPr lang="en-GB" sz="2800" dirty="0">
                <a:latin typeface="Calibri" charset="0"/>
                <a:cs typeface="Calibri" charset="0"/>
              </a:rPr>
              <a:t>Example: using a protractor (</a:t>
            </a:r>
            <a:r>
              <a:rPr lang="en-GB" sz="2800" i="1" dirty="0">
                <a:latin typeface="Calibri" charset="0"/>
                <a:cs typeface="Calibri" charset="0"/>
              </a:rPr>
              <a:t>The TA’s Guide</a:t>
            </a:r>
            <a:r>
              <a:rPr lang="is-IS" sz="2800" i="1" dirty="0">
                <a:latin typeface="Calibri" charset="0"/>
                <a:cs typeface="Calibri" charset="0"/>
              </a:rPr>
              <a:t>… </a:t>
            </a:r>
            <a:r>
              <a:rPr lang="en-GB" sz="2800" dirty="0">
                <a:latin typeface="Calibri" charset="0"/>
                <a:cs typeface="Calibri" charset="0"/>
              </a:rPr>
              <a:t>p29)</a:t>
            </a:r>
          </a:p>
          <a:p>
            <a:pPr marL="342900" indent="-342900">
              <a:buFont typeface="Arial"/>
              <a:buChar char="•"/>
            </a:pPr>
            <a:endParaRPr lang="en-GB" sz="2800" dirty="0">
              <a:latin typeface="Calibri" charset="0"/>
              <a:cs typeface="Calibri" charset="0"/>
            </a:endParaRPr>
          </a:p>
          <a:p>
            <a:pPr marL="342900" indent="-342900">
              <a:buFont typeface="Arial"/>
              <a:buChar char="•"/>
            </a:pPr>
            <a:r>
              <a:rPr lang="en-GB" sz="2800" dirty="0">
                <a:latin typeface="Calibri" charset="0"/>
                <a:cs typeface="Calibri" charset="0"/>
              </a:rPr>
              <a:t>How does this link to task planning by the teacher? </a:t>
            </a:r>
          </a:p>
        </p:txBody>
      </p:sp>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The zone of proximal development</a:t>
            </a:r>
            <a:endParaRPr lang="en-US" sz="3600" b="1" dirty="0">
              <a:solidFill>
                <a:srgbClr val="3F6CAF"/>
              </a:solidFill>
              <a:latin typeface="Calibri"/>
              <a:cs typeface="Calibri"/>
            </a:endParaRPr>
          </a:p>
        </p:txBody>
      </p:sp>
      <p:pic>
        <p:nvPicPr>
          <p:cNvPr id="4" name="Picture 3" descr="zpd-jpe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8524" y="1269931"/>
            <a:ext cx="5926952" cy="3284247"/>
          </a:xfrm>
          <a:prstGeom prst="rect">
            <a:avLst/>
          </a:prstGeom>
        </p:spPr>
      </p:pic>
      <p:pic>
        <p:nvPicPr>
          <p:cNvPr id="8" name="Audio 7">
            <a:hlinkClick r:id="" action="ppaction://media"/>
            <a:extLst>
              <a:ext uri="{FF2B5EF4-FFF2-40B4-BE49-F238E27FC236}">
                <a16:creationId xmlns:a16="http://schemas.microsoft.com/office/drawing/2014/main" id="{A83D7E72-F51D-D031-2C2B-4CF0E2235E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75916534"/>
      </p:ext>
    </p:extLst>
  </p:cSld>
  <p:clrMapOvr>
    <a:masterClrMapping/>
  </p:clrMapOvr>
  <p:transition spd="slow" advTm="1181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The scaffolding process</a:t>
            </a:r>
            <a:endParaRPr lang="en-US" sz="3600" b="1" dirty="0">
              <a:solidFill>
                <a:srgbClr val="3F6CAF"/>
              </a:solidFill>
              <a:latin typeface="Calibri"/>
              <a:cs typeface="Calibri"/>
            </a:endParaRPr>
          </a:p>
        </p:txBody>
      </p:sp>
      <p:grpSp>
        <p:nvGrpSpPr>
          <p:cNvPr id="15" name="Group 14"/>
          <p:cNvGrpSpPr/>
          <p:nvPr/>
        </p:nvGrpSpPr>
        <p:grpSpPr>
          <a:xfrm>
            <a:off x="811430" y="1817046"/>
            <a:ext cx="7537165" cy="2492990"/>
            <a:chOff x="811428" y="2099298"/>
            <a:chExt cx="7537165" cy="2492990"/>
          </a:xfrm>
        </p:grpSpPr>
        <p:sp>
          <p:nvSpPr>
            <p:cNvPr id="6" name="TextBox 5"/>
            <p:cNvSpPr txBox="1"/>
            <p:nvPr/>
          </p:nvSpPr>
          <p:spPr>
            <a:xfrm>
              <a:off x="811428" y="2099298"/>
              <a:ext cx="2381365" cy="2492990"/>
            </a:xfrm>
            <a:prstGeom prst="rect">
              <a:avLst/>
            </a:prstGeom>
            <a:noFill/>
          </p:spPr>
          <p:txBody>
            <a:bodyPr wrap="square" lIns="91440" tIns="45720" rIns="91440" bIns="45720" rtlCol="0" anchor="t">
              <a:spAutoFit/>
            </a:bodyPr>
            <a:lstStyle/>
            <a:p>
              <a:pPr algn="ctr"/>
              <a:r>
                <a:rPr lang="en-US" sz="2400" b="1" dirty="0">
                  <a:solidFill>
                    <a:srgbClr val="3F6CAF"/>
                  </a:solidFill>
                </a:rPr>
                <a:t>Stage 1</a:t>
              </a:r>
            </a:p>
            <a:p>
              <a:pPr algn="ctr"/>
              <a:endParaRPr lang="en-US" sz="2400" b="1" dirty="0">
                <a:solidFill>
                  <a:srgbClr val="3F6CAF"/>
                </a:solidFill>
              </a:endParaRPr>
            </a:p>
            <a:p>
              <a:pPr algn="ctr"/>
              <a:r>
                <a:rPr lang="en-US" sz="1800" dirty="0">
                  <a:solidFill>
                    <a:srgbClr val="3F6CAF"/>
                  </a:solidFill>
                  <a:effectLst/>
                  <a:latin typeface="Calibri" panose="020F0502020204030204" pitchFamily="34" charset="0"/>
                  <a:ea typeface="Calibri" panose="020F0502020204030204" pitchFamily="34" charset="0"/>
                </a:rPr>
                <a:t>Student does parts of </a:t>
              </a:r>
              <a:r>
                <a:rPr lang="en-US" sz="1800">
                  <a:solidFill>
                    <a:srgbClr val="3F6CAF"/>
                  </a:solidFill>
                  <a:effectLst/>
                  <a:latin typeface="Calibri" panose="020F0502020204030204" pitchFamily="34" charset="0"/>
                  <a:ea typeface="Calibri" panose="020F0502020204030204" pitchFamily="34" charset="0"/>
                </a:rPr>
                <a:t>task they </a:t>
              </a:r>
              <a:r>
                <a:rPr lang="en-US" sz="1800" dirty="0">
                  <a:solidFill>
                    <a:srgbClr val="3F6CAF"/>
                  </a:solidFill>
                  <a:effectLst/>
                  <a:latin typeface="Calibri" panose="020F0502020204030204" pitchFamily="34" charset="0"/>
                  <a:ea typeface="Calibri" panose="020F0502020204030204" pitchFamily="34" charset="0"/>
                </a:rPr>
                <a:t>can do. TA provides the structure for parts the student finds challenging</a:t>
              </a:r>
              <a:endParaRPr lang="en-GB" sz="1800" dirty="0">
                <a:effectLst/>
                <a:latin typeface="Calibri" panose="020F0502020204030204" pitchFamily="34" charset="0"/>
                <a:ea typeface="Calibri" panose="020F0502020204030204" pitchFamily="34" charset="0"/>
              </a:endParaRPr>
            </a:p>
            <a:p>
              <a:pPr algn="ctr"/>
              <a:endParaRPr lang="en-US" dirty="0">
                <a:solidFill>
                  <a:srgbClr val="3F6CAF"/>
                </a:solidFill>
              </a:endParaRPr>
            </a:p>
          </p:txBody>
        </p:sp>
        <p:sp>
          <p:nvSpPr>
            <p:cNvPr id="9" name="TextBox 8"/>
            <p:cNvSpPr txBox="1"/>
            <p:nvPr/>
          </p:nvSpPr>
          <p:spPr>
            <a:xfrm>
              <a:off x="3380508" y="2110570"/>
              <a:ext cx="2381365" cy="2277547"/>
            </a:xfrm>
            <a:prstGeom prst="rect">
              <a:avLst/>
            </a:prstGeom>
            <a:noFill/>
          </p:spPr>
          <p:txBody>
            <a:bodyPr wrap="square" rtlCol="0">
              <a:spAutoFit/>
            </a:bodyPr>
            <a:lstStyle/>
            <a:p>
              <a:pPr algn="ctr"/>
              <a:r>
                <a:rPr lang="en-US" sz="2400" b="1" dirty="0">
                  <a:solidFill>
                    <a:srgbClr val="3F6CAF"/>
                  </a:solidFill>
                </a:rPr>
                <a:t>Stage 2</a:t>
              </a:r>
            </a:p>
            <a:p>
              <a:pPr algn="ctr"/>
              <a:endParaRPr lang="en-US" dirty="0">
                <a:solidFill>
                  <a:srgbClr val="3F6CAF"/>
                </a:solidFill>
              </a:endParaRPr>
            </a:p>
            <a:p>
              <a:pPr algn="ctr"/>
              <a:r>
                <a:rPr lang="en-US" sz="2000" dirty="0">
                  <a:solidFill>
                    <a:srgbClr val="3F6CAF"/>
                  </a:solidFill>
                </a:rPr>
                <a:t>Student attempts challenging parts using strategies learned via interaction with TA</a:t>
              </a:r>
            </a:p>
          </p:txBody>
        </p:sp>
        <p:sp>
          <p:nvSpPr>
            <p:cNvPr id="10" name="TextBox 9"/>
            <p:cNvSpPr txBox="1"/>
            <p:nvPr/>
          </p:nvSpPr>
          <p:spPr>
            <a:xfrm>
              <a:off x="5967228" y="2121842"/>
              <a:ext cx="2381365" cy="2277547"/>
            </a:xfrm>
            <a:prstGeom prst="rect">
              <a:avLst/>
            </a:prstGeom>
            <a:noFill/>
          </p:spPr>
          <p:txBody>
            <a:bodyPr wrap="square" rtlCol="0">
              <a:spAutoFit/>
            </a:bodyPr>
            <a:lstStyle/>
            <a:p>
              <a:pPr algn="ctr"/>
              <a:r>
                <a:rPr lang="en-US" sz="2400" b="1" dirty="0">
                  <a:solidFill>
                    <a:srgbClr val="3F6CAF"/>
                  </a:solidFill>
                </a:rPr>
                <a:t>Stage 3</a:t>
              </a:r>
            </a:p>
            <a:p>
              <a:pPr algn="ctr"/>
              <a:endParaRPr lang="en-US" dirty="0">
                <a:solidFill>
                  <a:srgbClr val="3F6CAF"/>
                </a:solidFill>
              </a:endParaRPr>
            </a:p>
            <a:p>
              <a:pPr algn="ctr"/>
              <a:r>
                <a:rPr lang="en-US" sz="2000" dirty="0">
                  <a:solidFill>
                    <a:srgbClr val="3F6CAF"/>
                  </a:solidFill>
                </a:rPr>
                <a:t>Student does all parts of task independently, confidently and competently</a:t>
              </a:r>
            </a:p>
          </p:txBody>
        </p:sp>
      </p:grpSp>
      <p:grpSp>
        <p:nvGrpSpPr>
          <p:cNvPr id="14" name="Group 13"/>
          <p:cNvGrpSpPr/>
          <p:nvPr/>
        </p:nvGrpSpPr>
        <p:grpSpPr>
          <a:xfrm>
            <a:off x="758508" y="4439201"/>
            <a:ext cx="7731172" cy="1105024"/>
            <a:chOff x="670308" y="4439201"/>
            <a:chExt cx="7731172" cy="1105024"/>
          </a:xfrm>
        </p:grpSpPr>
        <p:sp>
          <p:nvSpPr>
            <p:cNvPr id="8" name="Chevron 7"/>
            <p:cNvSpPr/>
            <p:nvPr/>
          </p:nvSpPr>
          <p:spPr>
            <a:xfrm>
              <a:off x="670308" y="4445571"/>
              <a:ext cx="2663601" cy="1093752"/>
            </a:xfrm>
            <a:prstGeom prst="chevron">
              <a:avLst/>
            </a:prstGeom>
            <a:solidFill>
              <a:srgbClr val="3F6CAF">
                <a:alpha val="3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a:off x="3221719" y="4439201"/>
              <a:ext cx="2663601" cy="1093752"/>
            </a:xfrm>
            <a:prstGeom prst="chevron">
              <a:avLst/>
            </a:prstGeom>
            <a:solidFill>
              <a:srgbClr val="3F6CAF">
                <a:alpha val="6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Chevron 12"/>
            <p:cNvSpPr/>
            <p:nvPr/>
          </p:nvSpPr>
          <p:spPr>
            <a:xfrm>
              <a:off x="5737879" y="4450473"/>
              <a:ext cx="2663601" cy="1093752"/>
            </a:xfrm>
            <a:prstGeom prst="chevron">
              <a:avLst/>
            </a:prstGeom>
            <a:solidFill>
              <a:srgbClr val="3F6C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pic>
        <p:nvPicPr>
          <p:cNvPr id="3" name="Audio 2">
            <a:hlinkClick r:id="" action="ppaction://media"/>
            <a:extLst>
              <a:ext uri="{FF2B5EF4-FFF2-40B4-BE49-F238E27FC236}">
                <a16:creationId xmlns:a16="http://schemas.microsoft.com/office/drawing/2014/main" id="{59EE43BC-B9A9-0540-52B2-7E08ACD2E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27805164"/>
      </p:ext>
    </p:extLst>
  </p:cSld>
  <p:clrMapOvr>
    <a:masterClrMapping/>
  </p:clrMapOvr>
  <p:transition spd="slow" advTm="1156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5" y="1437635"/>
            <a:ext cx="8760069" cy="5262980"/>
          </a:xfrm>
          <a:prstGeom prst="rect">
            <a:avLst/>
          </a:prstGeom>
        </p:spPr>
        <p:txBody>
          <a:bodyPr>
            <a:spAutoFit/>
          </a:bodyPr>
          <a:lstStyle/>
          <a:p>
            <a:pPr marL="72000">
              <a:defRPr/>
            </a:pPr>
            <a:r>
              <a:rPr lang="en-GB" sz="2800" dirty="0">
                <a:latin typeface="Calibri" charset="0"/>
                <a:cs typeface="Calibri" charset="0"/>
              </a:rPr>
              <a:t>Scaffolding involves:</a:t>
            </a:r>
          </a:p>
          <a:p>
            <a:pPr marL="457200" lvl="0" indent="-385200">
              <a:buFont typeface="Arial"/>
              <a:buChar char="•"/>
              <a:defRPr/>
            </a:pPr>
            <a:endParaRPr lang="en-GB" sz="2800" dirty="0">
              <a:latin typeface="Calibri" charset="0"/>
              <a:cs typeface="Calibri" charset="0"/>
            </a:endParaRPr>
          </a:p>
          <a:p>
            <a:pPr marL="457200" lvl="0" indent="-385200">
              <a:buFont typeface="Arial"/>
              <a:buChar char="•"/>
              <a:defRPr/>
            </a:pPr>
            <a:r>
              <a:rPr lang="en-GB" sz="2800" dirty="0">
                <a:latin typeface="Calibri" charset="0"/>
                <a:cs typeface="Calibri" charset="0"/>
              </a:rPr>
              <a:t>Recognising smaller learning goals</a:t>
            </a:r>
          </a:p>
          <a:p>
            <a:pPr marL="457200" lvl="0" indent="-385200">
              <a:buFont typeface="Arial"/>
              <a:buChar char="•"/>
              <a:defRPr/>
            </a:pPr>
            <a:endParaRPr lang="en-GB" sz="2800" dirty="0">
              <a:latin typeface="Calibri" charset="0"/>
              <a:cs typeface="Calibri" charset="0"/>
            </a:endParaRPr>
          </a:p>
          <a:p>
            <a:pPr marL="457200" lvl="0" indent="-385200">
              <a:buFont typeface="Arial"/>
              <a:buChar char="•"/>
              <a:defRPr/>
            </a:pPr>
            <a:r>
              <a:rPr lang="en-GB" sz="2800" dirty="0">
                <a:latin typeface="Calibri" charset="0"/>
                <a:cs typeface="Calibri" charset="0"/>
              </a:rPr>
              <a:t>Carefully observing students’ performance</a:t>
            </a:r>
          </a:p>
          <a:p>
            <a:pPr marL="457200" lvl="0" indent="-385200">
              <a:buFont typeface="Arial"/>
              <a:buChar char="•"/>
              <a:defRPr/>
            </a:pPr>
            <a:endParaRPr lang="en-GB" sz="2800" dirty="0">
              <a:latin typeface="Calibri" charset="0"/>
              <a:cs typeface="Calibri" charset="0"/>
            </a:endParaRPr>
          </a:p>
          <a:p>
            <a:pPr marL="457200" lvl="0" indent="-385200">
              <a:buFont typeface="Arial"/>
              <a:buChar char="•"/>
              <a:defRPr/>
            </a:pPr>
            <a:r>
              <a:rPr lang="en-GB" sz="2800" dirty="0">
                <a:latin typeface="Calibri" charset="0"/>
                <a:cs typeface="Calibri" charset="0"/>
              </a:rPr>
              <a:t>Asking questions </a:t>
            </a:r>
          </a:p>
          <a:p>
            <a:pPr marL="457200" lvl="0" indent="-385200">
              <a:buFont typeface="Arial"/>
              <a:buChar char="•"/>
              <a:defRPr/>
            </a:pPr>
            <a:endParaRPr lang="en-GB" sz="2800" dirty="0">
              <a:latin typeface="Calibri" charset="0"/>
              <a:cs typeface="Calibri" charset="0"/>
            </a:endParaRPr>
          </a:p>
          <a:p>
            <a:pPr marL="457200" lvl="0" indent="-385200">
              <a:buFont typeface="Arial"/>
              <a:buChar char="•"/>
              <a:defRPr/>
            </a:pPr>
            <a:r>
              <a:rPr lang="en-GB" sz="2800" dirty="0">
                <a:latin typeface="Calibri" charset="0"/>
                <a:cs typeface="Calibri" charset="0"/>
              </a:rPr>
              <a:t>Providing specific prompts and clues</a:t>
            </a:r>
          </a:p>
          <a:p>
            <a:pPr marL="457200" lvl="0" indent="-385200">
              <a:buFont typeface="Arial"/>
              <a:buChar char="•"/>
              <a:defRPr/>
            </a:pPr>
            <a:endParaRPr lang="en-GB" sz="2800" dirty="0">
              <a:latin typeface="Calibri" charset="0"/>
              <a:cs typeface="Calibri" charset="0"/>
            </a:endParaRPr>
          </a:p>
          <a:p>
            <a:pPr marL="457200" lvl="0" indent="-385200">
              <a:buFont typeface="Arial"/>
              <a:buChar char="•"/>
              <a:defRPr/>
            </a:pPr>
            <a:r>
              <a:rPr lang="en-GB" sz="2800" dirty="0">
                <a:latin typeface="Calibri" charset="0"/>
                <a:cs typeface="Calibri" charset="0"/>
              </a:rPr>
              <a:t>Providing the least amount of help </a:t>
            </a:r>
          </a:p>
          <a:p>
            <a:pPr marL="72000" lvl="0">
              <a:defRPr/>
            </a:pPr>
            <a:endParaRPr lang="en-GB" sz="2800" dirty="0">
              <a:latin typeface="Calibri" charset="0"/>
              <a:cs typeface="Calibri" charset="0"/>
            </a:endParaRPr>
          </a:p>
        </p:txBody>
      </p:sp>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TAs as expert scaffolders of learning</a:t>
            </a:r>
            <a:endParaRPr lang="en-US" sz="3600" b="1" dirty="0">
              <a:solidFill>
                <a:srgbClr val="3F6CAF"/>
              </a:solidFill>
              <a:latin typeface="Calibri"/>
              <a:cs typeface="Calibri"/>
            </a:endParaRPr>
          </a:p>
        </p:txBody>
      </p:sp>
      <p:pic>
        <p:nvPicPr>
          <p:cNvPr id="2" name="Audio 1">
            <a:hlinkClick r:id="" action="ppaction://media"/>
            <a:extLst>
              <a:ext uri="{FF2B5EF4-FFF2-40B4-BE49-F238E27FC236}">
                <a16:creationId xmlns:a16="http://schemas.microsoft.com/office/drawing/2014/main" id="{ABC1716C-0BD7-964E-BD66-ECC2D074B7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3078" y="5824376"/>
            <a:ext cx="812800" cy="812800"/>
          </a:xfrm>
          <a:prstGeom prst="rect">
            <a:avLst/>
          </a:prstGeom>
        </p:spPr>
      </p:pic>
    </p:spTree>
    <p:extLst>
      <p:ext uri="{BB962C8B-B14F-4D97-AF65-F5344CB8AC3E}">
        <p14:creationId xmlns:p14="http://schemas.microsoft.com/office/powerpoint/2010/main" val="2684008894"/>
      </p:ext>
    </p:extLst>
  </p:cSld>
  <p:clrMapOvr>
    <a:masterClrMapping/>
  </p:clrMapOvr>
  <p:transition spd="slow" advTm="535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5" y="1437635"/>
            <a:ext cx="8760069" cy="5262980"/>
          </a:xfrm>
          <a:prstGeom prst="rect">
            <a:avLst/>
          </a:prstGeom>
        </p:spPr>
        <p:txBody>
          <a:bodyPr>
            <a:spAutoFit/>
          </a:bodyPr>
          <a:lstStyle/>
          <a:p>
            <a:pPr marL="457200" indent="-385200">
              <a:buFont typeface="Arial"/>
              <a:buChar char="•"/>
              <a:defRPr/>
            </a:pPr>
            <a:r>
              <a:rPr lang="en-GB" sz="2800" dirty="0">
                <a:latin typeface="Calibri" charset="0"/>
                <a:cs typeface="Calibri" charset="0"/>
              </a:rPr>
              <a:t>Greater independence</a:t>
            </a:r>
          </a:p>
          <a:p>
            <a:pPr marL="457200" indent="-385200">
              <a:buFont typeface="Arial"/>
              <a:buChar char="•"/>
              <a:defRPr/>
            </a:pPr>
            <a:endParaRPr lang="en-GB" sz="2800" dirty="0">
              <a:latin typeface="Calibri" charset="0"/>
              <a:cs typeface="Calibri" charset="0"/>
            </a:endParaRPr>
          </a:p>
          <a:p>
            <a:pPr marL="457200" indent="-385200">
              <a:buFont typeface="Arial"/>
              <a:buChar char="•"/>
              <a:defRPr/>
            </a:pPr>
            <a:r>
              <a:rPr lang="en-GB" sz="2800" dirty="0">
                <a:latin typeface="Calibri" charset="0"/>
                <a:cs typeface="Calibri" charset="0"/>
              </a:rPr>
              <a:t>Coping with learning challenges and setbacks</a:t>
            </a:r>
          </a:p>
          <a:p>
            <a:pPr marL="457200" indent="-385200">
              <a:buFont typeface="Arial"/>
              <a:buChar char="•"/>
              <a:defRPr/>
            </a:pPr>
            <a:endParaRPr lang="en-GB" sz="2800" dirty="0">
              <a:latin typeface="Calibri" charset="0"/>
              <a:cs typeface="Calibri" charset="0"/>
            </a:endParaRPr>
          </a:p>
          <a:p>
            <a:pPr marL="457200" indent="-385200">
              <a:buFont typeface="Arial"/>
              <a:buChar char="•"/>
              <a:defRPr/>
            </a:pPr>
            <a:r>
              <a:rPr lang="en-GB" sz="2800" dirty="0">
                <a:latin typeface="Calibri" charset="0"/>
                <a:cs typeface="Calibri" charset="0"/>
              </a:rPr>
              <a:t>Learning for learning’s sake</a:t>
            </a:r>
          </a:p>
          <a:p>
            <a:pPr marL="457200" indent="-385200">
              <a:buFont typeface="Arial"/>
              <a:buChar char="•"/>
              <a:defRPr/>
            </a:pPr>
            <a:endParaRPr lang="en-GB" sz="2800" dirty="0">
              <a:latin typeface="Calibri" charset="0"/>
              <a:cs typeface="Calibri" charset="0"/>
            </a:endParaRPr>
          </a:p>
          <a:p>
            <a:pPr marL="457200" indent="-385200">
              <a:buFont typeface="Arial"/>
              <a:buChar char="•"/>
              <a:defRPr/>
            </a:pPr>
            <a:r>
              <a:rPr lang="en-GB" sz="2800" dirty="0">
                <a:latin typeface="Calibri" charset="0"/>
                <a:cs typeface="Calibri" charset="0"/>
              </a:rPr>
              <a:t>Accessing other adults for support</a:t>
            </a:r>
          </a:p>
          <a:p>
            <a:pPr marL="457200" indent="-385200">
              <a:buFont typeface="Arial"/>
              <a:buChar char="•"/>
              <a:defRPr/>
            </a:pPr>
            <a:endParaRPr lang="en-GB" sz="2800" dirty="0">
              <a:latin typeface="Calibri" charset="0"/>
              <a:cs typeface="Calibri" charset="0"/>
            </a:endParaRPr>
          </a:p>
          <a:p>
            <a:pPr marL="457200" indent="-385200">
              <a:buFont typeface="Arial"/>
              <a:buChar char="•"/>
              <a:defRPr/>
            </a:pPr>
            <a:r>
              <a:rPr lang="en-GB" sz="2800" dirty="0">
                <a:latin typeface="Calibri" charset="0"/>
                <a:cs typeface="Calibri" charset="0"/>
              </a:rPr>
              <a:t>Greater opportunities for peer interaction</a:t>
            </a:r>
          </a:p>
          <a:p>
            <a:pPr marL="72000">
              <a:defRPr/>
            </a:pPr>
            <a:endParaRPr lang="en-GB" sz="2800" dirty="0">
              <a:latin typeface="Calibri" charset="0"/>
              <a:cs typeface="Calibri" charset="0"/>
            </a:endParaRPr>
          </a:p>
          <a:p>
            <a:pPr marL="457200" indent="-385200">
              <a:buFont typeface="Arial"/>
              <a:buChar char="•"/>
              <a:defRPr/>
            </a:pPr>
            <a:r>
              <a:rPr lang="en-GB" sz="2800" dirty="0">
                <a:latin typeface="Calibri" charset="0"/>
                <a:cs typeface="Calibri" charset="0"/>
              </a:rPr>
              <a:t>Less risk of stigmatisation</a:t>
            </a:r>
          </a:p>
          <a:p>
            <a:pPr marL="457200" indent="-385200">
              <a:buFont typeface="Arial"/>
              <a:buChar char="•"/>
              <a:defRPr/>
            </a:pPr>
            <a:endParaRPr lang="en-GB" sz="2800" dirty="0">
              <a:latin typeface="Calibri" charset="0"/>
              <a:cs typeface="Calibri" charset="0"/>
            </a:endParaRPr>
          </a:p>
        </p:txBody>
      </p:sp>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Why scaffolding is better than ‘help’</a:t>
            </a:r>
            <a:endParaRPr lang="en-US" sz="3600" b="1" dirty="0">
              <a:solidFill>
                <a:srgbClr val="3F6CAF"/>
              </a:solidFill>
              <a:latin typeface="Calibri"/>
              <a:cs typeface="Calibri"/>
            </a:endParaRPr>
          </a:p>
        </p:txBody>
      </p:sp>
      <p:pic>
        <p:nvPicPr>
          <p:cNvPr id="2" name="Audio 1">
            <a:hlinkClick r:id="" action="ppaction://media"/>
            <a:extLst>
              <a:ext uri="{FF2B5EF4-FFF2-40B4-BE49-F238E27FC236}">
                <a16:creationId xmlns:a16="http://schemas.microsoft.com/office/drawing/2014/main" id="{E88B95FF-C023-EC47-9281-AB5D6B064D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0748870"/>
      </p:ext>
    </p:extLst>
  </p:cSld>
  <p:clrMapOvr>
    <a:masterClrMapping/>
  </p:clrMapOvr>
  <p:transition spd="slow" advTm="920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9827" y="227848"/>
            <a:ext cx="8114174" cy="1042083"/>
          </a:xfrm>
        </p:spPr>
        <p:txBody>
          <a:bodyPr anchor="ctr">
            <a:normAutofit/>
          </a:bodyPr>
          <a:lstStyle/>
          <a:p>
            <a:r>
              <a:rPr lang="en-US" sz="3600" b="1" dirty="0">
                <a:solidFill>
                  <a:srgbClr val="3F6CAF"/>
                </a:solidFill>
                <a:latin typeface="+mn-lt"/>
              </a:rPr>
              <a:t>Coverage for today</a:t>
            </a:r>
          </a:p>
        </p:txBody>
      </p:sp>
      <p:sp>
        <p:nvSpPr>
          <p:cNvPr id="5" name="Content Placeholder 2"/>
          <p:cNvSpPr txBox="1">
            <a:spLocks/>
          </p:cNvSpPr>
          <p:nvPr/>
        </p:nvSpPr>
        <p:spPr>
          <a:xfrm>
            <a:off x="522853" y="1499736"/>
            <a:ext cx="8519642" cy="50012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dirty="0"/>
              <a:t>Summarising latest research and guidance on use and impact of TAs: what does and does not work</a:t>
            </a:r>
          </a:p>
          <a:p>
            <a:pPr>
              <a:lnSpc>
                <a:spcPct val="100000"/>
              </a:lnSpc>
              <a:spcBef>
                <a:spcPts val="0"/>
              </a:spcBef>
            </a:pPr>
            <a:endParaRPr lang="en-GB" sz="2000" dirty="0"/>
          </a:p>
          <a:p>
            <a:pPr>
              <a:lnSpc>
                <a:spcPct val="100000"/>
              </a:lnSpc>
              <a:spcBef>
                <a:spcPts val="0"/>
              </a:spcBef>
            </a:pPr>
            <a:r>
              <a:rPr lang="en-GB" dirty="0"/>
              <a:t>Guidance on the complementary roles of teachers and TAs</a:t>
            </a:r>
          </a:p>
          <a:p>
            <a:pPr>
              <a:lnSpc>
                <a:spcPct val="100000"/>
              </a:lnSpc>
              <a:spcBef>
                <a:spcPts val="0"/>
              </a:spcBef>
            </a:pPr>
            <a:endParaRPr lang="en-GB" dirty="0"/>
          </a:p>
          <a:p>
            <a:pPr>
              <a:lnSpc>
                <a:spcPct val="100000"/>
              </a:lnSpc>
              <a:spcBef>
                <a:spcPts val="0"/>
              </a:spcBef>
            </a:pPr>
            <a:r>
              <a:rPr lang="en-GB" dirty="0"/>
              <a:t>Scaffolding as a framework for developing student independence</a:t>
            </a:r>
          </a:p>
          <a:p>
            <a:pPr marL="0" lvl="0" indent="0">
              <a:lnSpc>
                <a:spcPct val="100000"/>
              </a:lnSpc>
              <a:spcBef>
                <a:spcPts val="0"/>
              </a:spcBef>
              <a:buNone/>
            </a:pPr>
            <a:endParaRPr lang="en-GB" sz="2000" dirty="0"/>
          </a:p>
          <a:p>
            <a:pPr lvl="0">
              <a:lnSpc>
                <a:spcPct val="100000"/>
              </a:lnSpc>
              <a:spcBef>
                <a:spcPts val="0"/>
              </a:spcBef>
            </a:pPr>
            <a:r>
              <a:rPr lang="en-GB" dirty="0"/>
              <a:t>Next steps: putting the strategies into action</a:t>
            </a:r>
          </a:p>
        </p:txBody>
      </p:sp>
      <p:pic>
        <p:nvPicPr>
          <p:cNvPr id="9" name="Audio 8">
            <a:hlinkClick r:id="" action="ppaction://media"/>
            <a:extLst>
              <a:ext uri="{FF2B5EF4-FFF2-40B4-BE49-F238E27FC236}">
                <a16:creationId xmlns:a16="http://schemas.microsoft.com/office/drawing/2014/main" id="{3C10C9F9-09B3-D140-8EA3-17495FF46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68062658"/>
      </p:ext>
    </p:extLst>
  </p:cSld>
  <p:clrMapOvr>
    <a:masterClrMapping/>
  </p:clrMapOvr>
  <mc:AlternateContent xmlns:mc="http://schemas.openxmlformats.org/markup-compatibility/2006" xmlns:p14="http://schemas.microsoft.com/office/powerpoint/2010/main">
    <mc:Choice Requires="p14">
      <p:transition spd="slow" p14:dur="2000" advTm="44332"/>
    </mc:Choice>
    <mc:Fallback xmlns="">
      <p:transition spd="slow" advTm="4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5" y="1437636"/>
            <a:ext cx="8760069" cy="5262980"/>
          </a:xfrm>
          <a:prstGeom prst="rect">
            <a:avLst/>
          </a:prstGeom>
        </p:spPr>
        <p:txBody>
          <a:bodyPr>
            <a:spAutoFit/>
          </a:bodyPr>
          <a:lstStyle/>
          <a:p>
            <a:pPr marL="529200" lvl="0" indent="-457200">
              <a:buFont typeface="Arial"/>
              <a:buChar char="•"/>
              <a:defRPr/>
            </a:pPr>
            <a:r>
              <a:rPr lang="en-GB" sz="2800" dirty="0"/>
              <a:t>Mini-goals break tasks down into smaller, achievable actions</a:t>
            </a:r>
          </a:p>
          <a:p>
            <a:endParaRPr lang="en-GB" sz="2800" dirty="0"/>
          </a:p>
          <a:p>
            <a:pPr marL="457200" indent="-457200">
              <a:buFont typeface="Arial"/>
              <a:buChar char="•"/>
            </a:pPr>
            <a:r>
              <a:rPr lang="en-GB" sz="2800" i="1" dirty="0"/>
              <a:t>Write down every step (mini-goal) required to make a cheese sandwich</a:t>
            </a:r>
          </a:p>
          <a:p>
            <a:pPr marL="457200" indent="-457200">
              <a:buFont typeface="Arial"/>
              <a:buChar char="•"/>
            </a:pPr>
            <a:endParaRPr lang="en-GB" sz="2800" i="1" dirty="0"/>
          </a:p>
          <a:p>
            <a:pPr marL="457200" indent="-457200">
              <a:buFont typeface="Arial"/>
              <a:buChar char="•"/>
            </a:pPr>
            <a:r>
              <a:rPr lang="en-GB" sz="2800" i="1" dirty="0"/>
              <a:t>Write down the process success criteria required to produce a recount text</a:t>
            </a:r>
          </a:p>
          <a:p>
            <a:pPr marL="457200" indent="-457200">
              <a:buFont typeface="Arial"/>
              <a:buChar char="•"/>
            </a:pPr>
            <a:endParaRPr lang="en-GB" sz="2800" i="1" dirty="0"/>
          </a:p>
          <a:p>
            <a:pPr marL="457200" indent="-457200">
              <a:buFont typeface="Arial"/>
              <a:buChar char="•"/>
            </a:pPr>
            <a:r>
              <a:rPr lang="en-GB" sz="2800" dirty="0"/>
              <a:t>Scaffold requires careful observation and questioning. Which mini-goal is a student on? How is he doing?</a:t>
            </a:r>
          </a:p>
          <a:p>
            <a:pPr marL="529200" lvl="0" indent="-457200">
              <a:buFont typeface="Arial"/>
              <a:buChar char="•"/>
              <a:defRPr/>
            </a:pPr>
            <a:endParaRPr lang="en-GB" sz="2800" dirty="0">
              <a:latin typeface="Calibri" charset="0"/>
              <a:cs typeface="Calibri" charset="0"/>
            </a:endParaRPr>
          </a:p>
        </p:txBody>
      </p:sp>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Mini-goals: process success criteria</a:t>
            </a:r>
            <a:endParaRPr lang="en-US" sz="3600" b="1" dirty="0">
              <a:solidFill>
                <a:srgbClr val="3F6CAF"/>
              </a:solidFill>
              <a:latin typeface="Calibri"/>
              <a:cs typeface="Calibri"/>
            </a:endParaRPr>
          </a:p>
        </p:txBody>
      </p:sp>
      <p:pic>
        <p:nvPicPr>
          <p:cNvPr id="3" name="Audio 2">
            <a:hlinkClick r:id="" action="ppaction://media"/>
            <a:extLst>
              <a:ext uri="{FF2B5EF4-FFF2-40B4-BE49-F238E27FC236}">
                <a16:creationId xmlns:a16="http://schemas.microsoft.com/office/drawing/2014/main" id="{CE589FC5-FB73-0847-B7EA-54661F2787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59407681"/>
      </p:ext>
    </p:extLst>
  </p:cSld>
  <p:clrMapOvr>
    <a:masterClrMapping/>
  </p:clrMapOvr>
  <p:transition spd="slow" advTm="905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Scaffolding framework</a:t>
            </a:r>
            <a:endParaRPr lang="en-US" sz="3600" b="1" dirty="0">
              <a:solidFill>
                <a:srgbClr val="3F6CAF"/>
              </a:solidFill>
              <a:latin typeface="Calibri"/>
              <a:cs typeface="Calibri"/>
            </a:endParaRPr>
          </a:p>
        </p:txBody>
      </p:sp>
      <p:pic>
        <p:nvPicPr>
          <p:cNvPr id="2" name="Picture 1" descr="scaf triang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834" y="1546611"/>
            <a:ext cx="6833742" cy="4688674"/>
          </a:xfrm>
          <a:prstGeom prst="rect">
            <a:avLst/>
          </a:prstGeom>
        </p:spPr>
      </p:pic>
      <p:sp>
        <p:nvSpPr>
          <p:cNvPr id="6" name="Pentagon 5"/>
          <p:cNvSpPr/>
          <p:nvPr/>
        </p:nvSpPr>
        <p:spPr>
          <a:xfrm>
            <a:off x="1790948" y="5095854"/>
            <a:ext cx="2605011" cy="1139432"/>
          </a:xfrm>
          <a:prstGeom prst="homePlate">
            <a:avLst/>
          </a:prstGeom>
          <a:noFill/>
          <a:ln>
            <a:solidFill>
              <a:srgbClr val="3F6CA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23510" y="5096735"/>
            <a:ext cx="1904915" cy="1154162"/>
          </a:xfrm>
          <a:prstGeom prst="rect">
            <a:avLst/>
          </a:prstGeom>
          <a:noFill/>
        </p:spPr>
        <p:txBody>
          <a:bodyPr wrap="square" rtlCol="0">
            <a:spAutoFit/>
          </a:bodyPr>
          <a:lstStyle/>
          <a:p>
            <a:r>
              <a:rPr lang="en-US" sz="2000" dirty="0"/>
              <a:t>High TA support</a:t>
            </a:r>
          </a:p>
          <a:p>
            <a:endParaRPr lang="en-US" sz="900" dirty="0"/>
          </a:p>
          <a:p>
            <a:r>
              <a:rPr lang="en-US" sz="2000" dirty="0"/>
              <a:t>Low student independence</a:t>
            </a:r>
          </a:p>
        </p:txBody>
      </p:sp>
      <p:grpSp>
        <p:nvGrpSpPr>
          <p:cNvPr id="8" name="Group 7"/>
          <p:cNvGrpSpPr/>
          <p:nvPr/>
        </p:nvGrpSpPr>
        <p:grpSpPr>
          <a:xfrm>
            <a:off x="152383" y="1634073"/>
            <a:ext cx="2257254" cy="1155043"/>
            <a:chOff x="119821" y="1731749"/>
            <a:chExt cx="2257254" cy="1155043"/>
          </a:xfrm>
        </p:grpSpPr>
        <p:sp>
          <p:nvSpPr>
            <p:cNvPr id="9" name="Pentagon 8"/>
            <p:cNvSpPr/>
            <p:nvPr/>
          </p:nvSpPr>
          <p:spPr>
            <a:xfrm>
              <a:off x="119821" y="1731749"/>
              <a:ext cx="2257254" cy="1139432"/>
            </a:xfrm>
            <a:prstGeom prst="homePlate">
              <a:avLst/>
            </a:prstGeom>
            <a:noFill/>
            <a:ln>
              <a:solidFill>
                <a:srgbClr val="3F6CA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52382" y="1732630"/>
              <a:ext cx="1904915" cy="1154162"/>
            </a:xfrm>
            <a:prstGeom prst="rect">
              <a:avLst/>
            </a:prstGeom>
            <a:noFill/>
          </p:spPr>
          <p:txBody>
            <a:bodyPr wrap="square" rtlCol="0">
              <a:spAutoFit/>
            </a:bodyPr>
            <a:lstStyle/>
            <a:p>
              <a:r>
                <a:rPr lang="en-US" sz="2000" dirty="0"/>
                <a:t>Low TA support</a:t>
              </a:r>
            </a:p>
            <a:p>
              <a:endParaRPr lang="en-US" sz="900" dirty="0"/>
            </a:p>
            <a:p>
              <a:r>
                <a:rPr lang="en-US" sz="2000" dirty="0"/>
                <a:t>High student independence</a:t>
              </a:r>
            </a:p>
          </p:txBody>
        </p:sp>
      </p:grpSp>
      <p:sp>
        <p:nvSpPr>
          <p:cNvPr id="12" name="TextBox 11"/>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53-56</a:t>
            </a:r>
            <a:endParaRPr lang="en-US" dirty="0"/>
          </a:p>
        </p:txBody>
      </p:sp>
      <p:pic>
        <p:nvPicPr>
          <p:cNvPr id="3" name="Audio 2">
            <a:hlinkClick r:id="" action="ppaction://media"/>
            <a:extLst>
              <a:ext uri="{FF2B5EF4-FFF2-40B4-BE49-F238E27FC236}">
                <a16:creationId xmlns:a16="http://schemas.microsoft.com/office/drawing/2014/main" id="{D5AFE35F-AF7E-E64F-8E67-13552940B0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7591273"/>
      </p:ext>
    </p:extLst>
  </p:cSld>
  <p:clrMapOvr>
    <a:masterClrMapping/>
  </p:clrMapOvr>
  <p:transition spd="slow" advTm="367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5" y="1437635"/>
            <a:ext cx="8760069" cy="5262979"/>
          </a:xfrm>
          <a:prstGeom prst="rect">
            <a:avLst/>
          </a:prstGeom>
        </p:spPr>
        <p:txBody>
          <a:bodyPr>
            <a:spAutoFit/>
          </a:bodyPr>
          <a:lstStyle/>
          <a:p>
            <a:pPr marL="457200" indent="-457200">
              <a:buFont typeface="Arial"/>
              <a:buChar char="•"/>
            </a:pPr>
            <a:r>
              <a:rPr lang="en-GB" sz="2800" dirty="0"/>
              <a:t>Listening to instructions</a:t>
            </a:r>
          </a:p>
          <a:p>
            <a:pPr marL="457200" indent="-457200">
              <a:buFont typeface="Arial"/>
              <a:buChar char="•"/>
            </a:pPr>
            <a:endParaRPr lang="en-GB" sz="2800" dirty="0"/>
          </a:p>
          <a:p>
            <a:pPr marL="457200" indent="-457200">
              <a:buFont typeface="Arial"/>
              <a:buChar char="•"/>
            </a:pPr>
            <a:r>
              <a:rPr lang="en-GB" sz="2800" dirty="0"/>
              <a:t>Taking notes</a:t>
            </a:r>
          </a:p>
          <a:p>
            <a:pPr marL="457200" indent="-457200">
              <a:buFont typeface="Arial"/>
              <a:buChar char="•"/>
            </a:pPr>
            <a:endParaRPr lang="en-GB" sz="2800" dirty="0"/>
          </a:p>
          <a:p>
            <a:pPr marL="457200" indent="-457200">
              <a:buFont typeface="Arial"/>
              <a:buChar char="•"/>
            </a:pPr>
            <a:r>
              <a:rPr lang="en-GB" sz="2800" dirty="0"/>
              <a:t>Using prompt sheets / </a:t>
            </a:r>
            <a:r>
              <a:rPr lang="en-GB" sz="2800"/>
              <a:t>task planners</a:t>
            </a:r>
            <a:endParaRPr lang="en-GB" sz="2800" dirty="0"/>
          </a:p>
          <a:p>
            <a:pPr marL="457200" indent="-457200">
              <a:buFont typeface="Arial"/>
              <a:buChar char="•"/>
            </a:pPr>
            <a:endParaRPr lang="en-GB" sz="2800" dirty="0"/>
          </a:p>
          <a:p>
            <a:pPr marL="457200" indent="-457200">
              <a:buFont typeface="Arial"/>
              <a:buChar char="•"/>
            </a:pPr>
            <a:r>
              <a:rPr lang="en-GB" sz="2800" dirty="0"/>
              <a:t>Mind maps </a:t>
            </a:r>
          </a:p>
          <a:p>
            <a:pPr marL="457200" indent="-457200">
              <a:buFont typeface="Arial"/>
              <a:buChar char="•"/>
            </a:pPr>
            <a:endParaRPr lang="en-GB" sz="2800" dirty="0"/>
          </a:p>
          <a:p>
            <a:pPr marL="457200" indent="-457200">
              <a:buFont typeface="Arial"/>
              <a:buChar char="•"/>
            </a:pPr>
            <a:r>
              <a:rPr lang="en-GB" sz="2800" dirty="0"/>
              <a:t>Using picture boards</a:t>
            </a:r>
          </a:p>
          <a:p>
            <a:pPr marL="457200" indent="-457200">
              <a:buFont typeface="Arial"/>
              <a:buChar char="•"/>
            </a:pPr>
            <a:endParaRPr lang="en-GB" sz="2800" dirty="0"/>
          </a:p>
          <a:p>
            <a:pPr marL="457200" indent="-457200">
              <a:buFont typeface="Arial"/>
              <a:buChar char="•"/>
            </a:pPr>
            <a:r>
              <a:rPr lang="en-GB" sz="2800" dirty="0"/>
              <a:t>Developing process success criteria (mini-goals)</a:t>
            </a:r>
          </a:p>
          <a:p>
            <a:pPr marL="72000" lvl="0">
              <a:defRPr/>
            </a:pPr>
            <a:endParaRPr lang="en-GB" sz="2800" dirty="0">
              <a:latin typeface="Calibri" charset="0"/>
              <a:cs typeface="Calibri" charset="0"/>
            </a:endParaRPr>
          </a:p>
        </p:txBody>
      </p:sp>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Planning how to approach a task</a:t>
            </a:r>
            <a:endParaRPr lang="en-US" sz="3600" b="1" dirty="0">
              <a:solidFill>
                <a:srgbClr val="3F6CAF"/>
              </a:solidFill>
              <a:latin typeface="Calibri"/>
              <a:cs typeface="Calibri"/>
            </a:endParaRPr>
          </a:p>
        </p:txBody>
      </p:sp>
      <p:pic>
        <p:nvPicPr>
          <p:cNvPr id="4" name="Picture 3"/>
          <p:cNvPicPr>
            <a:picLocks noChangeAspect="1"/>
          </p:cNvPicPr>
          <p:nvPr/>
        </p:nvPicPr>
        <p:blipFill>
          <a:blip r:embed="rId5"/>
          <a:stretch>
            <a:fillRect/>
          </a:stretch>
        </p:blipFill>
        <p:spPr>
          <a:xfrm>
            <a:off x="5981916" y="2016708"/>
            <a:ext cx="2647191" cy="2476607"/>
          </a:xfrm>
          <a:prstGeom prst="rect">
            <a:avLst/>
          </a:prstGeom>
        </p:spPr>
      </p:pic>
      <p:sp>
        <p:nvSpPr>
          <p:cNvPr id="5" name="TextBox 4"/>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61-62</a:t>
            </a:r>
            <a:endParaRPr lang="en-US" dirty="0"/>
          </a:p>
        </p:txBody>
      </p:sp>
      <p:pic>
        <p:nvPicPr>
          <p:cNvPr id="2" name="Audio 1">
            <a:hlinkClick r:id="" action="ppaction://media"/>
            <a:extLst>
              <a:ext uri="{FF2B5EF4-FFF2-40B4-BE49-F238E27FC236}">
                <a16:creationId xmlns:a16="http://schemas.microsoft.com/office/drawing/2014/main" id="{2CB7110A-2C65-BC4B-814F-E2EEADAAF4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96412066"/>
      </p:ext>
    </p:extLst>
  </p:cSld>
  <p:clrMapOvr>
    <a:masterClrMapping/>
  </p:clrMapOvr>
  <p:transition spd="slow" advTm="981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5" y="1437636"/>
            <a:ext cx="8760069" cy="4154984"/>
          </a:xfrm>
          <a:prstGeom prst="rect">
            <a:avLst/>
          </a:prstGeom>
        </p:spPr>
        <p:txBody>
          <a:bodyPr>
            <a:spAutoFit/>
          </a:bodyPr>
          <a:lstStyle/>
          <a:p>
            <a:pPr marL="457200" lvl="0" indent="-457200">
              <a:buFont typeface="Arial"/>
              <a:buChar char="•"/>
            </a:pPr>
            <a:r>
              <a:rPr lang="en-GB" sz="2800" dirty="0"/>
              <a:t>Carefully re-reading instructions, notes or text</a:t>
            </a:r>
          </a:p>
          <a:p>
            <a:pPr marL="457200" lvl="0" indent="-457200">
              <a:buFont typeface="Arial"/>
              <a:buChar char="•"/>
            </a:pPr>
            <a:endParaRPr lang="en-GB" sz="2400" dirty="0"/>
          </a:p>
          <a:p>
            <a:pPr marL="457200" lvl="0" indent="-457200">
              <a:buFont typeface="Arial"/>
              <a:buChar char="•"/>
            </a:pPr>
            <a:r>
              <a:rPr lang="en-GB" sz="2800" dirty="0"/>
              <a:t>Using a resource</a:t>
            </a:r>
          </a:p>
          <a:p>
            <a:pPr marL="457200" lvl="0" indent="-457200">
              <a:buFont typeface="Arial"/>
              <a:buChar char="•"/>
            </a:pPr>
            <a:endParaRPr lang="en-GB" sz="2400" dirty="0"/>
          </a:p>
          <a:p>
            <a:pPr marL="457200" lvl="0" indent="-457200">
              <a:buFont typeface="Arial"/>
              <a:buChar char="•"/>
            </a:pPr>
            <a:r>
              <a:rPr lang="en-GB" sz="2800" dirty="0"/>
              <a:t>Reviewing previous work </a:t>
            </a:r>
          </a:p>
          <a:p>
            <a:pPr marL="457200" lvl="0" indent="-457200">
              <a:buFont typeface="Arial"/>
              <a:buChar char="•"/>
            </a:pPr>
            <a:endParaRPr lang="en-GB" sz="2400" dirty="0"/>
          </a:p>
          <a:p>
            <a:pPr marL="457200" lvl="0" indent="-457200">
              <a:buFont typeface="Arial"/>
              <a:buChar char="•"/>
            </a:pPr>
            <a:r>
              <a:rPr lang="en-GB" sz="2800" dirty="0"/>
              <a:t>Talking to peers</a:t>
            </a:r>
          </a:p>
          <a:p>
            <a:pPr marL="457200" lvl="0" indent="-457200">
              <a:buFont typeface="Arial"/>
              <a:buChar char="•"/>
            </a:pPr>
            <a:endParaRPr lang="en-GB" sz="2400" dirty="0"/>
          </a:p>
          <a:p>
            <a:pPr marL="457200" lvl="0" indent="-457200">
              <a:buFont typeface="Arial"/>
              <a:buChar char="•"/>
            </a:pPr>
            <a:r>
              <a:rPr lang="en-GB" sz="2800" dirty="0"/>
              <a:t>Asking the teacher. Students need to know they can do this, with encouragement and support</a:t>
            </a:r>
          </a:p>
        </p:txBody>
      </p:sp>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Problem-solving during a task</a:t>
            </a:r>
            <a:endParaRPr lang="en-US" sz="3600" b="1" dirty="0">
              <a:solidFill>
                <a:srgbClr val="3F6CAF"/>
              </a:solidFill>
              <a:latin typeface="Calibri"/>
              <a:cs typeface="Calibri"/>
            </a:endParaRPr>
          </a:p>
        </p:txBody>
      </p:sp>
      <p:sp>
        <p:nvSpPr>
          <p:cNvPr id="4" name="TextBox 3"/>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61-62</a:t>
            </a:r>
            <a:endParaRPr lang="en-US" dirty="0"/>
          </a:p>
        </p:txBody>
      </p:sp>
      <p:pic>
        <p:nvPicPr>
          <p:cNvPr id="2" name="Audio 1">
            <a:hlinkClick r:id="" action="ppaction://media"/>
            <a:extLst>
              <a:ext uri="{FF2B5EF4-FFF2-40B4-BE49-F238E27FC236}">
                <a16:creationId xmlns:a16="http://schemas.microsoft.com/office/drawing/2014/main" id="{94D0347B-0C11-944E-AB07-C9C4303E66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21070503"/>
      </p:ext>
    </p:extLst>
  </p:cSld>
  <p:clrMapOvr>
    <a:masterClrMapping/>
  </p:clrMapOvr>
  <p:transition spd="slow" advTm="1704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9596" y="1437635"/>
            <a:ext cx="8505526" cy="4401204"/>
          </a:xfrm>
          <a:prstGeom prst="rect">
            <a:avLst/>
          </a:prstGeom>
        </p:spPr>
        <p:txBody>
          <a:bodyPr wrap="square">
            <a:spAutoFit/>
          </a:bodyPr>
          <a:lstStyle/>
          <a:p>
            <a:pPr lvl="0"/>
            <a:r>
              <a:rPr lang="en-GB" sz="2800" dirty="0"/>
              <a:t>Check students’ performance against process success criteria, </a:t>
            </a:r>
            <a:r>
              <a:rPr lang="en-GB" sz="2800" i="1" dirty="0"/>
              <a:t>during</a:t>
            </a:r>
            <a:r>
              <a:rPr lang="en-GB" sz="2800" dirty="0"/>
              <a:t> and after task</a:t>
            </a:r>
          </a:p>
          <a:p>
            <a:endParaRPr lang="en-GB" sz="2800" dirty="0"/>
          </a:p>
          <a:p>
            <a:pPr marL="514350" indent="-514350">
              <a:lnSpc>
                <a:spcPct val="150000"/>
              </a:lnSpc>
              <a:buFont typeface="+mj-lt"/>
              <a:buAutoNum type="arabicPeriod"/>
            </a:pPr>
            <a:r>
              <a:rPr lang="en-GB" sz="2800" strike="sngStrike" dirty="0"/>
              <a:t>Write the date</a:t>
            </a:r>
          </a:p>
          <a:p>
            <a:pPr marL="514350" indent="-514350">
              <a:lnSpc>
                <a:spcPct val="150000"/>
              </a:lnSpc>
              <a:buFont typeface="+mj-lt"/>
              <a:buAutoNum type="arabicPeriod"/>
            </a:pPr>
            <a:r>
              <a:rPr lang="en-GB" sz="2800" strike="sngStrike" dirty="0"/>
              <a:t>Write the title</a:t>
            </a:r>
          </a:p>
          <a:p>
            <a:pPr marL="514350" indent="-514350">
              <a:lnSpc>
                <a:spcPct val="150000"/>
              </a:lnSpc>
              <a:buFont typeface="+mj-lt"/>
              <a:buAutoNum type="arabicPeriod"/>
            </a:pPr>
            <a:r>
              <a:rPr lang="en-GB" sz="2800" dirty="0"/>
              <a:t>Read the instructions</a:t>
            </a:r>
          </a:p>
          <a:p>
            <a:pPr marL="514350" indent="-514350">
              <a:lnSpc>
                <a:spcPct val="150000"/>
              </a:lnSpc>
              <a:buFont typeface="+mj-lt"/>
              <a:buAutoNum type="arabicPeriod"/>
            </a:pPr>
            <a:r>
              <a:rPr lang="en-GB" sz="2800" dirty="0"/>
              <a:t>Identify what you need to do first</a:t>
            </a:r>
          </a:p>
          <a:p>
            <a:pPr marL="457200" lvl="0" indent="-457200">
              <a:buFont typeface="Arial"/>
              <a:buChar char="•"/>
            </a:pPr>
            <a:endParaRPr lang="en-GB" sz="2800" dirty="0"/>
          </a:p>
        </p:txBody>
      </p:sp>
      <p:sp>
        <p:nvSpPr>
          <p:cNvPr id="11" name="Title 3"/>
          <p:cNvSpPr txBox="1">
            <a:spLocks/>
          </p:cNvSpPr>
          <p:nvPr/>
        </p:nvSpPr>
        <p:spPr>
          <a:xfrm>
            <a:off x="1029827" y="227848"/>
            <a:ext cx="8114174" cy="1042083"/>
          </a:xfrm>
          <a:prstGeom prst="rect">
            <a:avLst/>
          </a:prstGeom>
        </p:spPr>
        <p:txBody>
          <a:bodyPr anchor="ctr">
            <a:normAutofit fontScale="92500"/>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lvl="0" algn="l"/>
            <a:r>
              <a:rPr lang="en-GB" sz="3600" b="1" dirty="0">
                <a:solidFill>
                  <a:srgbClr val="3F6CAF"/>
                </a:solidFill>
                <a:latin typeface="Calibri"/>
                <a:cs typeface="Calibri"/>
              </a:rPr>
              <a:t>Reviewing performance and strategies used</a:t>
            </a:r>
            <a:endParaRPr lang="en-US" sz="3600" b="1" dirty="0">
              <a:solidFill>
                <a:srgbClr val="3F6CAF"/>
              </a:solidFill>
              <a:latin typeface="Calibri"/>
              <a:cs typeface="Calibri"/>
            </a:endParaRPr>
          </a:p>
        </p:txBody>
      </p:sp>
      <p:pic>
        <p:nvPicPr>
          <p:cNvPr id="2" name="Picture 1"/>
          <p:cNvPicPr>
            <a:picLocks noChangeAspect="1"/>
          </p:cNvPicPr>
          <p:nvPr/>
        </p:nvPicPr>
        <p:blipFill rotWithShape="1">
          <a:blip r:embed="rId5"/>
          <a:srcRect l="18059" r="7226"/>
          <a:stretch/>
        </p:blipFill>
        <p:spPr>
          <a:xfrm>
            <a:off x="6040372" y="2702125"/>
            <a:ext cx="2784106" cy="2898237"/>
          </a:xfrm>
          <a:prstGeom prst="rect">
            <a:avLst/>
          </a:prstGeom>
        </p:spPr>
      </p:pic>
      <p:sp>
        <p:nvSpPr>
          <p:cNvPr id="5" name="TextBox 4"/>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61-62</a:t>
            </a:r>
            <a:endParaRPr lang="en-US" dirty="0"/>
          </a:p>
        </p:txBody>
      </p:sp>
      <p:pic>
        <p:nvPicPr>
          <p:cNvPr id="3" name="Audio 2">
            <a:hlinkClick r:id="" action="ppaction://media"/>
            <a:extLst>
              <a:ext uri="{FF2B5EF4-FFF2-40B4-BE49-F238E27FC236}">
                <a16:creationId xmlns:a16="http://schemas.microsoft.com/office/drawing/2014/main" id="{121D71CA-486E-C04A-BACC-2E1B3D103B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198068"/>
      </p:ext>
    </p:extLst>
  </p:cSld>
  <p:clrMapOvr>
    <a:masterClrMapping/>
  </p:clrMapOvr>
  <p:transition spd="slow" advTm="944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Prompting</a:t>
            </a:r>
            <a:endParaRPr lang="en-US" sz="3600" b="1" dirty="0">
              <a:solidFill>
                <a:srgbClr val="3F6CAF"/>
              </a:solidFill>
              <a:latin typeface="Calibri"/>
              <a:cs typeface="Calibri"/>
            </a:endParaRPr>
          </a:p>
        </p:txBody>
      </p:sp>
      <p:pic>
        <p:nvPicPr>
          <p:cNvPr id="2" name="Picture 1" descr="scaf triang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834" y="1546611"/>
            <a:ext cx="6833742" cy="4688674"/>
          </a:xfrm>
          <a:prstGeom prst="rect">
            <a:avLst/>
          </a:prstGeom>
        </p:spPr>
      </p:pic>
      <p:sp>
        <p:nvSpPr>
          <p:cNvPr id="6" name="Pentagon 5"/>
          <p:cNvSpPr/>
          <p:nvPr/>
        </p:nvSpPr>
        <p:spPr>
          <a:xfrm>
            <a:off x="179095" y="2539703"/>
            <a:ext cx="2914357" cy="1237289"/>
          </a:xfrm>
          <a:prstGeom prst="homePlate">
            <a:avLst>
              <a:gd name="adj" fmla="val 38157"/>
            </a:avLst>
          </a:prstGeom>
          <a:noFill/>
          <a:ln>
            <a:solidFill>
              <a:srgbClr val="3F6CA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3233" y="2480779"/>
            <a:ext cx="2570875" cy="1323439"/>
          </a:xfrm>
          <a:prstGeom prst="rect">
            <a:avLst/>
          </a:prstGeom>
          <a:noFill/>
        </p:spPr>
        <p:txBody>
          <a:bodyPr wrap="square" rtlCol="0" anchor="ctr">
            <a:spAutoFit/>
          </a:bodyPr>
          <a:lstStyle/>
          <a:p>
            <a:r>
              <a:rPr lang="en-GB" sz="2000" dirty="0"/>
              <a:t>Encouraging recall of known self-scaffolding skills and development of new ones</a:t>
            </a:r>
          </a:p>
        </p:txBody>
      </p:sp>
      <p:sp>
        <p:nvSpPr>
          <p:cNvPr id="7" name="TextBox 6"/>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61-62</a:t>
            </a:r>
            <a:endParaRPr lang="en-US" dirty="0"/>
          </a:p>
        </p:txBody>
      </p:sp>
      <p:pic>
        <p:nvPicPr>
          <p:cNvPr id="3" name="Audio 2">
            <a:hlinkClick r:id="" action="ppaction://media"/>
            <a:extLst>
              <a:ext uri="{FF2B5EF4-FFF2-40B4-BE49-F238E27FC236}">
                <a16:creationId xmlns:a16="http://schemas.microsoft.com/office/drawing/2014/main" id="{B2E2EC83-649A-8747-A6C9-98A94C34B0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29569120"/>
      </p:ext>
    </p:extLst>
  </p:cSld>
  <p:clrMapOvr>
    <a:masterClrMapping/>
  </p:clrMapOvr>
  <p:transition spd="slow" advTm="67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3" y="1437635"/>
            <a:ext cx="8760069" cy="5139869"/>
          </a:xfrm>
          <a:prstGeom prst="rect">
            <a:avLst/>
          </a:prstGeom>
        </p:spPr>
        <p:txBody>
          <a:bodyPr>
            <a:spAutoFit/>
          </a:bodyPr>
          <a:lstStyle/>
          <a:p>
            <a:r>
              <a:rPr lang="en-GB" sz="2000" dirty="0"/>
              <a:t>Ginny		(</a:t>
            </a:r>
            <a:r>
              <a:rPr lang="en-GB" sz="2000" i="1" dirty="0"/>
              <a:t>reading</a:t>
            </a:r>
            <a:r>
              <a:rPr lang="en-GB" sz="2000" dirty="0"/>
              <a:t>) Here are</a:t>
            </a:r>
          </a:p>
          <a:p>
            <a:endParaRPr lang="en-GB" sz="2000" dirty="0"/>
          </a:p>
          <a:p>
            <a:r>
              <a:rPr lang="en-GB" sz="2000" dirty="0"/>
              <a:t>TA		</a:t>
            </a:r>
            <a:r>
              <a:rPr lang="en-GB" sz="2000" i="1" dirty="0"/>
              <a:t>(5 second pause) </a:t>
            </a:r>
          </a:p>
          <a:p>
            <a:endParaRPr lang="en-GB" sz="2000" dirty="0"/>
          </a:p>
          <a:p>
            <a:r>
              <a:rPr lang="en-GB" sz="2000" dirty="0"/>
              <a:t>Ginny		(</a:t>
            </a:r>
            <a:r>
              <a:rPr lang="en-GB" sz="2000" i="1" dirty="0"/>
              <a:t>looks at TA</a:t>
            </a:r>
            <a:r>
              <a:rPr lang="en-GB" sz="2000" dirty="0"/>
              <a:t>)</a:t>
            </a:r>
          </a:p>
          <a:p>
            <a:endParaRPr lang="en-GB" sz="2000" dirty="0"/>
          </a:p>
          <a:p>
            <a:r>
              <a:rPr lang="en-GB" sz="2000" dirty="0"/>
              <a:t>TA		(</a:t>
            </a:r>
            <a:r>
              <a:rPr lang="en-GB" sz="2000" i="1" dirty="0"/>
              <a:t>smiles</a:t>
            </a:r>
            <a:r>
              <a:rPr lang="en-GB" sz="2000" dirty="0"/>
              <a:t>)</a:t>
            </a:r>
          </a:p>
          <a:p>
            <a:endParaRPr lang="en-GB" sz="2000" dirty="0"/>
          </a:p>
          <a:p>
            <a:r>
              <a:rPr lang="en-GB" sz="2000" dirty="0"/>
              <a:t>Ginny		(</a:t>
            </a:r>
            <a:r>
              <a:rPr lang="en-GB" sz="2000" i="1" dirty="0"/>
              <a:t>running finger along word</a:t>
            </a:r>
            <a:r>
              <a:rPr lang="en-GB" sz="2000" dirty="0"/>
              <a:t>) </a:t>
            </a:r>
            <a:r>
              <a:rPr lang="en-GB" sz="2000" dirty="0" err="1"/>
              <a:t>ic</a:t>
            </a:r>
            <a:r>
              <a:rPr lang="en-GB" sz="2000" dirty="0"/>
              <a:t> </a:t>
            </a:r>
            <a:r>
              <a:rPr lang="en-GB" sz="2000" dirty="0" err="1"/>
              <a:t>ic</a:t>
            </a:r>
            <a:r>
              <a:rPr lang="en-GB" sz="2000" dirty="0"/>
              <a:t> </a:t>
            </a:r>
            <a:r>
              <a:rPr lang="en-GB" sz="2000" dirty="0" err="1"/>
              <a:t>icles</a:t>
            </a:r>
            <a:r>
              <a:rPr lang="en-GB" sz="2000" dirty="0"/>
              <a:t> (</a:t>
            </a:r>
            <a:r>
              <a:rPr lang="en-GB" sz="2000" i="1" dirty="0"/>
              <a:t>gives</a:t>
            </a:r>
          </a:p>
          <a:p>
            <a:r>
              <a:rPr lang="en-GB" sz="2000" i="1" dirty="0"/>
              <a:t>		puzzled look</a:t>
            </a:r>
            <a:r>
              <a:rPr lang="en-GB" sz="2000" dirty="0"/>
              <a:t>)</a:t>
            </a:r>
          </a:p>
          <a:p>
            <a:endParaRPr lang="en-GB" sz="2000" dirty="0"/>
          </a:p>
          <a:p>
            <a:r>
              <a:rPr lang="en-GB" sz="2000" dirty="0"/>
              <a:t>TA		(</a:t>
            </a:r>
            <a:r>
              <a:rPr lang="en-GB" sz="2000" i="1" dirty="0"/>
              <a:t>7 second pause</a:t>
            </a:r>
            <a:r>
              <a:rPr lang="en-GB" sz="2000" dirty="0"/>
              <a:t>)</a:t>
            </a:r>
          </a:p>
          <a:p>
            <a:endParaRPr lang="en-GB" sz="2000" dirty="0"/>
          </a:p>
          <a:p>
            <a:r>
              <a:rPr lang="en-GB" sz="2000" dirty="0"/>
              <a:t>Ginny		(</a:t>
            </a:r>
            <a:r>
              <a:rPr lang="en-GB" sz="2000" i="1" dirty="0"/>
              <a:t>moves finger to start of sentence</a:t>
            </a:r>
            <a:r>
              <a:rPr lang="en-GB" sz="2000" dirty="0"/>
              <a:t>)  Here are…hanging on the</a:t>
            </a:r>
          </a:p>
          <a:p>
            <a:r>
              <a:rPr lang="en-GB" sz="2000" dirty="0"/>
              <a:t>		branches.  (</a:t>
            </a:r>
            <a:r>
              <a:rPr lang="en-GB" sz="2000" i="1" dirty="0"/>
              <a:t>looks at picture</a:t>
            </a:r>
            <a:r>
              <a:rPr lang="en-GB" sz="2000" dirty="0"/>
              <a:t>) Oh icicles.</a:t>
            </a:r>
          </a:p>
          <a:p>
            <a:pPr marL="457200" lvl="0" indent="-457200">
              <a:buFont typeface="Arial"/>
              <a:buChar char="•"/>
            </a:pPr>
            <a:endParaRPr lang="en-GB" sz="2800" dirty="0">
              <a:latin typeface="Calibri" charset="0"/>
              <a:cs typeface="Calibri" charset="0"/>
            </a:endParaRPr>
          </a:p>
        </p:txBody>
      </p:sp>
      <p:sp>
        <p:nvSpPr>
          <p:cNvPr id="11" name="Title 3"/>
          <p:cNvSpPr txBox="1">
            <a:spLocks/>
          </p:cNvSpPr>
          <p:nvPr/>
        </p:nvSpPr>
        <p:spPr>
          <a:xfrm>
            <a:off x="1029827" y="227844"/>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Prompting: wait time and silence</a:t>
            </a:r>
            <a:endParaRPr lang="en-US" sz="3600" b="1" dirty="0">
              <a:solidFill>
                <a:srgbClr val="3F6CAF"/>
              </a:solidFill>
              <a:latin typeface="Calibri"/>
              <a:cs typeface="Calibri"/>
            </a:endParaRPr>
          </a:p>
        </p:txBody>
      </p:sp>
      <p:sp>
        <p:nvSpPr>
          <p:cNvPr id="4" name="TextBox 3"/>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 64</a:t>
            </a:r>
            <a:endParaRPr lang="en-US" dirty="0"/>
          </a:p>
        </p:txBody>
      </p:sp>
      <p:pic>
        <p:nvPicPr>
          <p:cNvPr id="2" name="Audio 1">
            <a:hlinkClick r:id="" action="ppaction://media"/>
            <a:extLst>
              <a:ext uri="{FF2B5EF4-FFF2-40B4-BE49-F238E27FC236}">
                <a16:creationId xmlns:a16="http://schemas.microsoft.com/office/drawing/2014/main" id="{34E4C50F-3B12-0D48-924A-34E586B713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76354883"/>
      </p:ext>
    </p:extLst>
  </p:cSld>
  <p:clrMapOvr>
    <a:masterClrMapping/>
  </p:clrMapOvr>
  <p:transition spd="slow" advTm="1028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5" y="1437635"/>
            <a:ext cx="8760069" cy="3970318"/>
          </a:xfrm>
          <a:prstGeom prst="rect">
            <a:avLst/>
          </a:prstGeom>
        </p:spPr>
        <p:txBody>
          <a:bodyPr>
            <a:spAutoFit/>
          </a:bodyPr>
          <a:lstStyle/>
          <a:p>
            <a:pPr marL="457200" indent="-457200">
              <a:buFont typeface="Arial"/>
              <a:buChar char="•"/>
            </a:pPr>
            <a:r>
              <a:rPr lang="en-GB" sz="2800" i="1" dirty="0"/>
              <a:t>What do you think you could do?</a:t>
            </a:r>
          </a:p>
          <a:p>
            <a:pPr marL="457200" indent="-457200">
              <a:buFont typeface="Arial"/>
              <a:buChar char="•"/>
            </a:pPr>
            <a:endParaRPr lang="en-GB" sz="2800" dirty="0"/>
          </a:p>
          <a:p>
            <a:pPr marL="457200" indent="-457200">
              <a:buFont typeface="Arial"/>
              <a:buChar char="•"/>
            </a:pPr>
            <a:r>
              <a:rPr lang="en-GB" sz="2800" i="1" dirty="0"/>
              <a:t>What is your plan?</a:t>
            </a:r>
            <a:endParaRPr lang="en-GB" sz="2800" dirty="0"/>
          </a:p>
          <a:p>
            <a:pPr marL="457200" indent="-457200">
              <a:buFont typeface="Arial"/>
              <a:buChar char="•"/>
            </a:pPr>
            <a:endParaRPr lang="en-GB" sz="2800" i="1" dirty="0"/>
          </a:p>
          <a:p>
            <a:pPr marL="457200" indent="-457200">
              <a:buFont typeface="Arial"/>
              <a:buChar char="•"/>
            </a:pPr>
            <a:r>
              <a:rPr lang="en-GB" sz="2800" i="1" dirty="0"/>
              <a:t>I’m not sure. Can you remember what the teacher said?</a:t>
            </a:r>
          </a:p>
          <a:p>
            <a:pPr marL="457200" indent="-457200">
              <a:buFont typeface="Arial"/>
              <a:buChar char="•"/>
            </a:pPr>
            <a:endParaRPr lang="en-GB" sz="2800" i="1" dirty="0"/>
          </a:p>
          <a:p>
            <a:pPr marL="457200" indent="-457200">
              <a:buFont typeface="Arial"/>
              <a:buChar char="•"/>
            </a:pPr>
            <a:r>
              <a:rPr lang="en-GB" sz="2800" i="1" dirty="0"/>
              <a:t>So, you’re not sure about that word. How could you work it out?’</a:t>
            </a:r>
            <a:endParaRPr lang="en-GB" sz="2800" dirty="0"/>
          </a:p>
          <a:p>
            <a:pPr marL="457200" lvl="0" indent="-457200">
              <a:buFont typeface="Arial"/>
              <a:buChar char="•"/>
            </a:pPr>
            <a:endParaRPr lang="en-GB" sz="2800" dirty="0">
              <a:latin typeface="Calibri" charset="0"/>
              <a:cs typeface="Calibri" charset="0"/>
            </a:endParaRPr>
          </a:p>
        </p:txBody>
      </p:sp>
      <p:sp>
        <p:nvSpPr>
          <p:cNvPr id="11" name="Title 3"/>
          <p:cNvSpPr txBox="1">
            <a:spLocks/>
          </p:cNvSpPr>
          <p:nvPr/>
        </p:nvSpPr>
        <p:spPr>
          <a:xfrm>
            <a:off x="1029827" y="227848"/>
            <a:ext cx="8114174" cy="1042083"/>
          </a:xfrm>
          <a:prstGeom prst="rect">
            <a:avLst/>
          </a:prstGeom>
        </p:spPr>
        <p:txBody>
          <a:bodyPr anchor="ctr">
            <a:normAutofit fontScale="92500" lnSpcReduction="10000"/>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Prompting: knowing what to do when you don’t know what to do</a:t>
            </a:r>
            <a:endParaRPr lang="en-US" sz="3600" b="1" dirty="0">
              <a:solidFill>
                <a:srgbClr val="3F6CAF"/>
              </a:solidFill>
              <a:latin typeface="Calibri"/>
              <a:cs typeface="Calibri"/>
            </a:endParaRPr>
          </a:p>
        </p:txBody>
      </p:sp>
      <p:sp>
        <p:nvSpPr>
          <p:cNvPr id="4" name="TextBox 3"/>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 65</a:t>
            </a:r>
            <a:endParaRPr lang="en-US" dirty="0"/>
          </a:p>
        </p:txBody>
      </p:sp>
      <p:pic>
        <p:nvPicPr>
          <p:cNvPr id="2" name="Audio 1">
            <a:hlinkClick r:id="" action="ppaction://media"/>
            <a:extLst>
              <a:ext uri="{FF2B5EF4-FFF2-40B4-BE49-F238E27FC236}">
                <a16:creationId xmlns:a16="http://schemas.microsoft.com/office/drawing/2014/main" id="{8593355B-F594-E848-806B-F01DF15388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06280731"/>
      </p:ext>
    </p:extLst>
  </p:cSld>
  <p:clrMapOvr>
    <a:masterClrMapping/>
  </p:clrMapOvr>
  <p:transition spd="slow" advTm="284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3" y="1437635"/>
            <a:ext cx="8760069" cy="4358116"/>
          </a:xfrm>
          <a:prstGeom prst="rect">
            <a:avLst/>
          </a:prstGeom>
        </p:spPr>
        <p:txBody>
          <a:bodyPr>
            <a:spAutoFit/>
          </a:bodyPr>
          <a:lstStyle/>
          <a:p>
            <a:pPr lvl="0"/>
            <a:r>
              <a:rPr lang="en-GB" sz="2800" dirty="0"/>
              <a:t>TA		And then what was this one?</a:t>
            </a:r>
          </a:p>
          <a:p>
            <a:pPr lvl="0"/>
            <a:endParaRPr lang="en-GB" sz="2800" dirty="0"/>
          </a:p>
          <a:p>
            <a:pPr>
              <a:lnSpc>
                <a:spcPct val="115000"/>
              </a:lnSpc>
            </a:pPr>
            <a:r>
              <a:rPr lang="en-GB" sz="2800" dirty="0"/>
              <a:t>Clare		Then we saw </a:t>
            </a:r>
            <a:r>
              <a:rPr lang="en-GB" sz="2800" i="1" dirty="0"/>
              <a:t>(5 second pause)</a:t>
            </a:r>
          </a:p>
          <a:p>
            <a:pPr>
              <a:lnSpc>
                <a:spcPct val="115000"/>
              </a:lnSpc>
            </a:pPr>
            <a:endParaRPr lang="en-GB" sz="2800" dirty="0"/>
          </a:p>
          <a:p>
            <a:pPr>
              <a:lnSpc>
                <a:spcPct val="115000"/>
              </a:lnSpc>
            </a:pPr>
            <a:r>
              <a:rPr lang="en-GB" sz="2800" dirty="0"/>
              <a:t>TA 		</a:t>
            </a:r>
            <a:r>
              <a:rPr lang="en-GB" sz="2800" i="1" dirty="0"/>
              <a:t>(points at prompt sheet)</a:t>
            </a:r>
          </a:p>
          <a:p>
            <a:pPr>
              <a:lnSpc>
                <a:spcPct val="115000"/>
              </a:lnSpc>
            </a:pPr>
            <a:endParaRPr lang="en-GB" sz="2800" dirty="0"/>
          </a:p>
          <a:p>
            <a:pPr>
              <a:lnSpc>
                <a:spcPct val="115000"/>
              </a:lnSpc>
            </a:pPr>
            <a:r>
              <a:rPr lang="en-GB" sz="2800" dirty="0"/>
              <a:t>Clare		</a:t>
            </a:r>
            <a:r>
              <a:rPr lang="en-GB" sz="2800" i="1" dirty="0"/>
              <a:t>(picks up a pen and writes) I remember. It was </a:t>
            </a:r>
          </a:p>
          <a:p>
            <a:pPr>
              <a:lnSpc>
                <a:spcPct val="115000"/>
              </a:lnSpc>
            </a:pPr>
            <a:r>
              <a:rPr lang="en-GB" sz="2800" i="1" dirty="0"/>
              <a:t>                       the Banksy. </a:t>
            </a:r>
            <a:endParaRPr lang="en-GB" sz="2800" dirty="0"/>
          </a:p>
          <a:p>
            <a:endParaRPr lang="en-GB" sz="2800" dirty="0">
              <a:latin typeface="Calibri" charset="0"/>
              <a:cs typeface="Calibri" charset="0"/>
            </a:endParaRPr>
          </a:p>
        </p:txBody>
      </p:sp>
      <p:sp>
        <p:nvSpPr>
          <p:cNvPr id="11" name="Title 3"/>
          <p:cNvSpPr txBox="1">
            <a:spLocks/>
          </p:cNvSpPr>
          <p:nvPr/>
        </p:nvSpPr>
        <p:spPr>
          <a:xfrm>
            <a:off x="1029827" y="227844"/>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Prompting: gesture</a:t>
            </a:r>
            <a:endParaRPr lang="en-US" sz="3600" b="1" dirty="0">
              <a:solidFill>
                <a:srgbClr val="3F6CAF"/>
              </a:solidFill>
              <a:latin typeface="Calibri"/>
              <a:cs typeface="Calibri"/>
            </a:endParaRPr>
          </a:p>
        </p:txBody>
      </p:sp>
      <p:sp>
        <p:nvSpPr>
          <p:cNvPr id="4" name="TextBox 3"/>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65-66</a:t>
            </a:r>
            <a:endParaRPr lang="en-US" dirty="0"/>
          </a:p>
        </p:txBody>
      </p:sp>
      <p:pic>
        <p:nvPicPr>
          <p:cNvPr id="2" name="Audio 1">
            <a:hlinkClick r:id="" action="ppaction://media"/>
            <a:extLst>
              <a:ext uri="{FF2B5EF4-FFF2-40B4-BE49-F238E27FC236}">
                <a16:creationId xmlns:a16="http://schemas.microsoft.com/office/drawing/2014/main" id="{7163B52B-B1A6-8548-889D-2FDFD67A62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70359228"/>
      </p:ext>
    </p:extLst>
  </p:cSld>
  <p:clrMapOvr>
    <a:masterClrMapping/>
  </p:clrMapOvr>
  <p:transition spd="slow" advTm="144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Clueing</a:t>
            </a:r>
            <a:endParaRPr lang="en-US" sz="3600" b="1" dirty="0">
              <a:solidFill>
                <a:srgbClr val="3F6CAF"/>
              </a:solidFill>
              <a:latin typeface="Calibri"/>
              <a:cs typeface="Calibri"/>
            </a:endParaRPr>
          </a:p>
        </p:txBody>
      </p:sp>
      <p:pic>
        <p:nvPicPr>
          <p:cNvPr id="2" name="Picture 1" descr="scaf triang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834" y="1546611"/>
            <a:ext cx="6833742" cy="4688674"/>
          </a:xfrm>
          <a:prstGeom prst="rect">
            <a:avLst/>
          </a:prstGeom>
        </p:spPr>
      </p:pic>
      <p:sp>
        <p:nvSpPr>
          <p:cNvPr id="6" name="Pentagon 5"/>
          <p:cNvSpPr/>
          <p:nvPr/>
        </p:nvSpPr>
        <p:spPr>
          <a:xfrm>
            <a:off x="179095" y="3483943"/>
            <a:ext cx="2914357" cy="1237289"/>
          </a:xfrm>
          <a:prstGeom prst="homePlate">
            <a:avLst>
              <a:gd name="adj" fmla="val 38157"/>
            </a:avLst>
          </a:prstGeom>
          <a:noFill/>
          <a:ln>
            <a:solidFill>
              <a:srgbClr val="3F6CA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3233" y="3425019"/>
            <a:ext cx="2570875" cy="1323439"/>
          </a:xfrm>
          <a:prstGeom prst="rect">
            <a:avLst/>
          </a:prstGeom>
          <a:noFill/>
        </p:spPr>
        <p:txBody>
          <a:bodyPr wrap="square" rtlCol="0" anchor="ctr">
            <a:spAutoFit/>
          </a:bodyPr>
          <a:lstStyle/>
          <a:p>
            <a:r>
              <a:rPr lang="en-GB" sz="2000" dirty="0"/>
              <a:t>A piece of information or question, the answer to which helps students move on</a:t>
            </a:r>
          </a:p>
        </p:txBody>
      </p:sp>
      <p:sp>
        <p:nvSpPr>
          <p:cNvPr id="7" name="TextBox 6"/>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66-68</a:t>
            </a:r>
            <a:endParaRPr lang="en-US" dirty="0"/>
          </a:p>
        </p:txBody>
      </p:sp>
      <p:pic>
        <p:nvPicPr>
          <p:cNvPr id="3" name="Audio 2">
            <a:hlinkClick r:id="" action="ppaction://media"/>
            <a:extLst>
              <a:ext uri="{FF2B5EF4-FFF2-40B4-BE49-F238E27FC236}">
                <a16:creationId xmlns:a16="http://schemas.microsoft.com/office/drawing/2014/main" id="{FCC37C8D-C857-7B42-A40E-0D5A91D804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98468544"/>
      </p:ext>
    </p:extLst>
  </p:cSld>
  <p:clrMapOvr>
    <a:masterClrMapping/>
  </p:clrMapOvr>
  <p:transition spd="slow" advTm="22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txBox="1">
            <a:spLocks noChangeArrowheads="1"/>
          </p:cNvSpPr>
          <p:nvPr/>
        </p:nvSpPr>
        <p:spPr bwMode="auto">
          <a:xfrm>
            <a:off x="250961" y="316367"/>
            <a:ext cx="6868980" cy="791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pPr algn="ctr"/>
            <a:r>
              <a:rPr lang="en-GB" sz="3323" b="1" dirty="0">
                <a:solidFill>
                  <a:srgbClr val="4F81BD"/>
                </a:solidFill>
                <a:latin typeface="Calibri" charset="0"/>
                <a:cs typeface="Calibri" charset="0"/>
              </a:rPr>
              <a:t>Our TA workforce in numbers</a:t>
            </a:r>
            <a:endParaRPr lang="en-US" sz="3323" b="1" dirty="0">
              <a:solidFill>
                <a:srgbClr val="4F81BD"/>
              </a:solidFill>
              <a:latin typeface="Calibri" charset="0"/>
              <a:cs typeface="Calibri" charset="0"/>
            </a:endParaRPr>
          </a:p>
        </p:txBody>
      </p:sp>
      <p:sp>
        <p:nvSpPr>
          <p:cNvPr id="7" name="Rectangle 6"/>
          <p:cNvSpPr/>
          <p:nvPr/>
        </p:nvSpPr>
        <p:spPr>
          <a:xfrm>
            <a:off x="191965" y="1439730"/>
            <a:ext cx="8760069" cy="4211474"/>
          </a:xfrm>
          <a:prstGeom prst="rect">
            <a:avLst/>
          </a:prstGeom>
        </p:spPr>
        <p:txBody>
          <a:bodyPr>
            <a:spAutoFit/>
          </a:bodyPr>
          <a:lstStyle/>
          <a:p>
            <a:pPr marL="488505" indent="-422041">
              <a:buFont typeface="Arial"/>
              <a:buChar char="•"/>
              <a:defRPr/>
            </a:pPr>
            <a:r>
              <a:rPr lang="en-GB" altLang="ko-KR" sz="2585" dirty="0">
                <a:solidFill>
                  <a:srgbClr val="000000"/>
                </a:solidFill>
                <a:latin typeface="Calibri"/>
                <a:cs typeface="Calibri"/>
              </a:rPr>
              <a:t>The rise and rise of TAs (FTE):</a:t>
            </a:r>
          </a:p>
          <a:p>
            <a:pPr marL="488505" indent="-422041">
              <a:buFont typeface="Arial"/>
              <a:buChar char="•"/>
              <a:defRPr/>
            </a:pPr>
            <a:endParaRPr lang="en-GB" altLang="ko-KR" sz="1292" b="1" dirty="0">
              <a:solidFill>
                <a:srgbClr val="000000"/>
              </a:solidFill>
              <a:latin typeface="Calibri"/>
              <a:cs typeface="Calibri"/>
            </a:endParaRPr>
          </a:p>
          <a:p>
            <a:pPr marL="1754628" lvl="3" indent="-422041">
              <a:buFont typeface=".AppleSystemUIFont" charset="-120"/>
              <a:buChar char="—"/>
              <a:defRPr/>
            </a:pPr>
            <a:r>
              <a:rPr lang="en-GB" altLang="ko-KR" sz="2215" dirty="0">
                <a:solidFill>
                  <a:srgbClr val="000000"/>
                </a:solidFill>
                <a:latin typeface="Calibri"/>
                <a:cs typeface="Calibri"/>
              </a:rPr>
              <a:t>2000 = 53,400 (19% of primary workforce) </a:t>
            </a:r>
          </a:p>
          <a:p>
            <a:pPr marL="1754628" lvl="3" indent="-422041">
              <a:buFont typeface=".AppleSystemUIFont" charset="-120"/>
              <a:buChar char="—"/>
              <a:defRPr/>
            </a:pPr>
            <a:r>
              <a:rPr lang="en-GB" altLang="ko-KR" sz="2215" dirty="0">
                <a:solidFill>
                  <a:srgbClr val="000000"/>
                </a:solidFill>
                <a:latin typeface="Calibri"/>
                <a:cs typeface="Calibri"/>
              </a:rPr>
              <a:t>2005 = 97,900 (29%)</a:t>
            </a:r>
          </a:p>
          <a:p>
            <a:pPr marL="1754628" lvl="3" indent="-422041">
              <a:buFont typeface=".AppleSystemUIFont" charset="-120"/>
              <a:buChar char="—"/>
              <a:defRPr/>
            </a:pPr>
            <a:r>
              <a:rPr lang="en-GB" altLang="ko-KR" sz="2215" dirty="0">
                <a:solidFill>
                  <a:srgbClr val="000000"/>
                </a:solidFill>
                <a:latin typeface="Calibri"/>
                <a:cs typeface="Calibri"/>
              </a:rPr>
              <a:t>2010 = 126,300 (32%)</a:t>
            </a:r>
          </a:p>
          <a:p>
            <a:pPr marL="1754628" lvl="3" indent="-422041">
              <a:buFont typeface=".AppleSystemUIFont" charset="-120"/>
              <a:buChar char="—"/>
              <a:defRPr/>
            </a:pPr>
            <a:r>
              <a:rPr lang="en-GB" altLang="ko-KR" sz="2215" dirty="0">
                <a:solidFill>
                  <a:srgbClr val="000000"/>
                </a:solidFill>
                <a:latin typeface="Calibri"/>
                <a:cs typeface="Calibri"/>
              </a:rPr>
              <a:t>2012 = 146,700 (33%)</a:t>
            </a:r>
          </a:p>
          <a:p>
            <a:pPr marL="1754628" lvl="3" indent="-422041">
              <a:buFont typeface=".AppleSystemUIFont" charset="-120"/>
              <a:buChar char="—"/>
              <a:defRPr/>
            </a:pPr>
            <a:r>
              <a:rPr lang="en-GB" altLang="ko-KR" sz="2215" dirty="0">
                <a:solidFill>
                  <a:srgbClr val="000000"/>
                </a:solidFill>
                <a:latin typeface="Calibri"/>
                <a:cs typeface="Calibri"/>
              </a:rPr>
              <a:t>2014 = 166,200 (34%)</a:t>
            </a:r>
          </a:p>
          <a:p>
            <a:pPr marL="1754628" lvl="3" indent="-422041">
              <a:buFont typeface=".AppleSystemUIFont" charset="-120"/>
              <a:buChar char="—"/>
              <a:defRPr/>
            </a:pPr>
            <a:r>
              <a:rPr lang="en-GB" altLang="ko-KR" sz="2215" dirty="0">
                <a:solidFill>
                  <a:srgbClr val="000000"/>
                </a:solidFill>
                <a:latin typeface="Calibri"/>
                <a:cs typeface="Calibri"/>
              </a:rPr>
              <a:t>2016 = 277,700 (35%)</a:t>
            </a:r>
          </a:p>
          <a:p>
            <a:pPr marL="1754628" lvl="3" indent="-422041">
              <a:buFont typeface=".AppleSystemUIFont" charset="-120"/>
              <a:buChar char="—"/>
              <a:defRPr/>
            </a:pPr>
            <a:r>
              <a:rPr lang="en-GB" altLang="ko-KR" sz="2215" dirty="0">
                <a:solidFill>
                  <a:srgbClr val="000000"/>
                </a:solidFill>
                <a:latin typeface="Calibri"/>
                <a:cs typeface="Calibri"/>
              </a:rPr>
              <a:t>2021 = 298,000</a:t>
            </a:r>
          </a:p>
          <a:p>
            <a:pPr marL="1754628" lvl="3" indent="-422041">
              <a:buFont typeface=".AppleSystemUIFont" charset="-120"/>
              <a:buChar char="—"/>
              <a:defRPr/>
            </a:pPr>
            <a:r>
              <a:rPr lang="en-GB" altLang="ko-KR" sz="2215" dirty="0">
                <a:solidFill>
                  <a:srgbClr val="000000"/>
                </a:solidFill>
                <a:latin typeface="Calibri"/>
                <a:cs typeface="Calibri"/>
              </a:rPr>
              <a:t>2024 = 400,000+</a:t>
            </a:r>
          </a:p>
          <a:p>
            <a:pPr marL="66464">
              <a:defRPr/>
            </a:pPr>
            <a:endParaRPr lang="en-GB" altLang="ko-KR" sz="2585" dirty="0">
              <a:solidFill>
                <a:srgbClr val="000000"/>
              </a:solidFill>
              <a:latin typeface="Calibri"/>
              <a:cs typeface="Calibri"/>
            </a:endParaRPr>
          </a:p>
          <a:p>
            <a:pPr marL="488505" indent="-422041">
              <a:buFont typeface="Arial"/>
              <a:buChar char="•"/>
              <a:defRPr/>
            </a:pPr>
            <a:r>
              <a:rPr lang="en-GB" altLang="ko-KR" sz="2585" dirty="0">
                <a:solidFill>
                  <a:srgbClr val="000000"/>
                </a:solidFill>
                <a:latin typeface="Calibri"/>
                <a:cs typeface="Calibri"/>
              </a:rPr>
              <a:t>91% primary TAs work part-time</a:t>
            </a:r>
            <a:endParaRPr lang="en-GB" sz="2585" dirty="0">
              <a:latin typeface="Calibri"/>
              <a:cs typeface="Calibri"/>
            </a:endParaRPr>
          </a:p>
        </p:txBody>
      </p:sp>
      <p:grpSp>
        <p:nvGrpSpPr>
          <p:cNvPr id="4" name="Group 3"/>
          <p:cNvGrpSpPr>
            <a:grpSpLocks noChangeAspect="1"/>
          </p:cNvGrpSpPr>
          <p:nvPr/>
        </p:nvGrpSpPr>
        <p:grpSpPr>
          <a:xfrm>
            <a:off x="7696039" y="2232561"/>
            <a:ext cx="1329231" cy="1312906"/>
            <a:chOff x="7887583" y="2564704"/>
            <a:chExt cx="1457905" cy="1381632"/>
          </a:xfrm>
        </p:grpSpPr>
        <p:sp>
          <p:nvSpPr>
            <p:cNvPr id="6" name="Oval 5"/>
            <p:cNvSpPr>
              <a:spLocks noChangeAspect="1"/>
            </p:cNvSpPr>
            <p:nvPr/>
          </p:nvSpPr>
          <p:spPr>
            <a:xfrm>
              <a:off x="7892561" y="2564704"/>
              <a:ext cx="1417905" cy="1381632"/>
            </a:xfrm>
            <a:prstGeom prst="ellipse">
              <a:avLst/>
            </a:prstGeom>
            <a:solidFill>
              <a:srgbClr val="3F6C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8" name="TextBox 7"/>
            <p:cNvSpPr txBox="1"/>
            <p:nvPr/>
          </p:nvSpPr>
          <p:spPr>
            <a:xfrm>
              <a:off x="7887583" y="2676863"/>
              <a:ext cx="1457905" cy="1068829"/>
            </a:xfrm>
            <a:prstGeom prst="rect">
              <a:avLst/>
            </a:prstGeom>
            <a:noFill/>
          </p:spPr>
          <p:txBody>
            <a:bodyPr wrap="square" rtlCol="0">
              <a:spAutoFit/>
            </a:bodyPr>
            <a:lstStyle/>
            <a:p>
              <a:pPr algn="ctr">
                <a:lnSpc>
                  <a:spcPts val="2400"/>
                </a:lnSpc>
              </a:pPr>
              <a:r>
                <a:rPr lang="en-US" sz="1846" b="1" dirty="0">
                  <a:solidFill>
                    <a:schemeClr val="bg1"/>
                  </a:solidFill>
                  <a:latin typeface="Calibri" charset="0"/>
                  <a:ea typeface="Calibri" charset="0"/>
                  <a:cs typeface="Calibri" charset="0"/>
                </a:rPr>
                <a:t>#1 Pupil Premium spend</a:t>
              </a:r>
            </a:p>
          </p:txBody>
        </p:sp>
      </p:grpSp>
      <p:grpSp>
        <p:nvGrpSpPr>
          <p:cNvPr id="9" name="Group 8"/>
          <p:cNvGrpSpPr/>
          <p:nvPr/>
        </p:nvGrpSpPr>
        <p:grpSpPr>
          <a:xfrm>
            <a:off x="6868980" y="443695"/>
            <a:ext cx="1661538" cy="1661538"/>
            <a:chOff x="7587037" y="5115756"/>
            <a:chExt cx="1800000" cy="1681860"/>
          </a:xfrm>
        </p:grpSpPr>
        <p:sp>
          <p:nvSpPr>
            <p:cNvPr id="10" name="Oval 9"/>
            <p:cNvSpPr>
              <a:spLocks noChangeAspect="1"/>
            </p:cNvSpPr>
            <p:nvPr/>
          </p:nvSpPr>
          <p:spPr>
            <a:xfrm>
              <a:off x="7587037" y="5115756"/>
              <a:ext cx="1800000" cy="1681860"/>
            </a:xfrm>
            <a:prstGeom prst="ellipse">
              <a:avLst/>
            </a:prstGeom>
            <a:solidFill>
              <a:srgbClr val="3F6C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1" name="TextBox 10"/>
            <p:cNvSpPr txBox="1"/>
            <p:nvPr/>
          </p:nvSpPr>
          <p:spPr>
            <a:xfrm>
              <a:off x="7758675" y="5431087"/>
              <a:ext cx="1409901" cy="1183856"/>
            </a:xfrm>
            <a:prstGeom prst="rect">
              <a:avLst/>
            </a:prstGeom>
            <a:noFill/>
          </p:spPr>
          <p:txBody>
            <a:bodyPr wrap="square" rtlCol="0">
              <a:spAutoFit/>
            </a:bodyPr>
            <a:lstStyle/>
            <a:p>
              <a:pPr algn="ctr">
                <a:lnSpc>
                  <a:spcPts val="2769"/>
                </a:lnSpc>
              </a:pPr>
              <a:r>
                <a:rPr lang="en-US" sz="4985" b="1" dirty="0">
                  <a:solidFill>
                    <a:schemeClr val="bg1"/>
                  </a:solidFill>
                  <a:latin typeface="Calibri" charset="0"/>
                  <a:ea typeface="Calibri" charset="0"/>
                  <a:cs typeface="Calibri" charset="0"/>
                </a:rPr>
                <a:t>£5</a:t>
              </a:r>
            </a:p>
            <a:p>
              <a:pPr algn="ctr">
                <a:lnSpc>
                  <a:spcPts val="2769"/>
                </a:lnSpc>
              </a:pPr>
              <a:r>
                <a:rPr lang="en-US" sz="2585" b="1" dirty="0">
                  <a:solidFill>
                    <a:schemeClr val="bg1"/>
                  </a:solidFill>
                  <a:latin typeface="Calibri" charset="0"/>
                  <a:ea typeface="Calibri" charset="0"/>
                  <a:cs typeface="Calibri" charset="0"/>
                </a:rPr>
                <a:t>billion </a:t>
              </a:r>
              <a:r>
                <a:rPr lang="en-US" sz="2585" dirty="0">
                  <a:solidFill>
                    <a:schemeClr val="bg1"/>
                  </a:solidFill>
                  <a:latin typeface="Calibri" charset="0"/>
                  <a:ea typeface="Calibri" charset="0"/>
                  <a:cs typeface="Calibri" charset="0"/>
                </a:rPr>
                <a:t>per year</a:t>
              </a:r>
            </a:p>
          </p:txBody>
        </p:sp>
      </p:grpSp>
      <p:grpSp>
        <p:nvGrpSpPr>
          <p:cNvPr id="3" name="Group 2"/>
          <p:cNvGrpSpPr>
            <a:grpSpLocks noChangeAspect="1"/>
          </p:cNvGrpSpPr>
          <p:nvPr/>
        </p:nvGrpSpPr>
        <p:grpSpPr>
          <a:xfrm>
            <a:off x="5037282" y="2431965"/>
            <a:ext cx="1329231" cy="1329231"/>
            <a:chOff x="7833320" y="1268960"/>
            <a:chExt cx="1800000" cy="1800000"/>
          </a:xfrm>
        </p:grpSpPr>
        <p:sp>
          <p:nvSpPr>
            <p:cNvPr id="12" name="Oval 11"/>
            <p:cNvSpPr>
              <a:spLocks noChangeAspect="1"/>
            </p:cNvSpPr>
            <p:nvPr/>
          </p:nvSpPr>
          <p:spPr>
            <a:xfrm>
              <a:off x="7833320" y="1268960"/>
              <a:ext cx="1800000" cy="1800000"/>
            </a:xfrm>
            <a:prstGeom prst="ellipse">
              <a:avLst/>
            </a:prstGeom>
            <a:solidFill>
              <a:srgbClr val="3F6C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3" name="TextBox 12"/>
            <p:cNvSpPr txBox="1"/>
            <p:nvPr/>
          </p:nvSpPr>
          <p:spPr>
            <a:xfrm>
              <a:off x="7833320" y="1559154"/>
              <a:ext cx="1800000" cy="1380586"/>
            </a:xfrm>
            <a:prstGeom prst="rect">
              <a:avLst/>
            </a:prstGeom>
            <a:noFill/>
          </p:spPr>
          <p:txBody>
            <a:bodyPr wrap="square" rtlCol="0">
              <a:spAutoFit/>
            </a:bodyPr>
            <a:lstStyle/>
            <a:p>
              <a:pPr algn="ctr">
                <a:lnSpc>
                  <a:spcPts val="2769"/>
                </a:lnSpc>
              </a:pPr>
              <a:r>
                <a:rPr lang="en-US" sz="2400" b="1" dirty="0">
                  <a:solidFill>
                    <a:schemeClr val="bg1"/>
                  </a:solidFill>
                  <a:latin typeface="Calibri" charset="0"/>
                  <a:ea typeface="Calibri" charset="0"/>
                  <a:cs typeface="Calibri" charset="0"/>
                </a:rPr>
                <a:t>£18,000</a:t>
              </a:r>
            </a:p>
            <a:p>
              <a:pPr algn="ctr"/>
              <a:r>
                <a:rPr lang="en-US" sz="1846" dirty="0">
                  <a:solidFill>
                    <a:schemeClr val="bg1"/>
                  </a:solidFill>
                  <a:latin typeface="Calibri" charset="0"/>
                  <a:ea typeface="Calibri" charset="0"/>
                  <a:cs typeface="Calibri" charset="0"/>
                </a:rPr>
                <a:t>per TA per year</a:t>
              </a:r>
            </a:p>
          </p:txBody>
        </p:sp>
      </p:grpSp>
      <p:grpSp>
        <p:nvGrpSpPr>
          <p:cNvPr id="14" name="Group 13"/>
          <p:cNvGrpSpPr>
            <a:grpSpLocks noChangeAspect="1"/>
          </p:cNvGrpSpPr>
          <p:nvPr/>
        </p:nvGrpSpPr>
        <p:grpSpPr>
          <a:xfrm>
            <a:off x="6433130" y="3362531"/>
            <a:ext cx="1692974" cy="1628308"/>
            <a:chOff x="7833320" y="1268960"/>
            <a:chExt cx="1800000" cy="1800000"/>
          </a:xfrm>
        </p:grpSpPr>
        <p:sp>
          <p:nvSpPr>
            <p:cNvPr id="15" name="Oval 14"/>
            <p:cNvSpPr>
              <a:spLocks noChangeAspect="1"/>
            </p:cNvSpPr>
            <p:nvPr/>
          </p:nvSpPr>
          <p:spPr>
            <a:xfrm>
              <a:off x="7833320" y="1268960"/>
              <a:ext cx="1800000" cy="1800000"/>
            </a:xfrm>
            <a:prstGeom prst="ellipse">
              <a:avLst/>
            </a:prstGeom>
            <a:solidFill>
              <a:srgbClr val="3F6C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6" name="TextBox 15"/>
            <p:cNvSpPr txBox="1"/>
            <p:nvPr/>
          </p:nvSpPr>
          <p:spPr>
            <a:xfrm>
              <a:off x="7833320" y="1456129"/>
              <a:ext cx="1800000" cy="1441012"/>
            </a:xfrm>
            <a:prstGeom prst="rect">
              <a:avLst/>
            </a:prstGeom>
            <a:noFill/>
          </p:spPr>
          <p:txBody>
            <a:bodyPr wrap="square" rtlCol="0">
              <a:spAutoFit/>
            </a:bodyPr>
            <a:lstStyle/>
            <a:p>
              <a:pPr algn="ctr">
                <a:lnSpc>
                  <a:spcPts val="2769"/>
                </a:lnSpc>
              </a:pPr>
              <a:r>
                <a:rPr lang="en-US" sz="2400" b="1" dirty="0">
                  <a:solidFill>
                    <a:schemeClr val="bg1"/>
                  </a:solidFill>
                  <a:latin typeface="Calibri" charset="0"/>
                  <a:ea typeface="Calibri" charset="0"/>
                  <a:cs typeface="Calibri" charset="0"/>
                </a:rPr>
                <a:t>£186,000</a:t>
              </a:r>
            </a:p>
            <a:p>
              <a:pPr algn="ctr"/>
              <a:r>
                <a:rPr lang="en-US" sz="1846" dirty="0">
                  <a:solidFill>
                    <a:schemeClr val="bg1"/>
                  </a:solidFill>
                  <a:latin typeface="Calibri" charset="0"/>
                  <a:ea typeface="Calibri" charset="0"/>
                  <a:cs typeface="Calibri" charset="0"/>
                </a:rPr>
                <a:t>average primary spend per year</a:t>
              </a:r>
            </a:p>
          </p:txBody>
        </p:sp>
      </p:grpSp>
      <p:pic>
        <p:nvPicPr>
          <p:cNvPr id="35" name="Audio 34">
            <a:extLst>
              <a:ext uri="{FF2B5EF4-FFF2-40B4-BE49-F238E27FC236}">
                <a16:creationId xmlns:a16="http://schemas.microsoft.com/office/drawing/2014/main" id="{05E0D98E-5B9E-B778-14AA-A63E258F33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93834957"/>
      </p:ext>
    </p:extLst>
  </p:cSld>
  <p:clrMapOvr>
    <a:masterClrMapping/>
  </p:clrMapOvr>
  <p:transition spd="slow" advTm="902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1961" y="1348425"/>
            <a:ext cx="8760069" cy="3970318"/>
          </a:xfrm>
          <a:prstGeom prst="rect">
            <a:avLst/>
          </a:prstGeom>
        </p:spPr>
        <p:txBody>
          <a:bodyPr>
            <a:spAutoFit/>
          </a:bodyPr>
          <a:lstStyle/>
          <a:p>
            <a:pPr lvl="0"/>
            <a:r>
              <a:rPr lang="en-GB" sz="2800" dirty="0"/>
              <a:t>Two ways of clueing:</a:t>
            </a:r>
          </a:p>
          <a:p>
            <a:pPr lvl="0"/>
            <a:endParaRPr lang="en-GB" sz="2800" dirty="0"/>
          </a:p>
          <a:p>
            <a:pPr marL="457200" lvl="0" indent="-457200">
              <a:buFont typeface="Arial" charset="0"/>
              <a:buChar char="•"/>
            </a:pPr>
            <a:r>
              <a:rPr lang="en-GB" sz="2800" dirty="0"/>
              <a:t>Give a statement with information in.</a:t>
            </a:r>
          </a:p>
          <a:p>
            <a:pPr marL="457200" lvl="0" indent="-457200">
              <a:buFont typeface="Arial" charset="0"/>
              <a:buChar char="•"/>
            </a:pPr>
            <a:endParaRPr lang="en-GB" sz="2800" dirty="0"/>
          </a:p>
          <a:p>
            <a:pPr lvl="0"/>
            <a:r>
              <a:rPr lang="en-GB" sz="2800" dirty="0"/>
              <a:t>E.g. The T on the protractor is important.</a:t>
            </a:r>
          </a:p>
          <a:p>
            <a:pPr marL="457200" lvl="0" indent="-457200">
              <a:buFont typeface="Arial" charset="0"/>
              <a:buChar char="•"/>
            </a:pPr>
            <a:endParaRPr lang="en-GB" sz="2800" dirty="0"/>
          </a:p>
          <a:p>
            <a:pPr marL="457200" lvl="0" indent="-457200">
              <a:buFont typeface="Arial" charset="0"/>
              <a:buChar char="•"/>
            </a:pPr>
            <a:r>
              <a:rPr lang="en-GB" sz="2800" dirty="0"/>
              <a:t>Ask a question, the answer to which moves them on.</a:t>
            </a:r>
          </a:p>
          <a:p>
            <a:pPr lvl="0"/>
            <a:endParaRPr lang="en-GB" sz="2800" dirty="0"/>
          </a:p>
          <a:p>
            <a:pPr lvl="0"/>
            <a:r>
              <a:rPr lang="en-GB" sz="2800" dirty="0"/>
              <a:t>E.g. What did Mr Webb do with the T on the protractor?</a:t>
            </a:r>
          </a:p>
        </p:txBody>
      </p:sp>
      <p:sp>
        <p:nvSpPr>
          <p:cNvPr id="11" name="Title 3"/>
          <p:cNvSpPr txBox="1">
            <a:spLocks/>
          </p:cNvSpPr>
          <p:nvPr/>
        </p:nvSpPr>
        <p:spPr>
          <a:xfrm>
            <a:off x="1029827" y="227844"/>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Clueing</a:t>
            </a:r>
            <a:endParaRPr lang="en-US" sz="3600" b="1" dirty="0">
              <a:solidFill>
                <a:srgbClr val="3F6CAF"/>
              </a:solidFill>
              <a:latin typeface="Calibri"/>
              <a:cs typeface="Calibri"/>
            </a:endParaRPr>
          </a:p>
        </p:txBody>
      </p:sp>
      <p:sp>
        <p:nvSpPr>
          <p:cNvPr id="4" name="TextBox 3"/>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65-66</a:t>
            </a:r>
            <a:endParaRPr lang="en-US" dirty="0"/>
          </a:p>
        </p:txBody>
      </p:sp>
      <p:pic>
        <p:nvPicPr>
          <p:cNvPr id="2" name="Audio 1">
            <a:hlinkClick r:id="" action="ppaction://media"/>
            <a:extLst>
              <a:ext uri="{FF2B5EF4-FFF2-40B4-BE49-F238E27FC236}">
                <a16:creationId xmlns:a16="http://schemas.microsoft.com/office/drawing/2014/main" id="{B284D1BA-34EF-0447-94A4-A3041B5BD3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10962282"/>
      </p:ext>
    </p:extLst>
  </p:cSld>
  <p:clrMapOvr>
    <a:masterClrMapping/>
  </p:clrMapOvr>
  <p:transition spd="slow" advTm="41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5" y="1437635"/>
            <a:ext cx="8760069" cy="5262980"/>
          </a:xfrm>
          <a:prstGeom prst="rect">
            <a:avLst/>
          </a:prstGeom>
        </p:spPr>
        <p:txBody>
          <a:bodyPr>
            <a:spAutoFit/>
          </a:bodyPr>
          <a:lstStyle/>
          <a:p>
            <a:r>
              <a:rPr lang="en-GB" sz="2800" dirty="0"/>
              <a:t>Nicole		(</a:t>
            </a:r>
            <a:r>
              <a:rPr lang="en-GB" sz="2800" i="1" dirty="0"/>
              <a:t>sighs</a:t>
            </a:r>
            <a:r>
              <a:rPr lang="en-GB" sz="2800" dirty="0"/>
              <a:t>)</a:t>
            </a:r>
          </a:p>
          <a:p>
            <a:endParaRPr lang="en-GB" sz="2800" dirty="0"/>
          </a:p>
          <a:p>
            <a:r>
              <a:rPr lang="en-GB" sz="2800" dirty="0"/>
              <a:t>TA	 	Come on Nicole.  You remember </a:t>
            </a:r>
            <a:r>
              <a:rPr lang="en-GB" sz="2800" dirty="0" err="1"/>
              <a:t>sh</a:t>
            </a:r>
            <a:endParaRPr lang="en-GB" sz="2800" dirty="0"/>
          </a:p>
          <a:p>
            <a:endParaRPr lang="en-GB" sz="2800" dirty="0"/>
          </a:p>
          <a:p>
            <a:r>
              <a:rPr lang="en-GB" sz="2800" dirty="0"/>
              <a:t>Nicole		I remember, but</a:t>
            </a:r>
          </a:p>
          <a:p>
            <a:endParaRPr lang="en-GB" sz="2800" dirty="0"/>
          </a:p>
          <a:p>
            <a:r>
              <a:rPr lang="en-GB" sz="2800" dirty="0"/>
              <a:t>TA		</a:t>
            </a:r>
            <a:r>
              <a:rPr lang="en-GB" sz="2800" dirty="0" err="1"/>
              <a:t>Shhhop</a:t>
            </a:r>
            <a:r>
              <a:rPr lang="en-GB" sz="2800" dirty="0"/>
              <a:t>. What comes first?  Two letters</a:t>
            </a:r>
          </a:p>
          <a:p>
            <a:endParaRPr lang="en-GB" sz="2800" dirty="0"/>
          </a:p>
          <a:p>
            <a:r>
              <a:rPr lang="en-GB" sz="2800" dirty="0"/>
              <a:t>Nicole		S H</a:t>
            </a:r>
          </a:p>
          <a:p>
            <a:endParaRPr lang="en-GB" sz="2800" dirty="0"/>
          </a:p>
          <a:p>
            <a:r>
              <a:rPr lang="en-GB" sz="2800" dirty="0"/>
              <a:t>TA		Well done, </a:t>
            </a:r>
            <a:r>
              <a:rPr lang="en-GB" sz="2800" dirty="0" err="1"/>
              <a:t>sh</a:t>
            </a:r>
            <a:endParaRPr lang="en-GB" sz="2800" dirty="0"/>
          </a:p>
          <a:p>
            <a:endParaRPr lang="en-GB" sz="2800" dirty="0">
              <a:latin typeface="Calibri" charset="0"/>
              <a:cs typeface="Calibri" charset="0"/>
            </a:endParaRPr>
          </a:p>
        </p:txBody>
      </p:sp>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Clueing</a:t>
            </a:r>
            <a:endParaRPr lang="en-US" sz="3600" b="1" dirty="0">
              <a:solidFill>
                <a:srgbClr val="3F6CAF"/>
              </a:solidFill>
              <a:latin typeface="Calibri"/>
              <a:cs typeface="Calibri"/>
            </a:endParaRPr>
          </a:p>
        </p:txBody>
      </p:sp>
      <p:sp>
        <p:nvSpPr>
          <p:cNvPr id="4" name="TextBox 3"/>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66-68</a:t>
            </a:r>
            <a:endParaRPr lang="en-US" dirty="0"/>
          </a:p>
        </p:txBody>
      </p:sp>
      <p:pic>
        <p:nvPicPr>
          <p:cNvPr id="2" name="Audio 1">
            <a:hlinkClick r:id="" action="ppaction://media"/>
            <a:extLst>
              <a:ext uri="{FF2B5EF4-FFF2-40B4-BE49-F238E27FC236}">
                <a16:creationId xmlns:a16="http://schemas.microsoft.com/office/drawing/2014/main" id="{2A11D3A3-1B5D-6D4C-A446-D4A5353F75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4149842"/>
      </p:ext>
    </p:extLst>
  </p:cSld>
  <p:clrMapOvr>
    <a:masterClrMapping/>
  </p:clrMapOvr>
  <p:transition spd="slow" advTm="1153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f triang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834" y="1546611"/>
            <a:ext cx="6833742" cy="4688674"/>
          </a:xfrm>
          <a:prstGeom prst="rect">
            <a:avLst/>
          </a:prstGeom>
        </p:spPr>
      </p:pic>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Modelling</a:t>
            </a:r>
            <a:endParaRPr lang="en-US" sz="3600" b="1" dirty="0">
              <a:solidFill>
                <a:srgbClr val="3F6CAF"/>
              </a:solidFill>
              <a:latin typeface="Calibri"/>
              <a:cs typeface="Calibri"/>
            </a:endParaRPr>
          </a:p>
        </p:txBody>
      </p:sp>
      <p:sp>
        <p:nvSpPr>
          <p:cNvPr id="6" name="Pentagon 5"/>
          <p:cNvSpPr/>
          <p:nvPr/>
        </p:nvSpPr>
        <p:spPr>
          <a:xfrm>
            <a:off x="179095" y="4281663"/>
            <a:ext cx="2914357" cy="1237289"/>
          </a:xfrm>
          <a:prstGeom prst="homePlate">
            <a:avLst>
              <a:gd name="adj" fmla="val 38157"/>
            </a:avLst>
          </a:prstGeom>
          <a:noFill/>
          <a:ln>
            <a:solidFill>
              <a:srgbClr val="3F6CA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13233" y="4222739"/>
            <a:ext cx="2570875" cy="1323439"/>
          </a:xfrm>
          <a:prstGeom prst="rect">
            <a:avLst/>
          </a:prstGeom>
          <a:noFill/>
        </p:spPr>
        <p:txBody>
          <a:bodyPr wrap="square" rtlCol="0" anchor="ctr">
            <a:spAutoFit/>
          </a:bodyPr>
          <a:lstStyle/>
          <a:p>
            <a:r>
              <a:rPr lang="en-GB" sz="2000" dirty="0"/>
              <a:t>Demonstrating with commentary. Student actively listens and copies afterwards</a:t>
            </a:r>
          </a:p>
        </p:txBody>
      </p:sp>
      <p:sp>
        <p:nvSpPr>
          <p:cNvPr id="7" name="TextBox 6"/>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68-70</a:t>
            </a:r>
            <a:endParaRPr lang="en-US" dirty="0"/>
          </a:p>
        </p:txBody>
      </p:sp>
      <p:pic>
        <p:nvPicPr>
          <p:cNvPr id="3" name="Audio 2">
            <a:hlinkClick r:id="" action="ppaction://media"/>
            <a:extLst>
              <a:ext uri="{FF2B5EF4-FFF2-40B4-BE49-F238E27FC236}">
                <a16:creationId xmlns:a16="http://schemas.microsoft.com/office/drawing/2014/main" id="{B4C52ABB-67EB-BD40-8448-9055DBB0B4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24214021"/>
      </p:ext>
    </p:extLst>
  </p:cSld>
  <p:clrMapOvr>
    <a:masterClrMapping/>
  </p:clrMapOvr>
  <p:transition spd="slow" advTm="242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5" y="1437635"/>
            <a:ext cx="8760069" cy="4585871"/>
          </a:xfrm>
          <a:prstGeom prst="rect">
            <a:avLst/>
          </a:prstGeom>
        </p:spPr>
        <p:txBody>
          <a:bodyPr>
            <a:spAutoFit/>
          </a:bodyPr>
          <a:lstStyle/>
          <a:p>
            <a:pPr marL="457200" indent="-457200">
              <a:buFont typeface="Arial"/>
              <a:buChar char="•"/>
            </a:pPr>
            <a:r>
              <a:rPr lang="en-GB" sz="2800" dirty="0"/>
              <a:t>Only model the step the student is stuck on</a:t>
            </a:r>
          </a:p>
          <a:p>
            <a:pPr marL="457200" indent="-457200">
              <a:buFont typeface="Arial"/>
              <a:buChar char="•"/>
            </a:pPr>
            <a:endParaRPr lang="en-GB" sz="2400" dirty="0"/>
          </a:p>
          <a:p>
            <a:pPr marL="457200" lvl="0" indent="-457200">
              <a:buFont typeface="Arial"/>
              <a:buChar char="•"/>
            </a:pPr>
            <a:r>
              <a:rPr lang="en-GB" sz="2800" dirty="0"/>
              <a:t>Ease cognitive load with short, clear models</a:t>
            </a:r>
          </a:p>
          <a:p>
            <a:pPr marL="457200" lvl="0" indent="-457200">
              <a:buFont typeface="Arial"/>
              <a:buChar char="•"/>
            </a:pPr>
            <a:endParaRPr lang="en-GB" sz="2400" dirty="0"/>
          </a:p>
          <a:p>
            <a:pPr marL="457200" lvl="0" indent="-457200">
              <a:buFont typeface="Arial"/>
              <a:buChar char="•"/>
            </a:pPr>
            <a:r>
              <a:rPr lang="en-GB" sz="2800" dirty="0"/>
              <a:t>Provide commentary in the first person: </a:t>
            </a:r>
            <a:r>
              <a:rPr lang="en-GB" sz="2800" i="1" dirty="0"/>
              <a:t>‘I am writing</a:t>
            </a:r>
            <a:r>
              <a:rPr lang="is-IS" sz="2800" i="1" dirty="0"/>
              <a:t>…’</a:t>
            </a:r>
          </a:p>
          <a:p>
            <a:pPr marL="457200" lvl="0" indent="-457200">
              <a:buFont typeface="Arial"/>
              <a:buChar char="•"/>
            </a:pPr>
            <a:endParaRPr lang="en-GB" sz="2400" dirty="0"/>
          </a:p>
          <a:p>
            <a:pPr marL="457200" lvl="0" indent="-457200">
              <a:buFont typeface="Arial"/>
              <a:buChar char="•"/>
            </a:pPr>
            <a:r>
              <a:rPr lang="en-GB" sz="2800" dirty="0"/>
              <a:t>Prime students to look and listen: </a:t>
            </a:r>
            <a:r>
              <a:rPr lang="en-GB" sz="2800" i="1" dirty="0"/>
              <a:t>‘I want you to watch me and listen carefully so you can try it by yourself next’</a:t>
            </a:r>
          </a:p>
          <a:p>
            <a:pPr marL="457200" lvl="0" indent="-457200">
              <a:buFont typeface="Arial"/>
              <a:buChar char="•"/>
            </a:pPr>
            <a:endParaRPr lang="en-GB" sz="2400" i="1" dirty="0"/>
          </a:p>
          <a:p>
            <a:pPr marL="457200" lvl="0" indent="-457200">
              <a:buFont typeface="Arial"/>
              <a:buChar char="•"/>
            </a:pPr>
            <a:r>
              <a:rPr lang="en-GB" sz="2800" dirty="0"/>
              <a:t>Students must attempt task themselves directly after a step has been modelled. Encourage them to give it a go</a:t>
            </a:r>
          </a:p>
        </p:txBody>
      </p:sp>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Golden rules of modelling</a:t>
            </a:r>
            <a:endParaRPr lang="en-US" sz="3600" b="1" dirty="0">
              <a:solidFill>
                <a:srgbClr val="3F6CAF"/>
              </a:solidFill>
              <a:latin typeface="Calibri"/>
              <a:cs typeface="Calibri"/>
            </a:endParaRPr>
          </a:p>
        </p:txBody>
      </p:sp>
      <p:sp>
        <p:nvSpPr>
          <p:cNvPr id="4" name="TextBox 3"/>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69-70</a:t>
            </a:r>
            <a:endParaRPr lang="en-US" dirty="0"/>
          </a:p>
        </p:txBody>
      </p:sp>
      <p:pic>
        <p:nvPicPr>
          <p:cNvPr id="2" name="Audio 1">
            <a:hlinkClick r:id="" action="ppaction://media"/>
            <a:extLst>
              <a:ext uri="{FF2B5EF4-FFF2-40B4-BE49-F238E27FC236}">
                <a16:creationId xmlns:a16="http://schemas.microsoft.com/office/drawing/2014/main" id="{DDB3A92E-1254-A541-BF10-C9F912E5AD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92658355"/>
      </p:ext>
    </p:extLst>
  </p:cSld>
  <p:clrMapOvr>
    <a:masterClrMapping/>
  </p:clrMapOvr>
  <p:transition spd="slow" advTm="824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5" y="1437637"/>
            <a:ext cx="8760069" cy="3539430"/>
          </a:xfrm>
          <a:prstGeom prst="rect">
            <a:avLst/>
          </a:prstGeom>
        </p:spPr>
        <p:txBody>
          <a:bodyPr>
            <a:spAutoFit/>
          </a:bodyPr>
          <a:lstStyle/>
          <a:p>
            <a:pPr marL="457200" indent="-457200">
              <a:buFont typeface="Arial"/>
              <a:buChar char="•"/>
            </a:pPr>
            <a:r>
              <a:rPr lang="en-GB" sz="2800" dirty="0"/>
              <a:t>Use in exceptional circumstances</a:t>
            </a:r>
          </a:p>
          <a:p>
            <a:pPr marL="457200" indent="-457200">
              <a:buFont typeface="Arial"/>
              <a:buChar char="•"/>
            </a:pPr>
            <a:endParaRPr lang="en-GB" sz="2800" dirty="0"/>
          </a:p>
          <a:p>
            <a:pPr marL="457200" indent="-457200">
              <a:buFont typeface="Arial"/>
              <a:buChar char="•"/>
            </a:pPr>
            <a:r>
              <a:rPr lang="en-GB" sz="2800" dirty="0"/>
              <a:t>Differs from modelling, which also gives the answer</a:t>
            </a:r>
          </a:p>
          <a:p>
            <a:pPr marL="457200" indent="-457200">
              <a:buFont typeface="Arial"/>
              <a:buChar char="•"/>
            </a:pPr>
            <a:endParaRPr lang="en-GB" sz="2800" dirty="0"/>
          </a:p>
          <a:p>
            <a:pPr marL="457200" indent="-457200">
              <a:buFont typeface="Arial"/>
              <a:buChar char="•"/>
            </a:pPr>
            <a:r>
              <a:rPr lang="en-GB" sz="2800" dirty="0"/>
              <a:t>Modelling followed by student turn to demonstrate take up</a:t>
            </a:r>
          </a:p>
          <a:p>
            <a:endParaRPr lang="en-GB" sz="2800" dirty="0"/>
          </a:p>
          <a:p>
            <a:pPr marL="457200" indent="-457200">
              <a:buFont typeface="Arial"/>
              <a:buChar char="•"/>
            </a:pPr>
            <a:endParaRPr lang="en-GB" sz="2800" dirty="0"/>
          </a:p>
        </p:txBody>
      </p:sp>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Avoid correcting</a:t>
            </a:r>
            <a:endParaRPr lang="en-US" sz="3600" b="1" dirty="0">
              <a:solidFill>
                <a:srgbClr val="3F6CAF"/>
              </a:solidFill>
              <a:latin typeface="Calibri"/>
              <a:cs typeface="Calibri"/>
            </a:endParaRPr>
          </a:p>
        </p:txBody>
      </p:sp>
      <p:sp>
        <p:nvSpPr>
          <p:cNvPr id="4" name="TextBox 3"/>
          <p:cNvSpPr txBox="1"/>
          <p:nvPr/>
        </p:nvSpPr>
        <p:spPr>
          <a:xfrm>
            <a:off x="7635935" y="6267844"/>
            <a:ext cx="1269943" cy="369332"/>
          </a:xfrm>
          <a:prstGeom prst="rect">
            <a:avLst/>
          </a:prstGeom>
          <a:noFill/>
        </p:spPr>
        <p:txBody>
          <a:bodyPr wrap="square" rtlCol="0">
            <a:spAutoFit/>
          </a:bodyPr>
          <a:lstStyle/>
          <a:p>
            <a:pPr algn="r"/>
            <a:r>
              <a:rPr lang="en-GB" b="1" dirty="0">
                <a:solidFill>
                  <a:srgbClr val="3F6CAF"/>
                </a:solidFill>
                <a:latin typeface="Calibri"/>
                <a:cs typeface="Calibri"/>
              </a:rPr>
              <a:t>pp 70-71</a:t>
            </a:r>
            <a:endParaRPr lang="en-US" dirty="0"/>
          </a:p>
        </p:txBody>
      </p:sp>
      <p:pic>
        <p:nvPicPr>
          <p:cNvPr id="2" name="Audio 1">
            <a:hlinkClick r:id="" action="ppaction://media"/>
            <a:extLst>
              <a:ext uri="{FF2B5EF4-FFF2-40B4-BE49-F238E27FC236}">
                <a16:creationId xmlns:a16="http://schemas.microsoft.com/office/drawing/2014/main" id="{3DDE1026-8049-994F-A4BD-8085270A05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16719709"/>
      </p:ext>
    </p:extLst>
  </p:cSld>
  <p:clrMapOvr>
    <a:masterClrMapping/>
  </p:clrMapOvr>
  <p:transition spd="slow" advTm="38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5055" y="1437637"/>
            <a:ext cx="8760069" cy="954107"/>
          </a:xfrm>
          <a:prstGeom prst="rect">
            <a:avLst/>
          </a:prstGeom>
        </p:spPr>
        <p:txBody>
          <a:bodyPr>
            <a:spAutoFit/>
          </a:bodyPr>
          <a:lstStyle/>
          <a:p>
            <a:endParaRPr lang="en-GB" sz="2800" dirty="0"/>
          </a:p>
          <a:p>
            <a:pPr marL="457200" indent="-457200">
              <a:buFont typeface="Arial"/>
              <a:buChar char="•"/>
            </a:pPr>
            <a:endParaRPr lang="en-GB" sz="2800" dirty="0"/>
          </a:p>
        </p:txBody>
      </p:sp>
      <p:sp>
        <p:nvSpPr>
          <p:cNvPr id="11" name="Title 3"/>
          <p:cNvSpPr txBox="1">
            <a:spLocks/>
          </p:cNvSpPr>
          <p:nvPr/>
        </p:nvSpPr>
        <p:spPr>
          <a:xfrm>
            <a:off x="1029827" y="227848"/>
            <a:ext cx="8114174"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lgn="l"/>
            <a:r>
              <a:rPr lang="en-GB" sz="3600" b="1" dirty="0">
                <a:solidFill>
                  <a:srgbClr val="3F6CAF"/>
                </a:solidFill>
                <a:latin typeface="Calibri"/>
                <a:cs typeface="Calibri"/>
              </a:rPr>
              <a:t>Pulling it all together </a:t>
            </a:r>
            <a:endParaRPr lang="en-US" sz="3600" b="1" dirty="0">
              <a:solidFill>
                <a:srgbClr val="3F6CAF"/>
              </a:solidFill>
              <a:latin typeface="Calibri"/>
              <a:cs typeface="Calibri"/>
            </a:endParaRPr>
          </a:p>
        </p:txBody>
      </p:sp>
      <p:pic>
        <p:nvPicPr>
          <p:cNvPr id="1026" name="Picture 2" descr="Question Mark Response - Free image on Pixabay">
            <a:extLst>
              <a:ext uri="{FF2B5EF4-FFF2-40B4-BE49-F238E27FC236}">
                <a16:creationId xmlns:a16="http://schemas.microsoft.com/office/drawing/2014/main" id="{9537BD85-8175-DC42-91F4-52ABC5BF0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5391" y="1242391"/>
            <a:ext cx="4373217" cy="437321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3883F8D-6961-807B-059F-3531629323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24042262"/>
      </p:ext>
    </p:extLst>
  </p:cSld>
  <p:clrMapOvr>
    <a:masterClrMapping/>
  </p:clrMapOvr>
  <p:transition spd="slow" advTm="736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txBox="1">
            <a:spLocks/>
          </p:cNvSpPr>
          <p:nvPr/>
        </p:nvSpPr>
        <p:spPr>
          <a:xfrm>
            <a:off x="341908" y="5258406"/>
            <a:ext cx="8547696" cy="1042083"/>
          </a:xfrm>
          <a:prstGeom prst="rect">
            <a:avLst/>
          </a:prstGeom>
        </p:spPr>
        <p:txBody>
          <a:bodyPr anchor="ctr">
            <a:normAutofit/>
          </a:bodyPr>
          <a:lstStyle>
            <a:lvl1pPr algn="ctr" rtl="0" eaLnBrk="0" fontAlgn="base" hangingPunct="0">
              <a:spcBef>
                <a:spcPct val="0"/>
              </a:spcBef>
              <a:spcAft>
                <a:spcPct val="0"/>
              </a:spcAft>
              <a:defRPr sz="4400">
                <a:solidFill>
                  <a:schemeClr val="tx2"/>
                </a:solidFill>
                <a:latin typeface="Arial"/>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GB" sz="3600" b="1" dirty="0">
                <a:solidFill>
                  <a:srgbClr val="3F6CAF"/>
                </a:solidFill>
                <a:latin typeface="Calibri"/>
                <a:cs typeface="Calibri"/>
              </a:rPr>
              <a:t>www.maximisingtas.co.uk</a:t>
            </a:r>
            <a:endParaRPr lang="en-US" sz="3600" b="1" i="1" dirty="0">
              <a:solidFill>
                <a:srgbClr val="3F6CAF"/>
              </a:solidFill>
              <a:latin typeface="Calibri"/>
              <a:cs typeface="Calibri"/>
            </a:endParaRPr>
          </a:p>
        </p:txBody>
      </p:sp>
      <p:grpSp>
        <p:nvGrpSpPr>
          <p:cNvPr id="13" name="Group 12"/>
          <p:cNvGrpSpPr/>
          <p:nvPr/>
        </p:nvGrpSpPr>
        <p:grpSpPr>
          <a:xfrm>
            <a:off x="329677" y="1439474"/>
            <a:ext cx="8568332" cy="3681401"/>
            <a:chOff x="297115" y="1130150"/>
            <a:chExt cx="8568332" cy="3681401"/>
          </a:xfrm>
        </p:grpSpPr>
        <p:pic>
          <p:nvPicPr>
            <p:cNvPr id="7" name="Picture 6"/>
            <p:cNvPicPr>
              <a:picLocks noChangeAspect="1"/>
            </p:cNvPicPr>
            <p:nvPr/>
          </p:nvPicPr>
          <p:blipFill rotWithShape="1">
            <a:blip r:embed="rId4"/>
            <a:srcRect l="2522" t="2068" r="2093"/>
            <a:stretch/>
          </p:blipFill>
          <p:spPr>
            <a:xfrm>
              <a:off x="297115" y="1139142"/>
              <a:ext cx="2596909" cy="3672408"/>
            </a:xfrm>
            <a:prstGeom prst="rect">
              <a:avLst/>
            </a:prstGeom>
            <a:ln>
              <a:solidFill>
                <a:srgbClr val="3F6CAF"/>
              </a:solidFill>
            </a:ln>
          </p:spPr>
        </p:pic>
        <p:pic>
          <p:nvPicPr>
            <p:cNvPr id="8" name="Picture 7" descr="book covers (dragged).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7509" y="1141697"/>
              <a:ext cx="2595751" cy="3669854"/>
            </a:xfrm>
            <a:prstGeom prst="rect">
              <a:avLst/>
            </a:prstGeom>
            <a:ln>
              <a:solidFill>
                <a:srgbClr val="3F6CAF"/>
              </a:solidFill>
            </a:ln>
          </p:spPr>
        </p:pic>
        <p:pic>
          <p:nvPicPr>
            <p:cNvPr id="1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27534" y="1130150"/>
              <a:ext cx="2637913" cy="3672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9" name="Picture 8">
            <a:extLst>
              <a:ext uri="{FF2B5EF4-FFF2-40B4-BE49-F238E27FC236}">
                <a16:creationId xmlns:a16="http://schemas.microsoft.com/office/drawing/2014/main" id="{B4DE99F9-9A64-984C-BC3A-1F520D01CD3B}"/>
              </a:ext>
            </a:extLst>
          </p:cNvPr>
          <p:cNvPicPr>
            <a:picLocks noChangeAspect="1"/>
          </p:cNvPicPr>
          <p:nvPr/>
        </p:nvPicPr>
        <p:blipFill>
          <a:blip r:embed="rId7"/>
          <a:stretch>
            <a:fillRect/>
          </a:stretch>
        </p:blipFill>
        <p:spPr>
          <a:xfrm>
            <a:off x="6260096" y="1449743"/>
            <a:ext cx="2590206" cy="3669854"/>
          </a:xfrm>
          <a:prstGeom prst="rect">
            <a:avLst/>
          </a:prstGeom>
          <a:ln>
            <a:noFill/>
          </a:ln>
          <a:effectLst>
            <a:outerShdw blurRad="292100" dist="139700" dir="2700000" algn="tl" rotWithShape="0">
              <a:srgbClr val="333333">
                <a:alpha val="65000"/>
              </a:srgbClr>
            </a:outerShdw>
          </a:effectLst>
        </p:spPr>
      </p:pic>
      <p:pic>
        <p:nvPicPr>
          <p:cNvPr id="2" name="Audio 1">
            <a:hlinkClick r:id="" action="ppaction://media"/>
            <a:extLst>
              <a:ext uri="{FF2B5EF4-FFF2-40B4-BE49-F238E27FC236}">
                <a16:creationId xmlns:a16="http://schemas.microsoft.com/office/drawing/2014/main" id="{ADDD37C0-2413-1444-A8B4-FE933F4EBF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13859091"/>
      </p:ext>
    </p:extLst>
  </p:cSld>
  <p:clrMapOvr>
    <a:masterClrMapping/>
  </p:clrMapOvr>
  <mc:AlternateContent xmlns:mc="http://schemas.openxmlformats.org/markup-compatibility/2006" xmlns:p14="http://schemas.microsoft.com/office/powerpoint/2010/main">
    <mc:Choice Requires="p14">
      <p:transition spd="slow" p14:dur="2000" advTm="56161"/>
    </mc:Choice>
    <mc:Fallback xmlns="">
      <p:transition spd="slow" advTm="5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7876" y="1033135"/>
            <a:ext cx="3601281" cy="476089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260" y="1057652"/>
            <a:ext cx="3176153" cy="4764229"/>
          </a:xfrm>
          <a:prstGeom prst="rect">
            <a:avLst/>
          </a:prstGeom>
        </p:spPr>
      </p:pic>
      <p:sp>
        <p:nvSpPr>
          <p:cNvPr id="7" name="Rectangle 2"/>
          <p:cNvSpPr txBox="1">
            <a:spLocks noChangeArrowheads="1"/>
          </p:cNvSpPr>
          <p:nvPr/>
        </p:nvSpPr>
        <p:spPr bwMode="auto">
          <a:xfrm>
            <a:off x="0" y="238492"/>
            <a:ext cx="9144000" cy="664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pPr algn="ctr"/>
            <a:r>
              <a:rPr lang="en-GB" sz="2954" b="1" dirty="0">
                <a:solidFill>
                  <a:srgbClr val="4F81BD"/>
                </a:solidFill>
                <a:latin typeface="Calibri" charset="0"/>
                <a:cs typeface="Calibri" charset="0"/>
              </a:rPr>
              <a:t>The separation effect for pupils with EHCPs</a:t>
            </a:r>
            <a:endParaRPr lang="en-US" sz="2954" b="1" dirty="0">
              <a:solidFill>
                <a:srgbClr val="4F81BD"/>
              </a:solidFill>
              <a:latin typeface="Calibri" charset="0"/>
              <a:cs typeface="Calibri" charset="0"/>
            </a:endParaRPr>
          </a:p>
        </p:txBody>
      </p:sp>
      <p:sp>
        <p:nvSpPr>
          <p:cNvPr id="8" name="Rectangle 2"/>
          <p:cNvSpPr txBox="1">
            <a:spLocks noChangeArrowheads="1"/>
          </p:cNvSpPr>
          <p:nvPr/>
        </p:nvSpPr>
        <p:spPr bwMode="auto">
          <a:xfrm>
            <a:off x="745514" y="5821881"/>
            <a:ext cx="8213435" cy="791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r>
              <a:rPr lang="en-GB" sz="1662" dirty="0">
                <a:latin typeface="Calibri" charset="0"/>
                <a:cs typeface="Calibri" charset="0"/>
              </a:rPr>
              <a:t>Source: The myth of inclusion, TES, 30 June 2017 </a:t>
            </a:r>
          </a:p>
          <a:p>
            <a:r>
              <a:rPr lang="en-GB" sz="1662" dirty="0" err="1">
                <a:latin typeface="Calibri" charset="0"/>
                <a:cs typeface="Calibri" charset="0"/>
              </a:rPr>
              <a:t>maximisingtas.co.uk</a:t>
            </a:r>
            <a:r>
              <a:rPr lang="en-GB" sz="1662" dirty="0">
                <a:latin typeface="Calibri" charset="0"/>
                <a:cs typeface="Calibri" charset="0"/>
              </a:rPr>
              <a:t>/research/research-blogs-</a:t>
            </a:r>
            <a:r>
              <a:rPr lang="en-GB" sz="1662" dirty="0" err="1">
                <a:latin typeface="Calibri" charset="0"/>
                <a:cs typeface="Calibri" charset="0"/>
              </a:rPr>
              <a:t>articles.php</a:t>
            </a:r>
            <a:r>
              <a:rPr lang="en-GB" sz="1662" dirty="0">
                <a:latin typeface="Calibri" charset="0"/>
                <a:cs typeface="Calibri" charset="0"/>
              </a:rPr>
              <a:t> </a:t>
            </a:r>
          </a:p>
        </p:txBody>
      </p:sp>
      <p:pic>
        <p:nvPicPr>
          <p:cNvPr id="11" name="Audio 10">
            <a:extLst>
              <a:ext uri="{FF2B5EF4-FFF2-40B4-BE49-F238E27FC236}">
                <a16:creationId xmlns:a16="http://schemas.microsoft.com/office/drawing/2014/main" id="{577B9AE4-2DDF-DF1F-D946-3B9C6113AB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59389908"/>
      </p:ext>
    </p:extLst>
  </p:cSld>
  <p:clrMapOvr>
    <a:masterClrMapping/>
  </p:clrMapOvr>
  <mc:AlternateContent xmlns:mc="http://schemas.openxmlformats.org/markup-compatibility/2006" xmlns:p14="http://schemas.microsoft.com/office/powerpoint/2010/main">
    <mc:Choice Requires="p14">
      <p:transition spd="slow" p14:dur="2000" advTm="272021"/>
    </mc:Choice>
    <mc:Fallback xmlns="">
      <p:transition spd="slow" advTm="27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43AF9-7A49-4974-9202-666E0A3C48BB}"/>
              </a:ext>
            </a:extLst>
          </p:cNvPr>
          <p:cNvSpPr>
            <a:spLocks noGrp="1"/>
          </p:cNvSpPr>
          <p:nvPr>
            <p:ph type="title"/>
          </p:nvPr>
        </p:nvSpPr>
        <p:spPr>
          <a:xfrm>
            <a:off x="-369784" y="274643"/>
            <a:ext cx="7886700" cy="1325563"/>
          </a:xfrm>
        </p:spPr>
        <p:txBody>
          <a:bodyPr>
            <a:normAutofit/>
          </a:bodyPr>
          <a:lstStyle/>
          <a:p>
            <a:r>
              <a:rPr lang="en-GB" sz="3600" b="1" dirty="0">
                <a:solidFill>
                  <a:srgbClr val="0070C0"/>
                </a:solidFill>
                <a:latin typeface="Calibri" panose="020F0502020204030204" pitchFamily="34" charset="0"/>
                <a:cs typeface="Calibri" panose="020F0502020204030204" pitchFamily="34" charset="0"/>
              </a:rPr>
              <a:t>What research tells us</a:t>
            </a:r>
          </a:p>
        </p:txBody>
      </p:sp>
      <p:sp>
        <p:nvSpPr>
          <p:cNvPr id="3" name="Content Placeholder 2">
            <a:extLst>
              <a:ext uri="{FF2B5EF4-FFF2-40B4-BE49-F238E27FC236}">
                <a16:creationId xmlns:a16="http://schemas.microsoft.com/office/drawing/2014/main" id="{BF86C3E1-5964-4329-95AB-0F8E8F6670DF}"/>
              </a:ext>
            </a:extLst>
          </p:cNvPr>
          <p:cNvSpPr>
            <a:spLocks noGrp="1"/>
          </p:cNvSpPr>
          <p:nvPr>
            <p:ph idx="1"/>
          </p:nvPr>
        </p:nvSpPr>
        <p:spPr/>
        <p:txBody>
          <a:bodyPr/>
          <a:lstStyle/>
          <a:p>
            <a:r>
              <a:rPr lang="en-GB" dirty="0">
                <a:latin typeface="Calibri" panose="020F0502020204030204" pitchFamily="34" charset="0"/>
                <a:cs typeface="Calibri" panose="020F0502020204030204" pitchFamily="34" charset="0"/>
              </a:rPr>
              <a:t>Good evidence that pupils make progress in literacy and numeracy as a result of structured interventions delivered by TAs (Sharples, 2016; </a:t>
            </a:r>
            <a:r>
              <a:rPr lang="en-GB" dirty="0" err="1">
                <a:latin typeface="Calibri" panose="020F0502020204030204" pitchFamily="34" charset="0"/>
                <a:cs typeface="Calibri" panose="020F0502020204030204" pitchFamily="34" charset="0"/>
              </a:rPr>
              <a:t>Slavin</a:t>
            </a:r>
            <a:r>
              <a:rPr lang="en-GB" dirty="0">
                <a:latin typeface="Calibri" panose="020F0502020204030204" pitchFamily="34" charset="0"/>
                <a:cs typeface="Calibri" panose="020F0502020204030204" pitchFamily="34" charset="0"/>
              </a:rPr>
              <a:t>, 2016)</a:t>
            </a:r>
          </a:p>
          <a:p>
            <a:pPr marL="0" indent="0">
              <a:buNone/>
            </a:pP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The situation is different in relation to pupils who receive classroom based support (Webster et al., 2012)</a:t>
            </a:r>
          </a:p>
          <a:p>
            <a:endParaRPr lang="en-GB" dirty="0"/>
          </a:p>
        </p:txBody>
      </p:sp>
      <p:pic>
        <p:nvPicPr>
          <p:cNvPr id="6" name="Audio 5">
            <a:extLst>
              <a:ext uri="{FF2B5EF4-FFF2-40B4-BE49-F238E27FC236}">
                <a16:creationId xmlns:a16="http://schemas.microsoft.com/office/drawing/2014/main" id="{E10E8E6C-96FD-D82E-F7AD-5048C67CE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51908718"/>
      </p:ext>
    </p:extLst>
  </p:cSld>
  <p:clrMapOvr>
    <a:masterClrMapping/>
  </p:clrMapOvr>
  <mc:AlternateContent xmlns:mc="http://schemas.openxmlformats.org/markup-compatibility/2006" xmlns:p14="http://schemas.microsoft.com/office/powerpoint/2010/main">
    <mc:Choice Requires="p14">
      <p:transition spd="slow" p14:dur="2000" advTm="135842"/>
    </mc:Choice>
    <mc:Fallback xmlns="">
      <p:transition spd="slow" advTm="135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txBox="1">
            <a:spLocks noChangeArrowheads="1"/>
          </p:cNvSpPr>
          <p:nvPr/>
        </p:nvSpPr>
        <p:spPr bwMode="auto">
          <a:xfrm>
            <a:off x="-14356" y="254977"/>
            <a:ext cx="9158356" cy="791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pPr algn="ctr"/>
            <a:r>
              <a:rPr lang="en-GB" sz="3323" b="1" dirty="0">
                <a:solidFill>
                  <a:srgbClr val="4F81BD"/>
                </a:solidFill>
                <a:latin typeface="Calibri" charset="0"/>
                <a:cs typeface="Calibri" charset="0"/>
              </a:rPr>
              <a:t>Explaining the DISS project results</a:t>
            </a:r>
            <a:endParaRPr lang="en-US" sz="3323" b="1" dirty="0">
              <a:solidFill>
                <a:srgbClr val="4F81BD"/>
              </a:solidFill>
              <a:latin typeface="Calibri" charset="0"/>
              <a:cs typeface="Calibri" charset="0"/>
            </a:endParaRPr>
          </a:p>
        </p:txBody>
      </p:sp>
      <p:pic>
        <p:nvPicPr>
          <p:cNvPr id="2" name="Picture 1" descr="wpr_mode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01994"/>
            <a:ext cx="9144000" cy="4989997"/>
          </a:xfrm>
          <a:prstGeom prst="rect">
            <a:avLst/>
          </a:prstGeom>
        </p:spPr>
      </p:pic>
      <p:pic>
        <p:nvPicPr>
          <p:cNvPr id="9" name="Audio 8">
            <a:hlinkClick r:id="" action="ppaction://media"/>
            <a:extLst>
              <a:ext uri="{FF2B5EF4-FFF2-40B4-BE49-F238E27FC236}">
                <a16:creationId xmlns:a16="http://schemas.microsoft.com/office/drawing/2014/main" id="{8667D5DB-04CD-DF4A-674C-856BF84457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41024096"/>
      </p:ext>
    </p:extLst>
  </p:cSld>
  <p:clrMapOvr>
    <a:masterClrMapping/>
  </p:clrMapOvr>
  <p:transition spd="slow" advTm="4425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304961"/>
            <a:ext cx="9144000" cy="791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pPr algn="ctr"/>
            <a:r>
              <a:rPr lang="en-GB" sz="2954" b="1" dirty="0">
                <a:solidFill>
                  <a:srgbClr val="4F81BD"/>
                </a:solidFill>
                <a:latin typeface="Calibri" charset="0"/>
                <a:cs typeface="Calibri" charset="0"/>
              </a:rPr>
              <a:t>Practical, actionable recommendations</a:t>
            </a:r>
            <a:endParaRPr lang="en-US" sz="2954" b="1" dirty="0">
              <a:solidFill>
                <a:srgbClr val="4F81BD"/>
              </a:solidFill>
              <a:latin typeface="Calibri" charset="0"/>
              <a:cs typeface="Calibri" charset="0"/>
            </a:endParaRPr>
          </a:p>
        </p:txBody>
      </p:sp>
      <p:pic>
        <p:nvPicPr>
          <p:cNvPr id="6" name="Picture 5">
            <a:extLst>
              <a:ext uri="{FF2B5EF4-FFF2-40B4-BE49-F238E27FC236}">
                <a16:creationId xmlns:a16="http://schemas.microsoft.com/office/drawing/2014/main" id="{C66999AD-3020-ED4C-A6C1-FA59983E3F7A}"/>
              </a:ext>
            </a:extLst>
          </p:cNvPr>
          <p:cNvPicPr>
            <a:picLocks noChangeAspect="1"/>
          </p:cNvPicPr>
          <p:nvPr/>
        </p:nvPicPr>
        <p:blipFill>
          <a:blip r:embed="rId4"/>
          <a:stretch>
            <a:fillRect/>
          </a:stretch>
        </p:blipFill>
        <p:spPr>
          <a:xfrm>
            <a:off x="374926" y="1586439"/>
            <a:ext cx="7991811" cy="4966600"/>
          </a:xfrm>
          <a:prstGeom prst="rect">
            <a:avLst/>
          </a:prstGeom>
          <a:ln>
            <a:noFill/>
          </a:ln>
          <a:effectLst>
            <a:outerShdw blurRad="292100" dist="139700" dir="2700000" algn="tl" rotWithShape="0">
              <a:srgbClr val="333333">
                <a:alpha val="65000"/>
              </a:srgbClr>
            </a:outerShdw>
          </a:effectLst>
        </p:spPr>
      </p:pic>
      <p:pic>
        <p:nvPicPr>
          <p:cNvPr id="8" name="Audio 7">
            <a:hlinkClick r:id="" action="ppaction://media"/>
            <a:extLst>
              <a:ext uri="{FF2B5EF4-FFF2-40B4-BE49-F238E27FC236}">
                <a16:creationId xmlns:a16="http://schemas.microsoft.com/office/drawing/2014/main" id="{6415BFB4-4209-B746-8801-32A8F166EF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56853312"/>
      </p:ext>
    </p:extLst>
  </p:cSld>
  <p:clrMapOvr>
    <a:masterClrMapping/>
  </p:clrMapOvr>
  <mc:AlternateContent xmlns:mc="http://schemas.openxmlformats.org/markup-compatibility/2006" xmlns:p14="http://schemas.microsoft.com/office/powerpoint/2010/main">
    <mc:Choice Requires="p14">
      <p:transition spd="slow" p14:dur="2000" advTm="116735"/>
    </mc:Choice>
    <mc:Fallback xmlns="">
      <p:transition spd="slow" advTm="116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90451" y="166747"/>
            <a:ext cx="9144000" cy="791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pPr algn="ctr"/>
            <a:r>
              <a:rPr lang="en-GB" sz="3323" b="1" dirty="0">
                <a:solidFill>
                  <a:srgbClr val="4F81BD"/>
                </a:solidFill>
                <a:latin typeface="Calibri" charset="0"/>
                <a:cs typeface="Calibri" charset="0"/>
              </a:rPr>
              <a:t>Area for action Interactions with pupils (Rec 3)</a:t>
            </a:r>
            <a:endParaRPr lang="en-US" sz="3323" b="1" dirty="0">
              <a:solidFill>
                <a:srgbClr val="4F81BD"/>
              </a:solidFill>
              <a:latin typeface="Calibri" charset="0"/>
              <a:cs typeface="Calibri" charset="0"/>
            </a:endParaRPr>
          </a:p>
        </p:txBody>
      </p:sp>
      <p:sp>
        <p:nvSpPr>
          <p:cNvPr id="10" name="Oval 9"/>
          <p:cNvSpPr>
            <a:spLocks noChangeAspect="1"/>
          </p:cNvSpPr>
          <p:nvPr/>
        </p:nvSpPr>
        <p:spPr>
          <a:xfrm>
            <a:off x="404211" y="1515811"/>
            <a:ext cx="3373069" cy="1647313"/>
          </a:xfrm>
          <a:prstGeom prst="ellipse">
            <a:avLst/>
          </a:prstGeom>
          <a:solidFill>
            <a:srgbClr val="3F6C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1" name="TextBox 10"/>
          <p:cNvSpPr txBox="1"/>
          <p:nvPr/>
        </p:nvSpPr>
        <p:spPr>
          <a:xfrm>
            <a:off x="583865" y="1722784"/>
            <a:ext cx="3025882" cy="1115049"/>
          </a:xfrm>
          <a:prstGeom prst="rect">
            <a:avLst/>
          </a:prstGeom>
          <a:noFill/>
        </p:spPr>
        <p:txBody>
          <a:bodyPr wrap="square" rtlCol="0">
            <a:spAutoFit/>
          </a:bodyPr>
          <a:lstStyle/>
          <a:p>
            <a:pPr algn="ctr"/>
            <a:r>
              <a:rPr lang="en-US" sz="3323" b="1" dirty="0">
                <a:solidFill>
                  <a:schemeClr val="bg1"/>
                </a:solidFill>
                <a:latin typeface="Calibri" charset="0"/>
                <a:ea typeface="Calibri" charset="0"/>
                <a:cs typeface="Calibri" charset="0"/>
              </a:rPr>
              <a:t>#2 The </a:t>
            </a:r>
            <a:r>
              <a:rPr lang="en-US" sz="3323" b="1" i="1" dirty="0">
                <a:solidFill>
                  <a:schemeClr val="bg1"/>
                </a:solidFill>
                <a:latin typeface="Calibri" charset="0"/>
                <a:ea typeface="Calibri" charset="0"/>
                <a:cs typeface="Calibri" charset="0"/>
              </a:rPr>
              <a:t>least</a:t>
            </a:r>
            <a:r>
              <a:rPr lang="en-US" sz="3323" b="1" dirty="0">
                <a:solidFill>
                  <a:schemeClr val="bg1"/>
                </a:solidFill>
                <a:latin typeface="Calibri" charset="0"/>
                <a:ea typeface="Calibri" charset="0"/>
                <a:cs typeface="Calibri" charset="0"/>
              </a:rPr>
              <a:t> help first</a:t>
            </a:r>
          </a:p>
        </p:txBody>
      </p:sp>
      <p:grpSp>
        <p:nvGrpSpPr>
          <p:cNvPr id="2" name="Group 1"/>
          <p:cNvGrpSpPr/>
          <p:nvPr/>
        </p:nvGrpSpPr>
        <p:grpSpPr>
          <a:xfrm>
            <a:off x="383351" y="3576347"/>
            <a:ext cx="4857659" cy="2777286"/>
            <a:chOff x="415297" y="3588625"/>
            <a:chExt cx="5262464" cy="3008727"/>
          </a:xfrm>
        </p:grpSpPr>
        <p:pic>
          <p:nvPicPr>
            <p:cNvPr id="12" name="Picture 3" descr="think for yourself.JPG"/>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t="10181" b="6976"/>
            <a:stretch>
              <a:fillRect/>
            </a:stretch>
          </p:blipFill>
          <p:spPr bwMode="auto">
            <a:xfrm>
              <a:off x="415297" y="3588625"/>
              <a:ext cx="5262464" cy="3008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3" descr="think for yourself.JPG"/>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l="68133" t="1527" r="17620" b="84138"/>
            <a:stretch/>
          </p:blipFill>
          <p:spPr bwMode="auto">
            <a:xfrm>
              <a:off x="4448944" y="5028338"/>
              <a:ext cx="432048" cy="632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8003" b="12527"/>
            <a:stretch/>
          </p:blipFill>
          <p:spPr>
            <a:xfrm>
              <a:off x="2498599" y="3678245"/>
              <a:ext cx="1878336" cy="1827501"/>
            </a:xfrm>
            <a:prstGeom prst="rect">
              <a:avLst/>
            </a:prstGeom>
          </p:spPr>
        </p:pic>
      </p:grpSp>
      <p:sp>
        <p:nvSpPr>
          <p:cNvPr id="9" name="Rectangle 8"/>
          <p:cNvSpPr>
            <a:spLocks noChangeArrowheads="1"/>
          </p:cNvSpPr>
          <p:nvPr/>
        </p:nvSpPr>
        <p:spPr bwMode="auto">
          <a:xfrm>
            <a:off x="4040248" y="1501402"/>
            <a:ext cx="4918701" cy="3444789"/>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22041" indent="-422041">
              <a:buFont typeface="Arial" charset="0"/>
              <a:buChar char="•"/>
            </a:pPr>
            <a:r>
              <a:rPr lang="en-GB" sz="2585" dirty="0">
                <a:latin typeface="Calibri" charset="0"/>
                <a:cs typeface="Calibri" charset="0"/>
              </a:rPr>
              <a:t>Dependency and ‘outsourcing’ </a:t>
            </a:r>
          </a:p>
          <a:p>
            <a:pPr marL="422041" indent="-422041">
              <a:buFont typeface="Arial" charset="0"/>
              <a:buChar char="•"/>
            </a:pPr>
            <a:endParaRPr lang="en-GB" sz="2215" dirty="0">
              <a:latin typeface="Calibri" charset="0"/>
              <a:cs typeface="Calibri" charset="0"/>
            </a:endParaRPr>
          </a:p>
          <a:p>
            <a:pPr marL="422041" indent="-422041">
              <a:buFont typeface="Arial" charset="0"/>
              <a:buChar char="•"/>
            </a:pPr>
            <a:r>
              <a:rPr lang="en-GB" sz="2585" dirty="0">
                <a:latin typeface="Calibri" charset="0"/>
                <a:cs typeface="Calibri" charset="0"/>
              </a:rPr>
              <a:t>Completion and correction</a:t>
            </a:r>
          </a:p>
          <a:p>
            <a:pPr marL="422041" indent="-422041">
              <a:buFont typeface="Arial" charset="0"/>
              <a:buChar char="•"/>
            </a:pPr>
            <a:endParaRPr lang="en-GB" sz="2215" dirty="0">
              <a:latin typeface="Calibri" charset="0"/>
              <a:cs typeface="Calibri" charset="0"/>
            </a:endParaRPr>
          </a:p>
          <a:p>
            <a:pPr marL="422041" indent="-422041">
              <a:buFont typeface="Arial" charset="0"/>
              <a:buChar char="•"/>
            </a:pPr>
            <a:r>
              <a:rPr lang="en-GB" sz="2585" dirty="0">
                <a:latin typeface="Calibri" charset="0"/>
                <a:cs typeface="Calibri" charset="0"/>
              </a:rPr>
              <a:t>Stereo-teaching. Thinking time</a:t>
            </a:r>
          </a:p>
          <a:p>
            <a:pPr marL="422041" indent="-422041">
              <a:buFont typeface="Arial" charset="0"/>
              <a:buChar char="•"/>
            </a:pPr>
            <a:endParaRPr lang="en-GB" sz="2215" dirty="0">
              <a:latin typeface="Calibri" charset="0"/>
              <a:cs typeface="Calibri" charset="0"/>
            </a:endParaRPr>
          </a:p>
          <a:p>
            <a:pPr marL="422041" indent="-422041">
              <a:buFont typeface="Arial" charset="0"/>
              <a:buChar char="•"/>
            </a:pPr>
            <a:r>
              <a:rPr lang="en-GB" sz="2585" dirty="0">
                <a:latin typeface="Calibri" charset="0"/>
                <a:cs typeface="Calibri" charset="0"/>
              </a:rPr>
              <a:t>Developing independence</a:t>
            </a:r>
          </a:p>
          <a:p>
            <a:pPr marL="422041" indent="-422041">
              <a:buFont typeface="Arial" charset="0"/>
              <a:buChar char="•"/>
            </a:pPr>
            <a:endParaRPr lang="en-GB" sz="2215" dirty="0">
              <a:latin typeface="Calibri" charset="0"/>
              <a:cs typeface="Calibri" charset="0"/>
            </a:endParaRPr>
          </a:p>
          <a:p>
            <a:pPr marL="422041" indent="-422041">
              <a:buFont typeface="Arial" charset="0"/>
              <a:buChar char="•"/>
            </a:pPr>
            <a:r>
              <a:rPr lang="en-GB" sz="2585" dirty="0">
                <a:latin typeface="Calibri" charset="0"/>
                <a:cs typeface="Calibri" charset="0"/>
              </a:rPr>
              <a:t>Feedback and metacognition</a:t>
            </a:r>
          </a:p>
        </p:txBody>
      </p:sp>
      <p:pic>
        <p:nvPicPr>
          <p:cNvPr id="4" name="Audio 3">
            <a:hlinkClick r:id="" action="ppaction://media"/>
            <a:extLst>
              <a:ext uri="{FF2B5EF4-FFF2-40B4-BE49-F238E27FC236}">
                <a16:creationId xmlns:a16="http://schemas.microsoft.com/office/drawing/2014/main" id="{B14672C1-76CF-DF41-B395-6250694793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18608547"/>
      </p:ext>
    </p:extLst>
  </p:cSld>
  <p:clrMapOvr>
    <a:masterClrMapping/>
  </p:clrMapOvr>
  <p:transition spd="slow" advTm="627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0" y="311280"/>
            <a:ext cx="9144000" cy="791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59815" rIns="59815" anchor="ctr"/>
          <a:lstStyle>
            <a:lvl1pPr eaLnBrk="0" hangingPunct="0">
              <a:defRPr sz="2400">
                <a:solidFill>
                  <a:schemeClr val="tx1"/>
                </a:solidFill>
                <a:latin typeface="FS Mencap" charset="0"/>
                <a:ea typeface="ＭＳ Ｐゴシック" charset="0"/>
                <a:cs typeface="ＭＳ Ｐゴシック" charset="0"/>
              </a:defRPr>
            </a:lvl1pPr>
            <a:lvl2pPr marL="742950" indent="-285750" eaLnBrk="0" hangingPunct="0">
              <a:defRPr sz="2400">
                <a:solidFill>
                  <a:schemeClr val="tx1"/>
                </a:solidFill>
                <a:latin typeface="FS Mencap" charset="0"/>
                <a:ea typeface="ＭＳ Ｐゴシック" charset="0"/>
              </a:defRPr>
            </a:lvl2pPr>
            <a:lvl3pPr marL="1143000" indent="-228600" eaLnBrk="0" hangingPunct="0">
              <a:defRPr sz="2400">
                <a:solidFill>
                  <a:schemeClr val="tx1"/>
                </a:solidFill>
                <a:latin typeface="FS Mencap" charset="0"/>
                <a:ea typeface="ＭＳ Ｐゴシック" charset="0"/>
              </a:defRPr>
            </a:lvl3pPr>
            <a:lvl4pPr marL="1600200" indent="-228600" eaLnBrk="0" hangingPunct="0">
              <a:defRPr sz="2400">
                <a:solidFill>
                  <a:schemeClr val="tx1"/>
                </a:solidFill>
                <a:latin typeface="FS Mencap" charset="0"/>
                <a:ea typeface="ＭＳ Ｐゴシック" charset="0"/>
              </a:defRPr>
            </a:lvl4pPr>
            <a:lvl5pPr marL="2057400" indent="-228600" eaLnBrk="0" hangingPunct="0">
              <a:defRPr sz="2400">
                <a:solidFill>
                  <a:schemeClr val="tx1"/>
                </a:solidFill>
                <a:latin typeface="FS Mencap" charset="0"/>
                <a:ea typeface="ＭＳ Ｐゴシック" charset="0"/>
              </a:defRPr>
            </a:lvl5pPr>
            <a:lvl6pPr marL="2514600" indent="-228600" eaLnBrk="0" fontAlgn="base" hangingPunct="0">
              <a:spcBef>
                <a:spcPct val="0"/>
              </a:spcBef>
              <a:spcAft>
                <a:spcPct val="0"/>
              </a:spcAft>
              <a:defRPr sz="2400">
                <a:solidFill>
                  <a:schemeClr val="tx1"/>
                </a:solidFill>
                <a:latin typeface="FS Mencap" charset="0"/>
                <a:ea typeface="ＭＳ Ｐゴシック" charset="0"/>
              </a:defRPr>
            </a:lvl6pPr>
            <a:lvl7pPr marL="2971800" indent="-228600" eaLnBrk="0" fontAlgn="base" hangingPunct="0">
              <a:spcBef>
                <a:spcPct val="0"/>
              </a:spcBef>
              <a:spcAft>
                <a:spcPct val="0"/>
              </a:spcAft>
              <a:defRPr sz="2400">
                <a:solidFill>
                  <a:schemeClr val="tx1"/>
                </a:solidFill>
                <a:latin typeface="FS Mencap" charset="0"/>
                <a:ea typeface="ＭＳ Ｐゴシック" charset="0"/>
              </a:defRPr>
            </a:lvl7pPr>
            <a:lvl8pPr marL="3429000" indent="-228600" eaLnBrk="0" fontAlgn="base" hangingPunct="0">
              <a:spcBef>
                <a:spcPct val="0"/>
              </a:spcBef>
              <a:spcAft>
                <a:spcPct val="0"/>
              </a:spcAft>
              <a:defRPr sz="2400">
                <a:solidFill>
                  <a:schemeClr val="tx1"/>
                </a:solidFill>
                <a:latin typeface="FS Mencap" charset="0"/>
                <a:ea typeface="ＭＳ Ｐゴシック" charset="0"/>
              </a:defRPr>
            </a:lvl8pPr>
            <a:lvl9pPr marL="3886200" indent="-228600" eaLnBrk="0" fontAlgn="base" hangingPunct="0">
              <a:spcBef>
                <a:spcPct val="0"/>
              </a:spcBef>
              <a:spcAft>
                <a:spcPct val="0"/>
              </a:spcAft>
              <a:defRPr sz="2400">
                <a:solidFill>
                  <a:schemeClr val="tx1"/>
                </a:solidFill>
                <a:latin typeface="FS Mencap" charset="0"/>
                <a:ea typeface="ＭＳ Ｐゴシック" charset="0"/>
              </a:defRPr>
            </a:lvl9pPr>
          </a:lstStyle>
          <a:p>
            <a:pPr algn="ctr"/>
            <a:r>
              <a:rPr lang="en-GB" sz="3323" b="1" dirty="0">
                <a:solidFill>
                  <a:srgbClr val="4F81BD"/>
                </a:solidFill>
                <a:latin typeface="Calibri" charset="0"/>
                <a:cs typeface="Calibri" charset="0"/>
              </a:rPr>
              <a:t>Area for action: Preparedness (Rec 4)</a:t>
            </a:r>
            <a:endParaRPr lang="en-US" sz="3323" b="1" dirty="0">
              <a:solidFill>
                <a:srgbClr val="4F81BD"/>
              </a:solidFill>
              <a:latin typeface="Calibri" charset="0"/>
              <a:cs typeface="Calibri" charset="0"/>
            </a:endParaRPr>
          </a:p>
        </p:txBody>
      </p:sp>
      <p:sp>
        <p:nvSpPr>
          <p:cNvPr id="10" name="Oval 9"/>
          <p:cNvSpPr>
            <a:spLocks noChangeAspect="1"/>
          </p:cNvSpPr>
          <p:nvPr/>
        </p:nvSpPr>
        <p:spPr>
          <a:xfrm>
            <a:off x="404211" y="1515811"/>
            <a:ext cx="3373069" cy="1647313"/>
          </a:xfrm>
          <a:prstGeom prst="ellipse">
            <a:avLst/>
          </a:prstGeom>
          <a:solidFill>
            <a:srgbClr val="3F6C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62"/>
          </a:p>
        </p:txBody>
      </p:sp>
      <p:sp>
        <p:nvSpPr>
          <p:cNvPr id="11" name="TextBox 10"/>
          <p:cNvSpPr txBox="1"/>
          <p:nvPr/>
        </p:nvSpPr>
        <p:spPr>
          <a:xfrm>
            <a:off x="583865" y="1767277"/>
            <a:ext cx="3025882" cy="1115049"/>
          </a:xfrm>
          <a:prstGeom prst="rect">
            <a:avLst/>
          </a:prstGeom>
          <a:noFill/>
        </p:spPr>
        <p:txBody>
          <a:bodyPr wrap="square" rtlCol="0">
            <a:spAutoFit/>
          </a:bodyPr>
          <a:lstStyle/>
          <a:p>
            <a:pPr algn="ctr"/>
            <a:r>
              <a:rPr lang="en-US" sz="3323" b="1" dirty="0">
                <a:solidFill>
                  <a:schemeClr val="bg1"/>
                </a:solidFill>
                <a:latin typeface="Calibri" charset="0"/>
                <a:ea typeface="Calibri" charset="0"/>
                <a:cs typeface="Calibri" charset="0"/>
              </a:rPr>
              <a:t>#</a:t>
            </a:r>
            <a:r>
              <a:rPr lang="en-US" sz="3323" b="1">
                <a:solidFill>
                  <a:schemeClr val="bg1"/>
                </a:solidFill>
                <a:latin typeface="Calibri" charset="0"/>
                <a:ea typeface="Calibri" charset="0"/>
                <a:cs typeface="Calibri" charset="0"/>
              </a:rPr>
              <a:t>3 Maximise the 95% </a:t>
            </a:r>
            <a:endParaRPr lang="en-US" sz="3323" b="1" dirty="0">
              <a:solidFill>
                <a:schemeClr val="bg1"/>
              </a:solidFill>
              <a:latin typeface="Calibri" charset="0"/>
              <a:ea typeface="Calibri" charset="0"/>
              <a:cs typeface="Calibri" charset="0"/>
            </a:endParaRPr>
          </a:p>
        </p:txBody>
      </p:sp>
      <p:sp>
        <p:nvSpPr>
          <p:cNvPr id="9" name="Rectangle 8"/>
          <p:cNvSpPr>
            <a:spLocks noChangeArrowheads="1"/>
          </p:cNvSpPr>
          <p:nvPr/>
        </p:nvSpPr>
        <p:spPr bwMode="auto">
          <a:xfrm>
            <a:off x="3973780" y="1563736"/>
            <a:ext cx="4918701" cy="446455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69286" lvl="1">
              <a:lnSpc>
                <a:spcPct val="120000"/>
              </a:lnSpc>
            </a:pPr>
            <a:r>
              <a:rPr lang="en-US" sz="2769" i="1" dirty="0">
                <a:latin typeface="Calibri" charset="0"/>
                <a:cs typeface="Calibri" charset="0"/>
              </a:rPr>
              <a:t>“There is an assumption you  should just know. You come into a classroom, you listen to the 20 minutes of teaching, and from that – if you didn’t know, you should know now. And then you’re to feed it to the children. It’s scary”.</a:t>
            </a:r>
          </a:p>
          <a:p>
            <a:pPr marL="369286" lvl="1">
              <a:lnSpc>
                <a:spcPct val="110000"/>
              </a:lnSpc>
            </a:pPr>
            <a:endParaRPr lang="en-US" sz="1662" i="1" dirty="0">
              <a:latin typeface="Calibri" charset="0"/>
              <a:cs typeface="Calibri" charset="0"/>
            </a:endParaRPr>
          </a:p>
        </p:txBody>
      </p:sp>
      <p:pic>
        <p:nvPicPr>
          <p:cNvPr id="14" name="Picture 13"/>
          <p:cNvPicPr>
            <a:picLocks noChangeAspect="1"/>
          </p:cNvPicPr>
          <p:nvPr/>
        </p:nvPicPr>
        <p:blipFill rotWithShape="1">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88" r="8241"/>
          <a:stretch/>
        </p:blipFill>
        <p:spPr>
          <a:xfrm>
            <a:off x="384458" y="3495469"/>
            <a:ext cx="3373069" cy="2321100"/>
          </a:xfrm>
          <a:prstGeom prst="rect">
            <a:avLst/>
          </a:prstGeom>
        </p:spPr>
      </p:pic>
      <p:pic>
        <p:nvPicPr>
          <p:cNvPr id="2" name="Audio 1">
            <a:hlinkClick r:id="" action="ppaction://media"/>
            <a:extLst>
              <a:ext uri="{FF2B5EF4-FFF2-40B4-BE49-F238E27FC236}">
                <a16:creationId xmlns:a16="http://schemas.microsoft.com/office/drawing/2014/main" id="{80BBEEA5-CACF-1D4A-AD04-639AA6D269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61481729"/>
      </p:ext>
    </p:extLst>
  </p:cSld>
  <p:clrMapOvr>
    <a:masterClrMapping/>
  </p:clrMapOvr>
  <p:transition spd="slow" advTm="55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17E648FC46BB459E179A12377CEC2C" ma:contentTypeVersion="15" ma:contentTypeDescription="Create a new document." ma:contentTypeScope="" ma:versionID="a71f3f6dc151c00b6dd091cf2c9f1315">
  <xsd:schema xmlns:xsd="http://www.w3.org/2001/XMLSchema" xmlns:xs="http://www.w3.org/2001/XMLSchema" xmlns:p="http://schemas.microsoft.com/office/2006/metadata/properties" xmlns:ns2="46d341c9-c9aa-421a-b58a-cd8ddebaef04" xmlns:ns3="90407a26-f44f-4c9e-897a-8b23ff177de3" targetNamespace="http://schemas.microsoft.com/office/2006/metadata/properties" ma:root="true" ma:fieldsID="aa81172c97b63cd9341ab22bbc450146" ns2:_="" ns3:_="">
    <xsd:import namespace="46d341c9-c9aa-421a-b58a-cd8ddebaef04"/>
    <xsd:import namespace="90407a26-f44f-4c9e-897a-8b23ff177de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d341c9-c9aa-421a-b58a-cd8ddebaef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7f7c277-ca9a-4d57-b418-f15995160e0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407a26-f44f-4c9e-897a-8b23ff177de3"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e59f7dd-14c5-473b-bcf9-6ea4c338e316}" ma:internalName="TaxCatchAll" ma:showField="CatchAllData" ma:web="90407a26-f44f-4c9e-897a-8b23ff177d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0407a26-f44f-4c9e-897a-8b23ff177de3" xsi:nil="true"/>
    <lcf76f155ced4ddcb4097134ff3c332f xmlns="46d341c9-c9aa-421a-b58a-cd8ddebaef0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81C261F-4BF4-4E1A-A27A-491A52EA5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d341c9-c9aa-421a-b58a-cd8ddebaef04"/>
    <ds:schemaRef ds:uri="90407a26-f44f-4c9e-897a-8b23ff177d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FCAD942-9148-4BE2-A67B-63C484583EF4}">
  <ds:schemaRefs>
    <ds:schemaRef ds:uri="http://schemas.microsoft.com/sharepoint/v3/contenttype/forms"/>
  </ds:schemaRefs>
</ds:datastoreItem>
</file>

<file path=customXml/itemProps3.xml><?xml version="1.0" encoding="utf-8"?>
<ds:datastoreItem xmlns:ds="http://schemas.openxmlformats.org/officeDocument/2006/customXml" ds:itemID="{D8AA50F7-485A-45F2-AFC2-E72E643BA6F5}">
  <ds:schemaRefs>
    <ds:schemaRef ds:uri="http://schemas.microsoft.com/office/2006/metadata/properties"/>
    <ds:schemaRef ds:uri="http://schemas.microsoft.com/office/infopath/2007/PartnerControls"/>
    <ds:schemaRef ds:uri="90407a26-f44f-4c9e-897a-8b23ff177de3"/>
    <ds:schemaRef ds:uri="46d341c9-c9aa-421a-b58a-cd8ddebaef04"/>
  </ds:schemaRefs>
</ds:datastoreItem>
</file>

<file path=docProps/app.xml><?xml version="1.0" encoding="utf-8"?>
<Properties xmlns="http://schemas.openxmlformats.org/officeDocument/2006/extended-properties" xmlns:vt="http://schemas.openxmlformats.org/officeDocument/2006/docPropsVTypes">
  <TotalTime>7114</TotalTime>
  <Words>1685</Words>
  <Application>Microsoft Office PowerPoint</Application>
  <PresentationFormat>On-screen Show (4:3)</PresentationFormat>
  <Paragraphs>289</Paragraphs>
  <Slides>36</Slides>
  <Notes>29</Notes>
  <HiddenSlides>0</HiddenSlides>
  <MMClips>36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.AppleSystemUIFont</vt:lpstr>
      <vt:lpstr>Arial</vt:lpstr>
      <vt:lpstr>Calibri</vt:lpstr>
      <vt:lpstr>Calibri Light</vt:lpstr>
      <vt:lpstr>Office Theme</vt:lpstr>
      <vt:lpstr>Default Design</vt:lpstr>
      <vt:lpstr>Maximising the Practice of TAs      What teachers need to know  Sally Franklin </vt:lpstr>
      <vt:lpstr>Coverage for today</vt:lpstr>
      <vt:lpstr>PowerPoint Presentation</vt:lpstr>
      <vt:lpstr>PowerPoint Presentation</vt:lpstr>
      <vt:lpstr>What research tells us</vt:lpstr>
      <vt:lpstr>PowerPoint Presentation</vt:lpstr>
      <vt:lpstr>PowerPoint Presentation</vt:lpstr>
      <vt:lpstr>PowerPoint Presentation</vt:lpstr>
      <vt:lpstr>PowerPoint Presentation</vt:lpstr>
      <vt:lpstr>Three ways to think about preparation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Maximising the Practice of Teaching Assistants: Towards more effective interactions with pupils</dc:title>
  <dc:creator>paula bosanquet</dc:creator>
  <cp:lastModifiedBy>Gill, Lucy</cp:lastModifiedBy>
  <cp:revision>100</cp:revision>
  <cp:lastPrinted>2019-08-29T14:37:54Z</cp:lastPrinted>
  <dcterms:created xsi:type="dcterms:W3CDTF">2015-09-06T10:38:53Z</dcterms:created>
  <dcterms:modified xsi:type="dcterms:W3CDTF">2024-12-16T19:42:24Z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0x010100B917E648FC46BB459E179A12377CEC2C</vt:lpwstr>
  </property>
  <property fmtid="{D5CDD505-2E9C-101B-9397-08002B2CF9AE}" pid="3" name="MediaServiceImageTags">
    <vt:lpwstr/>
  </property>
</Properties>
</file>