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sldIdLst>
    <p:sldId id="569" r:id="rId5"/>
    <p:sldId id="534" r:id="rId6"/>
    <p:sldId id="588" r:id="rId7"/>
    <p:sldId id="536" r:id="rId8"/>
    <p:sldId id="535" r:id="rId9"/>
    <p:sldId id="256" r:id="rId10"/>
    <p:sldId id="571" r:id="rId11"/>
    <p:sldId id="577" r:id="rId12"/>
    <p:sldId id="582" r:id="rId13"/>
    <p:sldId id="572" r:id="rId14"/>
    <p:sldId id="573" r:id="rId15"/>
    <p:sldId id="574" r:id="rId16"/>
    <p:sldId id="575" r:id="rId17"/>
    <p:sldId id="576" r:id="rId18"/>
    <p:sldId id="560" r:id="rId19"/>
    <p:sldId id="583" r:id="rId20"/>
    <p:sldId id="578" r:id="rId21"/>
    <p:sldId id="579" r:id="rId22"/>
    <p:sldId id="580" r:id="rId23"/>
    <p:sldId id="581" r:id="rId24"/>
    <p:sldId id="533" r:id="rId25"/>
    <p:sldId id="584" r:id="rId26"/>
    <p:sldId id="585" r:id="rId27"/>
    <p:sldId id="586" r:id="rId28"/>
    <p:sldId id="587" r:id="rId29"/>
    <p:sldId id="527" r:id="rId30"/>
    <p:sldId id="261" r:id="rId31"/>
    <p:sldId id="526" r:id="rId3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51C122F-CDE4-F1BC-D2AB-6EE84E4AB124}" name="Toby Greany (staff)" initials="TG" userId="S::Toby.Greany@nottingham.ac.uk::00445de9-0a76-4871-9f0b-a8fbc894d6c7" providerId="AD"/>
  <p188:author id="{95C9989F-F2CA-B727-60B5-17E304968C07}" name="Hill, Dale C" initials="HDC" userId="Hill, Dale C"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6E0"/>
    <a:srgbClr val="0061A9"/>
    <a:srgbClr val="FF66CC"/>
    <a:srgbClr val="09B0D7"/>
    <a:srgbClr val="FF33CC"/>
    <a:srgbClr val="FB9937"/>
    <a:srgbClr val="94CB3A"/>
    <a:srgbClr val="A0D036"/>
    <a:srgbClr val="CC00CC"/>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598CCB-4781-4048-AA6D-F3EA3EC01A2E}" v="1" dt="2024-06-18T12:50:30.6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3793814-95A3-4627-A897-F5FDC20076E4}" type="datetimeFigureOut">
              <a:rPr lang="en-GB" smtClean="0"/>
              <a:t>17/09/2024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00AF130-7FA3-46FF-83E7-0C5A33916A66}" type="slidenum">
              <a:rPr lang="en-GB" smtClean="0"/>
              <a:t>‹#›</a:t>
            </a:fld>
            <a:endParaRPr lang="en-GB"/>
          </a:p>
        </p:txBody>
      </p:sp>
    </p:spTree>
    <p:extLst>
      <p:ext uri="{BB962C8B-B14F-4D97-AF65-F5344CB8AC3E}">
        <p14:creationId xmlns:p14="http://schemas.microsoft.com/office/powerpoint/2010/main" val="3695853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00AF130-7FA3-46FF-83E7-0C5A33916A66}" type="slidenum">
              <a:rPr lang="en-GB" smtClean="0"/>
              <a:t>5</a:t>
            </a:fld>
            <a:endParaRPr lang="en-GB"/>
          </a:p>
        </p:txBody>
      </p:sp>
    </p:spTree>
    <p:extLst>
      <p:ext uri="{BB962C8B-B14F-4D97-AF65-F5344CB8AC3E}">
        <p14:creationId xmlns:p14="http://schemas.microsoft.com/office/powerpoint/2010/main" val="2398876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 and Pastoral (Both)</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14</a:t>
            </a:fld>
            <a:endParaRPr lang="en-GB" altLang="en-US" sz="1200"/>
          </a:p>
        </p:txBody>
      </p:sp>
    </p:spTree>
    <p:extLst>
      <p:ext uri="{BB962C8B-B14F-4D97-AF65-F5344CB8AC3E}">
        <p14:creationId xmlns:p14="http://schemas.microsoft.com/office/powerpoint/2010/main" val="1707139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a:t>
            </a:r>
          </a:p>
          <a:p>
            <a:r>
              <a:rPr lang="en-US" altLang="en-US"/>
              <a:t>Third pink a.bc.dd changed </a:t>
            </a:r>
          </a:p>
          <a:p>
            <a:r>
              <a:rPr lang="en-US" altLang="en-US"/>
              <a:t>Added a new pink b on collaboration </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15</a:t>
            </a:fld>
            <a:endParaRPr lang="en-GB" altLang="en-US" sz="1200"/>
          </a:p>
        </p:txBody>
      </p:sp>
    </p:spTree>
    <p:extLst>
      <p:ext uri="{BB962C8B-B14F-4D97-AF65-F5344CB8AC3E}">
        <p14:creationId xmlns:p14="http://schemas.microsoft.com/office/powerpoint/2010/main" val="2569073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16</a:t>
            </a:fld>
            <a:endParaRPr lang="en-GB" altLang="en-US" sz="1200"/>
          </a:p>
        </p:txBody>
      </p:sp>
    </p:spTree>
    <p:extLst>
      <p:ext uri="{BB962C8B-B14F-4D97-AF65-F5344CB8AC3E}">
        <p14:creationId xmlns:p14="http://schemas.microsoft.com/office/powerpoint/2010/main" val="1742251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a:t>Academic</a:t>
            </a:r>
          </a:p>
          <a:p>
            <a:endParaRPr lang="en-US" altLang="en-US"/>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17</a:t>
            </a:fld>
            <a:endParaRPr lang="en-GB" altLang="en-US" sz="1200"/>
          </a:p>
        </p:txBody>
      </p:sp>
    </p:spTree>
    <p:extLst>
      <p:ext uri="{BB962C8B-B14F-4D97-AF65-F5344CB8AC3E}">
        <p14:creationId xmlns:p14="http://schemas.microsoft.com/office/powerpoint/2010/main" val="32339844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18</a:t>
            </a:fld>
            <a:endParaRPr lang="en-GB" altLang="en-US" sz="1200"/>
          </a:p>
        </p:txBody>
      </p:sp>
    </p:spTree>
    <p:extLst>
      <p:ext uri="{BB962C8B-B14F-4D97-AF65-F5344CB8AC3E}">
        <p14:creationId xmlns:p14="http://schemas.microsoft.com/office/powerpoint/2010/main" val="26777631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corrected</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19</a:t>
            </a:fld>
            <a:endParaRPr lang="en-GB" altLang="en-US" sz="1200"/>
          </a:p>
        </p:txBody>
      </p:sp>
    </p:spTree>
    <p:extLst>
      <p:ext uri="{BB962C8B-B14F-4D97-AF65-F5344CB8AC3E}">
        <p14:creationId xmlns:p14="http://schemas.microsoft.com/office/powerpoint/2010/main" val="32735122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 </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20</a:t>
            </a:fld>
            <a:endParaRPr lang="en-GB" altLang="en-US" sz="1200"/>
          </a:p>
        </p:txBody>
      </p:sp>
    </p:spTree>
    <p:extLst>
      <p:ext uri="{BB962C8B-B14F-4D97-AF65-F5344CB8AC3E}">
        <p14:creationId xmlns:p14="http://schemas.microsoft.com/office/powerpoint/2010/main" val="39546014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Pastoral</a:t>
            </a:r>
          </a:p>
          <a:p>
            <a:r>
              <a:rPr lang="en-US" altLang="en-US"/>
              <a:t>First pink (a) changed </a:t>
            </a:r>
          </a:p>
          <a:p>
            <a:r>
              <a:rPr lang="en-US" altLang="en-US"/>
              <a:t>Third pink (b) changed </a:t>
            </a:r>
          </a:p>
          <a:p>
            <a:r>
              <a:rPr lang="en-US" altLang="en-US"/>
              <a:t>Final pink (d) changed </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21</a:t>
            </a:fld>
            <a:endParaRPr lang="en-GB" altLang="en-US" sz="1200"/>
          </a:p>
        </p:txBody>
      </p:sp>
    </p:spTree>
    <p:extLst>
      <p:ext uri="{BB962C8B-B14F-4D97-AF65-F5344CB8AC3E}">
        <p14:creationId xmlns:p14="http://schemas.microsoft.com/office/powerpoint/2010/main" val="12337518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Pastoral</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22</a:t>
            </a:fld>
            <a:endParaRPr lang="en-GB" altLang="en-US" sz="1200"/>
          </a:p>
        </p:txBody>
      </p:sp>
    </p:spTree>
    <p:extLst>
      <p:ext uri="{BB962C8B-B14F-4D97-AF65-F5344CB8AC3E}">
        <p14:creationId xmlns:p14="http://schemas.microsoft.com/office/powerpoint/2010/main" val="30602007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Pastoral</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23</a:t>
            </a:fld>
            <a:endParaRPr lang="en-GB" altLang="en-US" sz="1200"/>
          </a:p>
        </p:txBody>
      </p:sp>
    </p:spTree>
    <p:extLst>
      <p:ext uri="{BB962C8B-B14F-4D97-AF65-F5344CB8AC3E}">
        <p14:creationId xmlns:p14="http://schemas.microsoft.com/office/powerpoint/2010/main" val="1112331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00AF130-7FA3-46FF-83E7-0C5A33916A66}" type="slidenum">
              <a:rPr lang="en-GB" smtClean="0"/>
              <a:t>6</a:t>
            </a:fld>
            <a:endParaRPr lang="en-GB"/>
          </a:p>
        </p:txBody>
      </p:sp>
    </p:spTree>
    <p:extLst>
      <p:ext uri="{BB962C8B-B14F-4D97-AF65-F5344CB8AC3E}">
        <p14:creationId xmlns:p14="http://schemas.microsoft.com/office/powerpoint/2010/main" val="1372156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Pastoral</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24</a:t>
            </a:fld>
            <a:endParaRPr lang="en-GB" altLang="en-US" sz="1200"/>
          </a:p>
        </p:txBody>
      </p:sp>
    </p:spTree>
    <p:extLst>
      <p:ext uri="{BB962C8B-B14F-4D97-AF65-F5344CB8AC3E}">
        <p14:creationId xmlns:p14="http://schemas.microsoft.com/office/powerpoint/2010/main" val="14771883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Pastoral</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25</a:t>
            </a:fld>
            <a:endParaRPr lang="en-GB" altLang="en-US" sz="1200"/>
          </a:p>
        </p:txBody>
      </p:sp>
    </p:spTree>
    <p:extLst>
      <p:ext uri="{BB962C8B-B14F-4D97-AF65-F5344CB8AC3E}">
        <p14:creationId xmlns:p14="http://schemas.microsoft.com/office/powerpoint/2010/main" val="40956201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00AF130-7FA3-46FF-83E7-0C5A33916A66}" type="slidenum">
              <a:rPr lang="en-GB" smtClean="0"/>
              <a:t>26</a:t>
            </a:fld>
            <a:endParaRPr lang="en-GB"/>
          </a:p>
        </p:txBody>
      </p:sp>
    </p:spTree>
    <p:extLst>
      <p:ext uri="{BB962C8B-B14F-4D97-AF65-F5344CB8AC3E}">
        <p14:creationId xmlns:p14="http://schemas.microsoft.com/office/powerpoint/2010/main" val="2331333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 and Pastoral (Both)</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7</a:t>
            </a:fld>
            <a:endParaRPr lang="en-GB" altLang="en-US" sz="1200"/>
          </a:p>
        </p:txBody>
      </p:sp>
    </p:spTree>
    <p:extLst>
      <p:ext uri="{BB962C8B-B14F-4D97-AF65-F5344CB8AC3E}">
        <p14:creationId xmlns:p14="http://schemas.microsoft.com/office/powerpoint/2010/main" val="863742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 and Pastoral (Both)</a:t>
            </a:r>
          </a:p>
          <a:p>
            <a:r>
              <a:rPr lang="en-US" altLang="en-US"/>
              <a:t>First Pink (</a:t>
            </a:r>
            <a:r>
              <a:rPr lang="en-US" altLang="en-US" err="1"/>
              <a:t>a,b,c,d</a:t>
            </a:r>
            <a:r>
              <a:rPr lang="en-US" altLang="en-US"/>
              <a:t>) changed </a:t>
            </a:r>
          </a:p>
          <a:p>
            <a:r>
              <a:rPr lang="en-US" altLang="en-US"/>
              <a:t>Second pink (a) changed</a:t>
            </a:r>
          </a:p>
          <a:p>
            <a:r>
              <a:rPr lang="en-US" altLang="en-US"/>
              <a:t>Third pink (a) changed</a:t>
            </a:r>
          </a:p>
          <a:p>
            <a:r>
              <a:rPr lang="en-US" altLang="en-US"/>
              <a:t>Pink e changed – now only mentions pastoral?  </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8</a:t>
            </a:fld>
            <a:endParaRPr lang="en-GB" altLang="en-US" sz="1200"/>
          </a:p>
        </p:txBody>
      </p:sp>
    </p:spTree>
    <p:extLst>
      <p:ext uri="{BB962C8B-B14F-4D97-AF65-F5344CB8AC3E}">
        <p14:creationId xmlns:p14="http://schemas.microsoft.com/office/powerpoint/2010/main" val="2571431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 and Pastoral (Both)</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9</a:t>
            </a:fld>
            <a:endParaRPr lang="en-GB" altLang="en-US" sz="1200"/>
          </a:p>
        </p:txBody>
      </p:sp>
    </p:spTree>
    <p:extLst>
      <p:ext uri="{BB962C8B-B14F-4D97-AF65-F5344CB8AC3E}">
        <p14:creationId xmlns:p14="http://schemas.microsoft.com/office/powerpoint/2010/main" val="58821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 and Pastoral (Both)</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10</a:t>
            </a:fld>
            <a:endParaRPr lang="en-GB" altLang="en-US" sz="1200"/>
          </a:p>
        </p:txBody>
      </p:sp>
    </p:spTree>
    <p:extLst>
      <p:ext uri="{BB962C8B-B14F-4D97-AF65-F5344CB8AC3E}">
        <p14:creationId xmlns:p14="http://schemas.microsoft.com/office/powerpoint/2010/main" val="3261677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 and Pastoral (Both)</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11</a:t>
            </a:fld>
            <a:endParaRPr lang="en-GB" altLang="en-US" sz="1200"/>
          </a:p>
        </p:txBody>
      </p:sp>
    </p:spTree>
    <p:extLst>
      <p:ext uri="{BB962C8B-B14F-4D97-AF65-F5344CB8AC3E}">
        <p14:creationId xmlns:p14="http://schemas.microsoft.com/office/powerpoint/2010/main" val="559338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 and Pastoral (Both)</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12</a:t>
            </a:fld>
            <a:endParaRPr lang="en-GB" altLang="en-US" sz="1200"/>
          </a:p>
        </p:txBody>
      </p:sp>
    </p:spTree>
    <p:extLst>
      <p:ext uri="{BB962C8B-B14F-4D97-AF65-F5344CB8AC3E}">
        <p14:creationId xmlns:p14="http://schemas.microsoft.com/office/powerpoint/2010/main" val="2187114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20FA1636-5EC7-4609-B080-9B44D2B9EC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4FAE49A8-0D77-41D2-9CF5-D23751B7AA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Academic and Pastoral (Both)</a:t>
            </a:r>
          </a:p>
        </p:txBody>
      </p:sp>
      <p:sp>
        <p:nvSpPr>
          <p:cNvPr id="67588" name="Slide Number Placeholder 3">
            <a:extLst>
              <a:ext uri="{FF2B5EF4-FFF2-40B4-BE49-F238E27FC236}">
                <a16:creationId xmlns:a16="http://schemas.microsoft.com/office/drawing/2014/main" id="{32B373E1-7231-4418-B4D2-51D53D22C5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7BF348CC-43DE-4F7C-87F6-10FE0475C32D}" type="slidenum">
              <a:rPr lang="en-GB" altLang="en-US" sz="1200"/>
              <a:pPr/>
              <a:t>13</a:t>
            </a:fld>
            <a:endParaRPr lang="en-GB" altLang="en-US" sz="1200"/>
          </a:p>
        </p:txBody>
      </p:sp>
    </p:spTree>
    <p:extLst>
      <p:ext uri="{BB962C8B-B14F-4D97-AF65-F5344CB8AC3E}">
        <p14:creationId xmlns:p14="http://schemas.microsoft.com/office/powerpoint/2010/main" val="166316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A7562-B17C-950D-D176-9A62E863ECA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0A04D63-7D12-4398-DF39-D6E9446CA4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33E7CF6A-0487-67AF-4B72-D838C62BD8DE}"/>
              </a:ext>
            </a:extLst>
          </p:cNvPr>
          <p:cNvSpPr>
            <a:spLocks noGrp="1"/>
          </p:cNvSpPr>
          <p:nvPr>
            <p:ph type="dt" sz="half" idx="10"/>
          </p:nvPr>
        </p:nvSpPr>
        <p:spPr/>
        <p:txBody>
          <a:bodyPr/>
          <a:lstStyle/>
          <a:p>
            <a:fld id="{FA41C21C-2270-429D-9A9E-273EE8571B86}" type="datetimeFigureOut">
              <a:rPr lang="en-GB" smtClean="0"/>
              <a:t>17/09/2024</a:t>
            </a:fld>
            <a:endParaRPr lang="en-GB"/>
          </a:p>
        </p:txBody>
      </p:sp>
      <p:sp>
        <p:nvSpPr>
          <p:cNvPr id="5" name="Footer Placeholder 4">
            <a:extLst>
              <a:ext uri="{FF2B5EF4-FFF2-40B4-BE49-F238E27FC236}">
                <a16:creationId xmlns:a16="http://schemas.microsoft.com/office/drawing/2014/main" id="{3F042DD7-B016-0931-825F-6BB32C4D57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663096-12DF-B40C-B96D-46F1DEDD2AB2}"/>
              </a:ext>
            </a:extLst>
          </p:cNvPr>
          <p:cNvSpPr>
            <a:spLocks noGrp="1"/>
          </p:cNvSpPr>
          <p:nvPr>
            <p:ph type="sldNum" sz="quarter" idx="12"/>
          </p:nvPr>
        </p:nvSpPr>
        <p:spPr/>
        <p:txBody>
          <a:bodyPr/>
          <a:lstStyle/>
          <a:p>
            <a:fld id="{CA01E207-CB18-4F5B-8B19-2779606362ED}" type="slidenum">
              <a:rPr lang="en-GB" smtClean="0"/>
              <a:t>‹#›</a:t>
            </a:fld>
            <a:endParaRPr lang="en-GB"/>
          </a:p>
        </p:txBody>
      </p:sp>
    </p:spTree>
    <p:extLst>
      <p:ext uri="{BB962C8B-B14F-4D97-AF65-F5344CB8AC3E}">
        <p14:creationId xmlns:p14="http://schemas.microsoft.com/office/powerpoint/2010/main" val="2370843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CBE20-E942-34EB-1A43-B3BB10A7DD9D}"/>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867A11A3-AE6C-DF78-ADD3-F58C829C4A3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61BFA0F-1BFA-7894-1819-BA11407CECD1}"/>
              </a:ext>
            </a:extLst>
          </p:cNvPr>
          <p:cNvSpPr>
            <a:spLocks noGrp="1"/>
          </p:cNvSpPr>
          <p:nvPr>
            <p:ph type="dt" sz="half" idx="10"/>
          </p:nvPr>
        </p:nvSpPr>
        <p:spPr/>
        <p:txBody>
          <a:bodyPr/>
          <a:lstStyle/>
          <a:p>
            <a:fld id="{FA41C21C-2270-429D-9A9E-273EE8571B86}" type="datetimeFigureOut">
              <a:rPr lang="en-GB" smtClean="0"/>
              <a:t>17/09/2024</a:t>
            </a:fld>
            <a:endParaRPr lang="en-GB"/>
          </a:p>
        </p:txBody>
      </p:sp>
      <p:sp>
        <p:nvSpPr>
          <p:cNvPr id="5" name="Footer Placeholder 4">
            <a:extLst>
              <a:ext uri="{FF2B5EF4-FFF2-40B4-BE49-F238E27FC236}">
                <a16:creationId xmlns:a16="http://schemas.microsoft.com/office/drawing/2014/main" id="{A8AF5D6E-7B40-2047-4C21-9B7F80019C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9C4ED8-79EB-B7EB-62DB-2B73C5BA739D}"/>
              </a:ext>
            </a:extLst>
          </p:cNvPr>
          <p:cNvSpPr>
            <a:spLocks noGrp="1"/>
          </p:cNvSpPr>
          <p:nvPr>
            <p:ph type="sldNum" sz="quarter" idx="12"/>
          </p:nvPr>
        </p:nvSpPr>
        <p:spPr/>
        <p:txBody>
          <a:bodyPr/>
          <a:lstStyle/>
          <a:p>
            <a:fld id="{CA01E207-CB18-4F5B-8B19-2779606362ED}" type="slidenum">
              <a:rPr lang="en-GB" smtClean="0"/>
              <a:t>‹#›</a:t>
            </a:fld>
            <a:endParaRPr lang="en-GB"/>
          </a:p>
        </p:txBody>
      </p:sp>
    </p:spTree>
    <p:extLst>
      <p:ext uri="{BB962C8B-B14F-4D97-AF65-F5344CB8AC3E}">
        <p14:creationId xmlns:p14="http://schemas.microsoft.com/office/powerpoint/2010/main" val="2821111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32DF4A-8903-6CDA-ED4B-BA76E2F67DC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554821E-D038-EDE2-D244-5E3F9BFAFDD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541631-EFBE-5EB3-B669-6162E3D41E31}"/>
              </a:ext>
            </a:extLst>
          </p:cNvPr>
          <p:cNvSpPr>
            <a:spLocks noGrp="1"/>
          </p:cNvSpPr>
          <p:nvPr>
            <p:ph type="dt" sz="half" idx="10"/>
          </p:nvPr>
        </p:nvSpPr>
        <p:spPr/>
        <p:txBody>
          <a:bodyPr/>
          <a:lstStyle/>
          <a:p>
            <a:fld id="{FA41C21C-2270-429D-9A9E-273EE8571B86}" type="datetimeFigureOut">
              <a:rPr lang="en-GB" smtClean="0"/>
              <a:t>17/09/2024</a:t>
            </a:fld>
            <a:endParaRPr lang="en-GB"/>
          </a:p>
        </p:txBody>
      </p:sp>
      <p:sp>
        <p:nvSpPr>
          <p:cNvPr id="5" name="Footer Placeholder 4">
            <a:extLst>
              <a:ext uri="{FF2B5EF4-FFF2-40B4-BE49-F238E27FC236}">
                <a16:creationId xmlns:a16="http://schemas.microsoft.com/office/drawing/2014/main" id="{8AAE9C20-1895-85A3-6EF8-F127278F23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BBD741-67E5-DBBE-1D48-2538F0D617B7}"/>
              </a:ext>
            </a:extLst>
          </p:cNvPr>
          <p:cNvSpPr>
            <a:spLocks noGrp="1"/>
          </p:cNvSpPr>
          <p:nvPr>
            <p:ph type="sldNum" sz="quarter" idx="12"/>
          </p:nvPr>
        </p:nvSpPr>
        <p:spPr/>
        <p:txBody>
          <a:bodyPr/>
          <a:lstStyle/>
          <a:p>
            <a:fld id="{CA01E207-CB18-4F5B-8B19-2779606362ED}" type="slidenum">
              <a:rPr lang="en-GB" smtClean="0"/>
              <a:t>‹#›</a:t>
            </a:fld>
            <a:endParaRPr lang="en-GB"/>
          </a:p>
        </p:txBody>
      </p:sp>
    </p:spTree>
    <p:extLst>
      <p:ext uri="{BB962C8B-B14F-4D97-AF65-F5344CB8AC3E}">
        <p14:creationId xmlns:p14="http://schemas.microsoft.com/office/powerpoint/2010/main" val="3560369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32126-9C55-08FB-4800-E0773DCE34F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E2E97B2-4B3D-6773-0C8A-341FEBC4714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59FF46B-CEBA-24B1-C128-0FCDAF77084D}"/>
              </a:ext>
            </a:extLst>
          </p:cNvPr>
          <p:cNvSpPr>
            <a:spLocks noGrp="1"/>
          </p:cNvSpPr>
          <p:nvPr>
            <p:ph type="dt" sz="half" idx="10"/>
          </p:nvPr>
        </p:nvSpPr>
        <p:spPr/>
        <p:txBody>
          <a:bodyPr/>
          <a:lstStyle/>
          <a:p>
            <a:fld id="{FA41C21C-2270-429D-9A9E-273EE8571B86}" type="datetimeFigureOut">
              <a:rPr lang="en-GB" smtClean="0"/>
              <a:t>17/09/2024</a:t>
            </a:fld>
            <a:endParaRPr lang="en-GB"/>
          </a:p>
        </p:txBody>
      </p:sp>
      <p:sp>
        <p:nvSpPr>
          <p:cNvPr id="5" name="Footer Placeholder 4">
            <a:extLst>
              <a:ext uri="{FF2B5EF4-FFF2-40B4-BE49-F238E27FC236}">
                <a16:creationId xmlns:a16="http://schemas.microsoft.com/office/drawing/2014/main" id="{F7F8FF98-26EE-150D-165B-45977DEC01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7C7DE1-5079-0D4D-C57F-8A04045B6FBD}"/>
              </a:ext>
            </a:extLst>
          </p:cNvPr>
          <p:cNvSpPr>
            <a:spLocks noGrp="1"/>
          </p:cNvSpPr>
          <p:nvPr>
            <p:ph type="sldNum" sz="quarter" idx="12"/>
          </p:nvPr>
        </p:nvSpPr>
        <p:spPr/>
        <p:txBody>
          <a:bodyPr/>
          <a:lstStyle/>
          <a:p>
            <a:fld id="{CA01E207-CB18-4F5B-8B19-2779606362ED}" type="slidenum">
              <a:rPr lang="en-GB" smtClean="0"/>
              <a:t>‹#›</a:t>
            </a:fld>
            <a:endParaRPr lang="en-GB"/>
          </a:p>
        </p:txBody>
      </p:sp>
    </p:spTree>
    <p:extLst>
      <p:ext uri="{BB962C8B-B14F-4D97-AF65-F5344CB8AC3E}">
        <p14:creationId xmlns:p14="http://schemas.microsoft.com/office/powerpoint/2010/main" val="1814617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F4C4B-7139-AB7D-79CA-661A9BBBA13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67D7A5D-BF1A-63B4-6061-914B35FBEB4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1703FE6-8146-3CA4-0D13-BBF95F5EA979}"/>
              </a:ext>
            </a:extLst>
          </p:cNvPr>
          <p:cNvSpPr>
            <a:spLocks noGrp="1"/>
          </p:cNvSpPr>
          <p:nvPr>
            <p:ph type="dt" sz="half" idx="10"/>
          </p:nvPr>
        </p:nvSpPr>
        <p:spPr/>
        <p:txBody>
          <a:bodyPr/>
          <a:lstStyle/>
          <a:p>
            <a:fld id="{FA41C21C-2270-429D-9A9E-273EE8571B86}" type="datetimeFigureOut">
              <a:rPr lang="en-GB" smtClean="0"/>
              <a:t>17/09/2024</a:t>
            </a:fld>
            <a:endParaRPr lang="en-GB"/>
          </a:p>
        </p:txBody>
      </p:sp>
      <p:sp>
        <p:nvSpPr>
          <p:cNvPr id="5" name="Footer Placeholder 4">
            <a:extLst>
              <a:ext uri="{FF2B5EF4-FFF2-40B4-BE49-F238E27FC236}">
                <a16:creationId xmlns:a16="http://schemas.microsoft.com/office/drawing/2014/main" id="{2D9D3373-8346-1A41-F2FB-28B306B200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D13969-CEA6-906B-D9E3-4F6C001F89DF}"/>
              </a:ext>
            </a:extLst>
          </p:cNvPr>
          <p:cNvSpPr>
            <a:spLocks noGrp="1"/>
          </p:cNvSpPr>
          <p:nvPr>
            <p:ph type="sldNum" sz="quarter" idx="12"/>
          </p:nvPr>
        </p:nvSpPr>
        <p:spPr/>
        <p:txBody>
          <a:bodyPr/>
          <a:lstStyle/>
          <a:p>
            <a:fld id="{CA01E207-CB18-4F5B-8B19-2779606362ED}" type="slidenum">
              <a:rPr lang="en-GB" smtClean="0"/>
              <a:t>‹#›</a:t>
            </a:fld>
            <a:endParaRPr lang="en-GB"/>
          </a:p>
        </p:txBody>
      </p:sp>
    </p:spTree>
    <p:extLst>
      <p:ext uri="{BB962C8B-B14F-4D97-AF65-F5344CB8AC3E}">
        <p14:creationId xmlns:p14="http://schemas.microsoft.com/office/powerpoint/2010/main" val="2118915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00121-E292-0F97-F02D-3F8EB11037D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F10A7B7-E6EC-F3FB-BE4F-33B4019801E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596003E-EDA5-A55D-AA82-4CD3208FDBA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F91F12B-D262-31EC-47DC-A3605B837751}"/>
              </a:ext>
            </a:extLst>
          </p:cNvPr>
          <p:cNvSpPr>
            <a:spLocks noGrp="1"/>
          </p:cNvSpPr>
          <p:nvPr>
            <p:ph type="dt" sz="half" idx="10"/>
          </p:nvPr>
        </p:nvSpPr>
        <p:spPr/>
        <p:txBody>
          <a:bodyPr/>
          <a:lstStyle/>
          <a:p>
            <a:fld id="{FA41C21C-2270-429D-9A9E-273EE8571B86}" type="datetimeFigureOut">
              <a:rPr lang="en-GB" smtClean="0"/>
              <a:t>17/09/2024</a:t>
            </a:fld>
            <a:endParaRPr lang="en-GB"/>
          </a:p>
        </p:txBody>
      </p:sp>
      <p:sp>
        <p:nvSpPr>
          <p:cNvPr id="6" name="Footer Placeholder 5">
            <a:extLst>
              <a:ext uri="{FF2B5EF4-FFF2-40B4-BE49-F238E27FC236}">
                <a16:creationId xmlns:a16="http://schemas.microsoft.com/office/drawing/2014/main" id="{4E9110AF-5D67-5FB3-F342-DA43D82E4B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9E6B82-A330-8CBB-B83E-EDA5895C4CEC}"/>
              </a:ext>
            </a:extLst>
          </p:cNvPr>
          <p:cNvSpPr>
            <a:spLocks noGrp="1"/>
          </p:cNvSpPr>
          <p:nvPr>
            <p:ph type="sldNum" sz="quarter" idx="12"/>
          </p:nvPr>
        </p:nvSpPr>
        <p:spPr/>
        <p:txBody>
          <a:bodyPr/>
          <a:lstStyle/>
          <a:p>
            <a:fld id="{CA01E207-CB18-4F5B-8B19-2779606362ED}" type="slidenum">
              <a:rPr lang="en-GB" smtClean="0"/>
              <a:t>‹#›</a:t>
            </a:fld>
            <a:endParaRPr lang="en-GB"/>
          </a:p>
        </p:txBody>
      </p:sp>
    </p:spTree>
    <p:extLst>
      <p:ext uri="{BB962C8B-B14F-4D97-AF65-F5344CB8AC3E}">
        <p14:creationId xmlns:p14="http://schemas.microsoft.com/office/powerpoint/2010/main" val="509699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E27C0-7AC6-9E55-EF97-ED679F2E6B61}"/>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69FCC02-1073-9170-E435-23287FF45E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CCC531F-70A3-37FF-02E5-19A879FEF39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E4BCB6E0-6E85-1DF7-1450-EB22808C32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A55EEE7-0F71-B1FF-6F89-EACFD6336E6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9CDC53D-8AAB-7E19-0F63-781A7CAF16A1}"/>
              </a:ext>
            </a:extLst>
          </p:cNvPr>
          <p:cNvSpPr>
            <a:spLocks noGrp="1"/>
          </p:cNvSpPr>
          <p:nvPr>
            <p:ph type="dt" sz="half" idx="10"/>
          </p:nvPr>
        </p:nvSpPr>
        <p:spPr/>
        <p:txBody>
          <a:bodyPr/>
          <a:lstStyle/>
          <a:p>
            <a:fld id="{FA41C21C-2270-429D-9A9E-273EE8571B86}" type="datetimeFigureOut">
              <a:rPr lang="en-GB" smtClean="0"/>
              <a:t>17/09/2024</a:t>
            </a:fld>
            <a:endParaRPr lang="en-GB"/>
          </a:p>
        </p:txBody>
      </p:sp>
      <p:sp>
        <p:nvSpPr>
          <p:cNvPr id="8" name="Footer Placeholder 7">
            <a:extLst>
              <a:ext uri="{FF2B5EF4-FFF2-40B4-BE49-F238E27FC236}">
                <a16:creationId xmlns:a16="http://schemas.microsoft.com/office/drawing/2014/main" id="{954786B0-6BE2-A089-EA86-77DC52C84AE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03776C8-97E6-3593-3C10-6F481A3B05B8}"/>
              </a:ext>
            </a:extLst>
          </p:cNvPr>
          <p:cNvSpPr>
            <a:spLocks noGrp="1"/>
          </p:cNvSpPr>
          <p:nvPr>
            <p:ph type="sldNum" sz="quarter" idx="12"/>
          </p:nvPr>
        </p:nvSpPr>
        <p:spPr/>
        <p:txBody>
          <a:bodyPr/>
          <a:lstStyle/>
          <a:p>
            <a:fld id="{CA01E207-CB18-4F5B-8B19-2779606362ED}" type="slidenum">
              <a:rPr lang="en-GB" smtClean="0"/>
              <a:t>‹#›</a:t>
            </a:fld>
            <a:endParaRPr lang="en-GB"/>
          </a:p>
        </p:txBody>
      </p:sp>
    </p:spTree>
    <p:extLst>
      <p:ext uri="{BB962C8B-B14F-4D97-AF65-F5344CB8AC3E}">
        <p14:creationId xmlns:p14="http://schemas.microsoft.com/office/powerpoint/2010/main" val="1010402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E450C-17CF-4583-14AD-ADAB157771B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447FBB9-0196-C7C1-FBAA-DB046E779286}"/>
              </a:ext>
            </a:extLst>
          </p:cNvPr>
          <p:cNvSpPr>
            <a:spLocks noGrp="1"/>
          </p:cNvSpPr>
          <p:nvPr>
            <p:ph type="dt" sz="half" idx="10"/>
          </p:nvPr>
        </p:nvSpPr>
        <p:spPr/>
        <p:txBody>
          <a:bodyPr/>
          <a:lstStyle/>
          <a:p>
            <a:fld id="{FA41C21C-2270-429D-9A9E-273EE8571B86}" type="datetimeFigureOut">
              <a:rPr lang="en-GB" smtClean="0"/>
              <a:t>17/09/2024</a:t>
            </a:fld>
            <a:endParaRPr lang="en-GB"/>
          </a:p>
        </p:txBody>
      </p:sp>
      <p:sp>
        <p:nvSpPr>
          <p:cNvPr id="4" name="Footer Placeholder 3">
            <a:extLst>
              <a:ext uri="{FF2B5EF4-FFF2-40B4-BE49-F238E27FC236}">
                <a16:creationId xmlns:a16="http://schemas.microsoft.com/office/drawing/2014/main" id="{99102D25-F011-008B-98DB-F10CF70B146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461E762-32CC-3819-16E6-2A6088BE6554}"/>
              </a:ext>
            </a:extLst>
          </p:cNvPr>
          <p:cNvSpPr>
            <a:spLocks noGrp="1"/>
          </p:cNvSpPr>
          <p:nvPr>
            <p:ph type="sldNum" sz="quarter" idx="12"/>
          </p:nvPr>
        </p:nvSpPr>
        <p:spPr/>
        <p:txBody>
          <a:bodyPr/>
          <a:lstStyle/>
          <a:p>
            <a:fld id="{CA01E207-CB18-4F5B-8B19-2779606362ED}" type="slidenum">
              <a:rPr lang="en-GB" smtClean="0"/>
              <a:t>‹#›</a:t>
            </a:fld>
            <a:endParaRPr lang="en-GB"/>
          </a:p>
        </p:txBody>
      </p:sp>
    </p:spTree>
    <p:extLst>
      <p:ext uri="{BB962C8B-B14F-4D97-AF65-F5344CB8AC3E}">
        <p14:creationId xmlns:p14="http://schemas.microsoft.com/office/powerpoint/2010/main" val="843655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7EF7FC-87C4-E642-0FFE-29B54870B42A}"/>
              </a:ext>
            </a:extLst>
          </p:cNvPr>
          <p:cNvSpPr>
            <a:spLocks noGrp="1"/>
          </p:cNvSpPr>
          <p:nvPr>
            <p:ph type="dt" sz="half" idx="10"/>
          </p:nvPr>
        </p:nvSpPr>
        <p:spPr/>
        <p:txBody>
          <a:bodyPr/>
          <a:lstStyle/>
          <a:p>
            <a:fld id="{FA41C21C-2270-429D-9A9E-273EE8571B86}" type="datetimeFigureOut">
              <a:rPr lang="en-GB" smtClean="0"/>
              <a:t>17/09/2024</a:t>
            </a:fld>
            <a:endParaRPr lang="en-GB"/>
          </a:p>
        </p:txBody>
      </p:sp>
      <p:sp>
        <p:nvSpPr>
          <p:cNvPr id="3" name="Footer Placeholder 2">
            <a:extLst>
              <a:ext uri="{FF2B5EF4-FFF2-40B4-BE49-F238E27FC236}">
                <a16:creationId xmlns:a16="http://schemas.microsoft.com/office/drawing/2014/main" id="{41F93288-19DC-B192-AC2D-9E75553B6CB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7490C93-E262-024E-7A19-4E3BA0F89F33}"/>
              </a:ext>
            </a:extLst>
          </p:cNvPr>
          <p:cNvSpPr>
            <a:spLocks noGrp="1"/>
          </p:cNvSpPr>
          <p:nvPr>
            <p:ph type="sldNum" sz="quarter" idx="12"/>
          </p:nvPr>
        </p:nvSpPr>
        <p:spPr/>
        <p:txBody>
          <a:bodyPr/>
          <a:lstStyle/>
          <a:p>
            <a:fld id="{CA01E207-CB18-4F5B-8B19-2779606362ED}" type="slidenum">
              <a:rPr lang="en-GB" smtClean="0"/>
              <a:t>‹#›</a:t>
            </a:fld>
            <a:endParaRPr lang="en-GB"/>
          </a:p>
        </p:txBody>
      </p:sp>
    </p:spTree>
    <p:extLst>
      <p:ext uri="{BB962C8B-B14F-4D97-AF65-F5344CB8AC3E}">
        <p14:creationId xmlns:p14="http://schemas.microsoft.com/office/powerpoint/2010/main" val="2060901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80979-46E3-0170-6CE4-9AABB112976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7009CDC-E0AF-09BC-9404-6A93777742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2A4E99E-1F57-87AD-0356-49CA5216FF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28ED9B0-B6E7-17D7-935E-848B31BAFD22}"/>
              </a:ext>
            </a:extLst>
          </p:cNvPr>
          <p:cNvSpPr>
            <a:spLocks noGrp="1"/>
          </p:cNvSpPr>
          <p:nvPr>
            <p:ph type="dt" sz="half" idx="10"/>
          </p:nvPr>
        </p:nvSpPr>
        <p:spPr/>
        <p:txBody>
          <a:bodyPr/>
          <a:lstStyle/>
          <a:p>
            <a:fld id="{FA41C21C-2270-429D-9A9E-273EE8571B86}" type="datetimeFigureOut">
              <a:rPr lang="en-GB" smtClean="0"/>
              <a:t>17/09/2024</a:t>
            </a:fld>
            <a:endParaRPr lang="en-GB"/>
          </a:p>
        </p:txBody>
      </p:sp>
      <p:sp>
        <p:nvSpPr>
          <p:cNvPr id="6" name="Footer Placeholder 5">
            <a:extLst>
              <a:ext uri="{FF2B5EF4-FFF2-40B4-BE49-F238E27FC236}">
                <a16:creationId xmlns:a16="http://schemas.microsoft.com/office/drawing/2014/main" id="{3F4E7F9C-7077-35AF-490E-7A51521B03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667074-4272-42D6-807C-F0068E8A3DE9}"/>
              </a:ext>
            </a:extLst>
          </p:cNvPr>
          <p:cNvSpPr>
            <a:spLocks noGrp="1"/>
          </p:cNvSpPr>
          <p:nvPr>
            <p:ph type="sldNum" sz="quarter" idx="12"/>
          </p:nvPr>
        </p:nvSpPr>
        <p:spPr/>
        <p:txBody>
          <a:bodyPr/>
          <a:lstStyle/>
          <a:p>
            <a:fld id="{CA01E207-CB18-4F5B-8B19-2779606362ED}" type="slidenum">
              <a:rPr lang="en-GB" smtClean="0"/>
              <a:t>‹#›</a:t>
            </a:fld>
            <a:endParaRPr lang="en-GB"/>
          </a:p>
        </p:txBody>
      </p:sp>
    </p:spTree>
    <p:extLst>
      <p:ext uri="{BB962C8B-B14F-4D97-AF65-F5344CB8AC3E}">
        <p14:creationId xmlns:p14="http://schemas.microsoft.com/office/powerpoint/2010/main" val="2545301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536D-DAC9-076E-B658-B28DCE916DB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3AEBC462-01B9-5FD7-C884-F8D4081CB5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C462162-F98E-087B-25A3-D743791E98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556B2F8-E010-F3C2-97A8-3F47AE4159C1}"/>
              </a:ext>
            </a:extLst>
          </p:cNvPr>
          <p:cNvSpPr>
            <a:spLocks noGrp="1"/>
          </p:cNvSpPr>
          <p:nvPr>
            <p:ph type="dt" sz="half" idx="10"/>
          </p:nvPr>
        </p:nvSpPr>
        <p:spPr/>
        <p:txBody>
          <a:bodyPr/>
          <a:lstStyle/>
          <a:p>
            <a:fld id="{FA41C21C-2270-429D-9A9E-273EE8571B86}" type="datetimeFigureOut">
              <a:rPr lang="en-GB" smtClean="0"/>
              <a:t>17/09/2024</a:t>
            </a:fld>
            <a:endParaRPr lang="en-GB"/>
          </a:p>
        </p:txBody>
      </p:sp>
      <p:sp>
        <p:nvSpPr>
          <p:cNvPr id="6" name="Footer Placeholder 5">
            <a:extLst>
              <a:ext uri="{FF2B5EF4-FFF2-40B4-BE49-F238E27FC236}">
                <a16:creationId xmlns:a16="http://schemas.microsoft.com/office/drawing/2014/main" id="{7273E9F2-75A0-5F22-FA7F-A1AD46296E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56EEFE0-F4D6-41B4-549B-EAC07E653CF6}"/>
              </a:ext>
            </a:extLst>
          </p:cNvPr>
          <p:cNvSpPr>
            <a:spLocks noGrp="1"/>
          </p:cNvSpPr>
          <p:nvPr>
            <p:ph type="sldNum" sz="quarter" idx="12"/>
          </p:nvPr>
        </p:nvSpPr>
        <p:spPr/>
        <p:txBody>
          <a:bodyPr/>
          <a:lstStyle/>
          <a:p>
            <a:fld id="{CA01E207-CB18-4F5B-8B19-2779606362ED}" type="slidenum">
              <a:rPr lang="en-GB" smtClean="0"/>
              <a:t>‹#›</a:t>
            </a:fld>
            <a:endParaRPr lang="en-GB"/>
          </a:p>
        </p:txBody>
      </p:sp>
    </p:spTree>
    <p:extLst>
      <p:ext uri="{BB962C8B-B14F-4D97-AF65-F5344CB8AC3E}">
        <p14:creationId xmlns:p14="http://schemas.microsoft.com/office/powerpoint/2010/main" val="1583637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790C32-BE5F-D628-C1D7-61171E80BC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3607CE7-43E1-DBE0-E362-6EF92AE11D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BF5740B-57E2-81A8-7E20-F2D87A64DC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41C21C-2270-429D-9A9E-273EE8571B86}" type="datetimeFigureOut">
              <a:rPr lang="en-GB" smtClean="0"/>
              <a:t>17/09/2024</a:t>
            </a:fld>
            <a:endParaRPr lang="en-GB"/>
          </a:p>
        </p:txBody>
      </p:sp>
      <p:sp>
        <p:nvSpPr>
          <p:cNvPr id="5" name="Footer Placeholder 4">
            <a:extLst>
              <a:ext uri="{FF2B5EF4-FFF2-40B4-BE49-F238E27FC236}">
                <a16:creationId xmlns:a16="http://schemas.microsoft.com/office/drawing/2014/main" id="{642EB453-1C99-1573-3807-05A8672E22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1F5E617-F0C3-9A47-A41F-51BCCF6582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A01E207-CB18-4F5B-8B19-2779606362ED}" type="slidenum">
              <a:rPr lang="en-GB" smtClean="0"/>
              <a:t>‹#›</a:t>
            </a:fld>
            <a:endParaRPr lang="en-GB"/>
          </a:p>
        </p:txBody>
      </p:sp>
    </p:spTree>
    <p:extLst>
      <p:ext uri="{BB962C8B-B14F-4D97-AF65-F5344CB8AC3E}">
        <p14:creationId xmlns:p14="http://schemas.microsoft.com/office/powerpoint/2010/main" val="1566875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elleducation.uk/external-evaluation/"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21.xml"/><Relationship Id="rId5" Type="http://schemas.openxmlformats.org/officeDocument/2006/relationships/image" Target="../media/image2.emf"/><Relationship Id="rId4" Type="http://schemas.openxmlformats.org/officeDocument/2006/relationships/slide" Target="slide6.xml"/></Relationships>
</file>

<file path=ppt/slides/_rels/slide7.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A6E0"/>
        </a:solidFill>
        <a:effectLst/>
      </p:bgPr>
    </p:bg>
    <p:spTree>
      <p:nvGrpSpPr>
        <p:cNvPr id="1" name=""/>
        <p:cNvGrpSpPr/>
        <p:nvPr/>
      </p:nvGrpSpPr>
      <p:grpSpPr>
        <a:xfrm>
          <a:off x="0" y="0"/>
          <a:ext cx="0" cy="0"/>
          <a:chOff x="0" y="0"/>
          <a:chExt cx="0" cy="0"/>
        </a:xfrm>
      </p:grpSpPr>
      <p:pic>
        <p:nvPicPr>
          <p:cNvPr id="11" name="Content Placeholder 10" descr="A blue and green logo&#10;&#10;Description automatically generated">
            <a:extLst>
              <a:ext uri="{FF2B5EF4-FFF2-40B4-BE49-F238E27FC236}">
                <a16:creationId xmlns:a16="http://schemas.microsoft.com/office/drawing/2014/main" id="{A8D66BD2-7193-AC4F-F713-0FBA1E37A52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80375" y="1292796"/>
            <a:ext cx="7831250" cy="4709157"/>
          </a:xfrm>
        </p:spPr>
      </p:pic>
      <p:sp>
        <p:nvSpPr>
          <p:cNvPr id="2" name="Title 1">
            <a:extLst>
              <a:ext uri="{FF2B5EF4-FFF2-40B4-BE49-F238E27FC236}">
                <a16:creationId xmlns:a16="http://schemas.microsoft.com/office/drawing/2014/main" id="{C8AF1711-05F6-DC2D-4FA7-5A2ECE273DB0}"/>
              </a:ext>
            </a:extLst>
          </p:cNvPr>
          <p:cNvSpPr>
            <a:spLocks noGrp="1"/>
          </p:cNvSpPr>
          <p:nvPr>
            <p:ph type="title"/>
          </p:nvPr>
        </p:nvSpPr>
        <p:spPr>
          <a:xfrm>
            <a:off x="838200" y="139093"/>
            <a:ext cx="10515600" cy="1325563"/>
          </a:xfrm>
        </p:spPr>
        <p:txBody>
          <a:bodyPr/>
          <a:lstStyle/>
          <a:p>
            <a:pPr algn="ctr"/>
            <a:r>
              <a:rPr lang="en-GB" b="1">
                <a:solidFill>
                  <a:schemeClr val="bg1"/>
                </a:solidFill>
              </a:rPr>
              <a:t>WELL Project</a:t>
            </a:r>
            <a:br>
              <a:rPr lang="en-GB" b="1">
                <a:solidFill>
                  <a:schemeClr val="bg1"/>
                </a:solidFill>
              </a:rPr>
            </a:br>
            <a:r>
              <a:rPr lang="en-GB" b="1">
                <a:solidFill>
                  <a:schemeClr val="bg1"/>
                </a:solidFill>
              </a:rPr>
              <a:t>Theory of Change 2024 - 2027</a:t>
            </a:r>
          </a:p>
        </p:txBody>
      </p:sp>
      <p:sp>
        <p:nvSpPr>
          <p:cNvPr id="6" name="Title 1">
            <a:extLst>
              <a:ext uri="{FF2B5EF4-FFF2-40B4-BE49-F238E27FC236}">
                <a16:creationId xmlns:a16="http://schemas.microsoft.com/office/drawing/2014/main" id="{B972DFC8-73A7-6998-DCE2-6B77E715123C}"/>
              </a:ext>
            </a:extLst>
          </p:cNvPr>
          <p:cNvSpPr txBox="1">
            <a:spLocks/>
          </p:cNvSpPr>
          <p:nvPr/>
        </p:nvSpPr>
        <p:spPr>
          <a:xfrm>
            <a:off x="838200" y="573762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200"/>
              <a:t>Please view this presentation as a slide show</a:t>
            </a:r>
          </a:p>
        </p:txBody>
      </p:sp>
    </p:spTree>
    <p:extLst>
      <p:ext uri="{BB962C8B-B14F-4D97-AF65-F5344CB8AC3E}">
        <p14:creationId xmlns:p14="http://schemas.microsoft.com/office/powerpoint/2010/main" val="2542038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31196" y="-1"/>
            <a:ext cx="988225" cy="388130"/>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a:t>
            </a:r>
            <a:r>
              <a:rPr lang="en-GB" altLang="en-US" sz="750" b="1">
                <a:solidFill>
                  <a:schemeClr val="bg1"/>
                </a:solidFill>
                <a:cs typeface="Arial" panose="020B0604020202020204" pitchFamily="34" charset="0"/>
              </a:rPr>
              <a:t>decrease</a:t>
            </a:r>
            <a:r>
              <a:rPr lang="en-GB" altLang="en-US" sz="800" b="1">
                <a:solidFill>
                  <a:schemeClr val="bg1"/>
                </a:solidFill>
                <a:cs typeface="Arial" panose="020B0604020202020204" pitchFamily="34" charset="0"/>
              </a:rPr>
              <a:t> effect </a:t>
            </a:r>
            <a:endParaRPr lang="en-GB" altLang="en-US" sz="1050" b="1">
              <a:solidFill>
                <a:schemeClr val="bg1"/>
              </a:solidFill>
              <a:cs typeface="Arial" panose="020B060402020202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31199" y="475489"/>
            <a:ext cx="988224" cy="6339052"/>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Some </a:t>
            </a:r>
            <a:r>
              <a:rPr lang="en-GB" sz="750" kern="100">
                <a:solidFill>
                  <a:schemeClr val="bg1"/>
                </a:solidFill>
                <a:ea typeface="Aptos" panose="020B0004020202020204" pitchFamily="34" charset="0"/>
                <a:cs typeface="Arial" panose="020B0604020202020204" pitchFamily="34" charset="0"/>
              </a:rPr>
              <a:t>v</a:t>
            </a:r>
            <a:r>
              <a:rPr lang="en-GB" sz="750" kern="100">
                <a:solidFill>
                  <a:schemeClr val="bg1"/>
                </a:solidFill>
                <a:effectLst/>
                <a:ea typeface="Aptos" panose="020B0004020202020204" pitchFamily="34" charset="0"/>
                <a:cs typeface="Arial" panose="020B0604020202020204" pitchFamily="34" charset="0"/>
              </a:rPr>
              <a:t>ariable engagement/ sophistication in use of evidence/ implementation due to</a:t>
            </a:r>
            <a:r>
              <a:rPr lang="en-GB" sz="750" kern="100">
                <a:solidFill>
                  <a:schemeClr val="bg1"/>
                </a:solidFill>
                <a:ea typeface="Aptos" panose="020B0004020202020204" pitchFamily="34" charset="0"/>
                <a:cs typeface="Arial" panose="020B0604020202020204" pitchFamily="34" charset="0"/>
              </a:rPr>
              <a:t> school </a:t>
            </a:r>
            <a:r>
              <a:rPr lang="en-GB" sz="750" kern="100">
                <a:solidFill>
                  <a:schemeClr val="bg1"/>
                </a:solidFill>
                <a:effectLst/>
                <a:ea typeface="Aptos" panose="020B0004020202020204" pitchFamily="34" charset="0"/>
                <a:cs typeface="Arial" panose="020B0604020202020204" pitchFamily="34" charset="0"/>
              </a:rPr>
              <a:t>size/capacity/ passivity/ single point of failure. (a)</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Weak monitoring, evaluation (</a:t>
            </a:r>
            <a:r>
              <a:rPr lang="en-GB" sz="750" kern="100" err="1">
                <a:solidFill>
                  <a:schemeClr val="bg1"/>
                </a:solidFill>
                <a:effectLst/>
                <a:ea typeface="Aptos" panose="020B0004020202020204" pitchFamily="34" charset="0"/>
                <a:cs typeface="Arial" panose="020B0604020202020204" pitchFamily="34" charset="0"/>
              </a:rPr>
              <a:t>m&amp;e</a:t>
            </a:r>
            <a:r>
              <a:rPr lang="en-GB" sz="750" kern="100">
                <a:solidFill>
                  <a:schemeClr val="bg1"/>
                </a:solidFill>
                <a:effectLst/>
                <a:ea typeface="Aptos" panose="020B0004020202020204" pitchFamily="34" charset="0"/>
                <a:cs typeface="Arial" panose="020B0604020202020204" pitchFamily="34" charset="0"/>
              </a:rPr>
              <a:t>) </a:t>
            </a:r>
            <a:r>
              <a:rPr lang="en-GB" sz="750" kern="100">
                <a:solidFill>
                  <a:schemeClr val="bg1"/>
                </a:solidFill>
                <a:ea typeface="Aptos" panose="020B0004020202020204" pitchFamily="34" charset="0"/>
                <a:cs typeface="Arial" panose="020B0604020202020204" pitchFamily="34" charset="0"/>
              </a:rPr>
              <a:t>and accountability. </a:t>
            </a:r>
            <a:r>
              <a:rPr lang="en-GB" sz="750" kern="100">
                <a:solidFill>
                  <a:schemeClr val="bg1"/>
                </a:solidFill>
                <a:effectLst/>
                <a:ea typeface="Aptos" panose="020B0004020202020204" pitchFamily="34" charset="0"/>
                <a:cs typeface="Arial" panose="020B0604020202020204" pitchFamily="34" charset="0"/>
              </a:rPr>
              <a:t>(b)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do not have the required funding to implement school improvement actions. (c) </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work in isolation and collective learning does not secure improvements at whole project level. (d)</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choose to focus only on pastoral strategies/ interventions and not academic outcomes. </a:t>
            </a:r>
            <a:r>
              <a:rPr lang="en-GB" sz="750" kern="100">
                <a:solidFill>
                  <a:schemeClr val="bg1"/>
                </a:solidFill>
                <a:ea typeface="Aptos" panose="020B0004020202020204" pitchFamily="34" charset="0"/>
                <a:cs typeface="Arial" panose="020B0604020202020204" pitchFamily="34" charset="0"/>
              </a:rPr>
              <a:t>(e)</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a:t>
            </a:r>
            <a:r>
              <a:rPr lang="en-GB" sz="750" kern="100">
                <a:solidFill>
                  <a:schemeClr val="bg1"/>
                </a:solidFill>
                <a:ea typeface="Aptos" panose="020B0004020202020204" pitchFamily="34" charset="0"/>
                <a:cs typeface="Arial" panose="020B0604020202020204" pitchFamily="34" charset="0"/>
              </a:rPr>
              <a:t>don’t</a:t>
            </a:r>
            <a:r>
              <a:rPr lang="en-GB" sz="750" kern="100">
                <a:solidFill>
                  <a:schemeClr val="bg1"/>
                </a:solidFill>
                <a:effectLst/>
                <a:ea typeface="Aptos" panose="020B0004020202020204" pitchFamily="34" charset="0"/>
                <a:cs typeface="Arial" panose="020B0604020202020204" pitchFamily="34" charset="0"/>
              </a:rPr>
              <a:t> engage </a:t>
            </a:r>
            <a:r>
              <a:rPr lang="en-GB" sz="750" kern="100">
                <a:solidFill>
                  <a:schemeClr val="bg1"/>
                </a:solidFill>
                <a:ea typeface="Aptos" panose="020B0004020202020204" pitchFamily="34" charset="0"/>
                <a:cs typeface="Arial" panose="020B0604020202020204" pitchFamily="34" charset="0"/>
              </a:rPr>
              <a:t>in ERA inputs including </a:t>
            </a:r>
            <a:r>
              <a:rPr lang="en-GB" sz="750" kern="100">
                <a:solidFill>
                  <a:schemeClr val="bg1"/>
                </a:solidFill>
                <a:effectLst/>
                <a:ea typeface="Aptos" panose="020B0004020202020204" pitchFamily="34" charset="0"/>
                <a:cs typeface="Arial" panose="020B0604020202020204" pitchFamily="34" charset="0"/>
              </a:rPr>
              <a:t>PD due to fragmented landscape. (f)</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PP strategies are developed in isolation to WELL enablers. (g)</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75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 </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GB" altLang="en-US" sz="800">
              <a:solidFill>
                <a:srgbClr val="000000"/>
              </a:solidFill>
              <a:latin typeface="+mn-lt"/>
              <a:cs typeface="Times New Roman" panose="02020603050405020304" pitchFamily="18" charset="0"/>
            </a:endParaRPr>
          </a:p>
        </p:txBody>
      </p:sp>
      <p:grpSp>
        <p:nvGrpSpPr>
          <p:cNvPr id="11" name="Group 10">
            <a:extLst>
              <a:ext uri="{FF2B5EF4-FFF2-40B4-BE49-F238E27FC236}">
                <a16:creationId xmlns:a16="http://schemas.microsoft.com/office/drawing/2014/main" id="{2415568C-94F1-7385-634A-52028D4092A3}"/>
              </a:ext>
            </a:extLst>
          </p:cNvPr>
          <p:cNvGrpSpPr/>
          <p:nvPr/>
        </p:nvGrpSpPr>
        <p:grpSpPr>
          <a:xfrm>
            <a:off x="1071168" y="0"/>
            <a:ext cx="1816367" cy="6814540"/>
            <a:chOff x="1307253" y="192248"/>
            <a:chExt cx="1146259" cy="6767551"/>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313882" y="192248"/>
              <a:ext cx="1139630" cy="190699"/>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increase effect</a:t>
              </a: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307253" y="471514"/>
              <a:ext cx="1139630" cy="6488285"/>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700" b="1">
                  <a:solidFill>
                    <a:schemeClr val="bg1"/>
                  </a:solidFill>
                </a:rPr>
                <a:t>Evidence Informed</a:t>
              </a:r>
              <a:r>
                <a:rPr lang="en-GB" sz="700" b="1">
                  <a:solidFill>
                    <a:srgbClr val="FF0000"/>
                  </a:solidFill>
                </a:rPr>
                <a:t> </a:t>
              </a:r>
              <a:r>
                <a:rPr lang="en-GB" sz="700" b="1">
                  <a:solidFill>
                    <a:schemeClr val="bg1"/>
                  </a:solidFill>
                </a:rPr>
                <a:t>Implementation</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Expert inputs on updated EEF Implementation. Identify local expertise and support to learn from each other. (a)</a:t>
              </a:r>
            </a:p>
            <a:p>
              <a:pPr>
                <a:lnSpc>
                  <a:spcPct val="115000"/>
                </a:lnSpc>
                <a:spcAft>
                  <a:spcPts val="800"/>
                </a:spcAft>
              </a:pPr>
              <a:r>
                <a:rPr lang="en-GB" sz="700">
                  <a:solidFill>
                    <a:schemeClr val="bg1"/>
                  </a:solidFill>
                </a:rPr>
                <a:t>Explicit about expectation, including implementation teams and actions required. (a)</a:t>
              </a:r>
              <a:endParaRPr lang="en-GB" sz="7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ycle of hybrid PD to maximise accessibility for schools in different contexts.(a)</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MAT/LA School Improvement Leads have oversight </a:t>
              </a:r>
              <a:r>
                <a:rPr lang="en-GB" sz="700" kern="100">
                  <a:solidFill>
                    <a:schemeClr val="bg1"/>
                  </a:solidFill>
                  <a:ea typeface="Aptos" panose="020B0004020202020204" pitchFamily="34" charset="0"/>
                  <a:cs typeface="Times New Roman" panose="02020603050405020304" pitchFamily="18" charset="0"/>
                </a:rPr>
                <a:t>of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plans. (b)</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a:t>
              </a:r>
              <a:r>
                <a:rPr lang="en-GB" sz="700" kern="100">
                  <a:solidFill>
                    <a:schemeClr val="bg1"/>
                  </a:solidFill>
                  <a:ea typeface="Aptos" panose="020B0004020202020204" pitchFamily="34" charset="0"/>
                  <a:cs typeface="Times New Roman" panose="02020603050405020304" pitchFamily="18" charset="0"/>
                </a:rPr>
                <a:t> inputs on </a:t>
              </a:r>
              <a:r>
                <a:rPr lang="en-GB" sz="700" kern="100" err="1">
                  <a:solidFill>
                    <a:schemeClr val="bg1"/>
                  </a:solidFill>
                  <a:ea typeface="Aptos" panose="020B0004020202020204" pitchFamily="34" charset="0"/>
                  <a:cs typeface="Times New Roman" panose="02020603050405020304" pitchFamily="18" charset="0"/>
                </a:rPr>
                <a:t>m&amp;e</a:t>
              </a:r>
              <a:r>
                <a:rPr lang="en-GB" sz="700" kern="100">
                  <a:solidFill>
                    <a:schemeClr val="bg1"/>
                  </a:solidFill>
                  <a:ea typeface="Aptos" panose="020B0004020202020204" pitchFamily="34" charset="0"/>
                  <a:cs typeface="Times New Roman" panose="02020603050405020304" pitchFamily="18" charset="0"/>
                </a:rPr>
                <a:t>, balance of PD invites and targeted support.(b)</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identify those responsible for tracking impact. (b)</a:t>
              </a:r>
            </a:p>
            <a:p>
              <a:pPr>
                <a:lnSpc>
                  <a:spcPct val="115000"/>
                </a:lnSpc>
                <a:spcAft>
                  <a:spcPts val="800"/>
                </a:spcAft>
              </a:pPr>
              <a:r>
                <a:rPr lang="en-GB" sz="700" b="1" kern="100">
                  <a:solidFill>
                    <a:schemeClr val="bg1"/>
                  </a:solidFill>
                  <a:ea typeface="Aptos" panose="020B0004020202020204" pitchFamily="34" charset="0"/>
                  <a:cs typeface="Times New Roman" panose="02020603050405020304" pitchFamily="18" charset="0"/>
                </a:rPr>
                <a:t>Universal and Targeted grants                             </a:t>
              </a:r>
              <a:r>
                <a:rPr lang="en-GB" sz="700" kern="100">
                  <a:solidFill>
                    <a:schemeClr val="bg1"/>
                  </a:solidFill>
                  <a:ea typeface="Aptos" panose="020B0004020202020204" pitchFamily="34" charset="0"/>
                  <a:cs typeface="Times New Roman" panose="02020603050405020304" pitchFamily="18" charset="0"/>
                </a:rPr>
                <a:t>Grants to be offered to all eligible schools, with targeted funds to schools with the most disadvantaged. (c) </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Application </a:t>
              </a:r>
              <a:r>
                <a:rPr lang="en-GB" sz="700" kern="100">
                  <a:solidFill>
                    <a:schemeClr val="bg1"/>
                  </a:solidFill>
                  <a:ea typeface="Aptos" panose="020B0004020202020204" pitchFamily="34" charset="0"/>
                  <a:cs typeface="Times New Roman" panose="02020603050405020304" pitchFamily="18" charset="0"/>
                </a:rPr>
                <a:t>of implementation process a non-negotiable requirement. (c)</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QA framework and follow-up process. (c)</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Collaborative Learning networks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Facilitated learning communities established for key themes to enable collaboration. (d)</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plans identify alignment with academic outcome ambitions. (e)</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Clarify valuation/ impact tools for pastoral interventions. (e)</a:t>
              </a:r>
            </a:p>
            <a:p>
              <a:pPr>
                <a:lnSpc>
                  <a:spcPct val="115000"/>
                </a:lnSpc>
              </a:pPr>
              <a:r>
                <a:rPr lang="en-GB" sz="700" b="1" kern="100">
                  <a:solidFill>
                    <a:schemeClr val="bg1"/>
                  </a:solidFill>
                  <a:cs typeface="Times New Roman" panose="02020603050405020304" pitchFamily="18" charset="0"/>
                </a:rPr>
                <a:t>Local </a:t>
              </a:r>
              <a:r>
                <a:rPr lang="en-GB" sz="700" b="1">
                  <a:solidFill>
                    <a:schemeClr val="bg1"/>
                  </a:solidFill>
                </a:rPr>
                <a:t>Evidence and Research </a:t>
              </a:r>
            </a:p>
            <a:p>
              <a:r>
                <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Provide compelling evidence and research expertise. (f)</a:t>
              </a:r>
            </a:p>
            <a:p>
              <a:endPar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en-GB" sz="700" b="1">
                  <a:solidFill>
                    <a:schemeClr val="bg1"/>
                  </a:solidFill>
                </a:rPr>
                <a:t>High Quality PD</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Ev</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idence based, priority led, high quality and aligned. (f)</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Support to develop PP Strategies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Expert inputs on PP strategies.(g)</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r>
                <a:rPr lang="en-GB" altLang="en-US" sz="700">
                  <a:solidFill>
                    <a:srgbClr val="000000"/>
                  </a:solidFill>
                  <a:latin typeface="+mn-lt"/>
                  <a:cs typeface="Times New Roman" panose="02020603050405020304" pitchFamily="18" charset="0"/>
                </a:rPr>
                <a:t> </a:t>
              </a:r>
              <a:endParaRPr lang="en-GB" altLang="en-US" sz="800">
                <a:solidFill>
                  <a:srgbClr val="000000"/>
                </a:solidFill>
                <a:latin typeface="+mn-lt"/>
                <a:cs typeface="Times New Roman" panose="02020603050405020304" pitchFamily="18" charset="0"/>
              </a:endParaRPr>
            </a:p>
          </p:txBody>
        </p:sp>
      </p:grpSp>
      <p:grpSp>
        <p:nvGrpSpPr>
          <p:cNvPr id="10" name="Group 9">
            <a:extLst>
              <a:ext uri="{FF2B5EF4-FFF2-40B4-BE49-F238E27FC236}">
                <a16:creationId xmlns:a16="http://schemas.microsoft.com/office/drawing/2014/main" id="{83878443-5A78-E1EC-15F1-3247B1976BE5}"/>
              </a:ext>
            </a:extLst>
          </p:cNvPr>
          <p:cNvGrpSpPr/>
          <p:nvPr/>
        </p:nvGrpSpPr>
        <p:grpSpPr>
          <a:xfrm>
            <a:off x="2939279" y="1"/>
            <a:ext cx="2512189" cy="6814539"/>
            <a:chOff x="2389174" y="380718"/>
            <a:chExt cx="2301245" cy="7100066"/>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389174" y="380718"/>
              <a:ext cx="2301245" cy="200069"/>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cs typeface="Arial" panose="020B0604020202020204" pitchFamily="34" charset="0"/>
                </a:rPr>
                <a:t>If these things happen… </a:t>
              </a:r>
              <a:endParaRPr lang="en-GB" altLang="en-US" sz="1200" b="1">
                <a:solidFill>
                  <a:srgbClr val="000000"/>
                </a:solidFill>
                <a:cs typeface="Arial" panose="020B060402020202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389174" y="673704"/>
              <a:ext cx="2301245" cy="6807080"/>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All participating schools will have an implementation team approach with a more secure understanding of implementation principles/behaviours and how to apply them.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More school improvement priorities and PP strategies will be </a:t>
              </a:r>
              <a:r>
                <a:rPr lang="en-GB" sz="800" kern="100">
                  <a:ea typeface="Aptos" panose="020B0004020202020204" pitchFamily="34" charset="0"/>
                  <a:cs typeface="Times New Roman" panose="02020603050405020304" pitchFamily="18" charset="0"/>
                </a:rPr>
                <a:t>approached</a:t>
              </a:r>
              <a:r>
                <a:rPr lang="en-GB" sz="800" kern="100">
                  <a:effectLst/>
                  <a:latin typeface="Arial" panose="020B0604020202020204" pitchFamily="34" charset="0"/>
                  <a:ea typeface="Aptos" panose="020B0004020202020204" pitchFamily="34" charset="0"/>
                  <a:cs typeface="Times New Roman" panose="02020603050405020304" pitchFamily="18" charset="0"/>
                </a:rPr>
                <a:t> using the implementation process. (a)</a:t>
              </a:r>
            </a:p>
            <a:p>
              <a:pPr>
                <a:lnSpc>
                  <a:spcPct val="115000"/>
                </a:lnSpc>
                <a:spcAft>
                  <a:spcPts val="800"/>
                </a:spcAft>
              </a:pPr>
              <a:r>
                <a:rPr lang="en-GB" sz="800" kern="100">
                  <a:ea typeface="Aptos" panose="020B0004020202020204" pitchFamily="34" charset="0"/>
                  <a:cs typeface="Times New Roman" panose="02020603050405020304" pitchFamily="18" charset="0"/>
                </a:rPr>
                <a:t>PD and networking opportunities will be well attended by the right people in schools and apply learning to achieve greater consistency.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be clear about requirements for participation, including success indicators and measures. (a)</a:t>
              </a:r>
            </a:p>
            <a:p>
              <a:pPr>
                <a:lnSpc>
                  <a:spcPct val="115000"/>
                </a:lnSpc>
                <a:spcAft>
                  <a:spcPts val="800"/>
                </a:spcAft>
              </a:pPr>
              <a:r>
                <a:rPr lang="en-GB" sz="800" kern="100">
                  <a:effectLst/>
                  <a:latin typeface="Arial" panose="020B0604020202020204" pitchFamily="34" charset="0"/>
                  <a:ea typeface="Times New Roman" panose="02020603050405020304" pitchFamily="18" charset="0"/>
                  <a:cs typeface="Times New Roman" panose="02020603050405020304" pitchFamily="18" charset="0"/>
                </a:rPr>
                <a:t>School improvement partners in the region are committed to identifying, sharing and signposting schools to the expertise available. (a)</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“No surprises” in relation to leadership stability. Support is adapted for schools facing leadership challenges/changes. (b)</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Monitoring and accountability will be jointly owned by WELL/Schools/LA/MATS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are enabling tracking of impact.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The majority (75%) of eligible schools commit to and participate in the WELL Universal and Targeted grant funded element 2024-2027.(c)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attend learning communities and local practitioners share barriers/strategies to overcome challenges. (d)</a:t>
              </a:r>
            </a:p>
            <a:p>
              <a:pPr>
                <a:lnSpc>
                  <a:spcPct val="115000"/>
                </a:lnSpc>
                <a:spcAft>
                  <a:spcPts val="800"/>
                </a:spcAft>
              </a:pPr>
              <a:r>
                <a:rPr lang="en-GB" sz="800">
                  <a:effectLst/>
                  <a:latin typeface="Arial" panose="020B0604020202020204" pitchFamily="34" charset="0"/>
                  <a:ea typeface="Aptos" panose="020B0004020202020204" pitchFamily="34" charset="0"/>
                </a:rPr>
                <a:t>Grant funded plans will align Pastoral support with Academic outcome ambitions (e)</a:t>
              </a:r>
            </a:p>
            <a:p>
              <a:pPr>
                <a:lnSpc>
                  <a:spcPct val="115000"/>
                </a:lnSpc>
                <a:spcAft>
                  <a:spcPts val="800"/>
                </a:spcAft>
              </a:pPr>
              <a:r>
                <a:rPr lang="en-GB" sz="800" kern="100">
                  <a:effectLst/>
                  <a:ea typeface="Aptos" panose="020B0004020202020204" pitchFamily="34" charset="0"/>
                  <a:cs typeface="Arial" panose="020B0604020202020204" pitchFamily="34" charset="0"/>
                </a:rPr>
                <a:t>PD will be aligned and matched to local need. </a:t>
              </a:r>
              <a:r>
                <a:rPr lang="en-GB" sz="800" kern="100">
                  <a:ea typeface="Aptos" panose="020B0004020202020204" pitchFamily="34" charset="0"/>
                  <a:cs typeface="Arial" panose="020B0604020202020204" pitchFamily="34" charset="0"/>
                </a:rPr>
                <a:t>(f)</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effectLst/>
                  <a:latin typeface="Arial" panose="020B0604020202020204" pitchFamily="34" charset="0"/>
                  <a:ea typeface="Aptos" panose="020B0004020202020204" pitchFamily="34" charset="0"/>
                </a:rPr>
                <a:t>National and local evidence expertise will support schools to make best bet choices. (f)</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use expert inputs and feedback to review PP strategies. (all targeted) (g)</a:t>
              </a:r>
              <a:endParaRPr lang="en-GB" sz="800" kern="10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sp>
        <p:nvSpPr>
          <p:cNvPr id="6" name="Text Box 7">
            <a:extLst>
              <a:ext uri="{FF2B5EF4-FFF2-40B4-BE49-F238E27FC236}">
                <a16:creationId xmlns:a16="http://schemas.microsoft.com/office/drawing/2014/main" id="{7668BD80-7D6A-4539-9331-0CA34EB6FC1E}"/>
              </a:ext>
            </a:extLst>
          </p:cNvPr>
          <p:cNvSpPr txBox="1">
            <a:spLocks/>
          </p:cNvSpPr>
          <p:nvPr/>
        </p:nvSpPr>
        <p:spPr>
          <a:xfrm>
            <a:off x="5503214" y="-2259"/>
            <a:ext cx="2305764" cy="194283"/>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rgbClr val="000000"/>
                </a:solidFill>
                <a:cs typeface="Arial" panose="020B0604020202020204" pitchFamily="34" charset="0"/>
              </a:rPr>
              <a:t>Then we can expect to see these results… </a:t>
            </a:r>
          </a:p>
        </p:txBody>
      </p:sp>
      <p:sp>
        <p:nvSpPr>
          <p:cNvPr id="32" name="Oval 31">
            <a:hlinkClick r:id="rId3" action="ppaction://hlinksldjump"/>
            <a:extLst>
              <a:ext uri="{FF2B5EF4-FFF2-40B4-BE49-F238E27FC236}">
                <a16:creationId xmlns:a16="http://schemas.microsoft.com/office/drawing/2014/main" id="{5F768144-3584-2033-232B-EB4A7E0B392C}"/>
              </a:ext>
            </a:extLst>
          </p:cNvPr>
          <p:cNvSpPr/>
          <p:nvPr/>
        </p:nvSpPr>
        <p:spPr>
          <a:xfrm>
            <a:off x="11859699" y="4207544"/>
            <a:ext cx="227957" cy="25342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 Box 8">
            <a:extLst>
              <a:ext uri="{FF2B5EF4-FFF2-40B4-BE49-F238E27FC236}">
                <a16:creationId xmlns:a16="http://schemas.microsoft.com/office/drawing/2014/main" id="{5CC10628-65D3-4DEF-AA37-E55F974D9D89}"/>
              </a:ext>
            </a:extLst>
          </p:cNvPr>
          <p:cNvSpPr txBox="1">
            <a:spLocks/>
          </p:cNvSpPr>
          <p:nvPr/>
        </p:nvSpPr>
        <p:spPr>
          <a:xfrm>
            <a:off x="7890960" y="1"/>
            <a:ext cx="2044301" cy="192022"/>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Then we want to see these results… </a:t>
            </a:r>
          </a:p>
        </p:txBody>
      </p:sp>
      <p:sp>
        <p:nvSpPr>
          <p:cNvPr id="35" name="Text Box 18">
            <a:extLst>
              <a:ext uri="{FF2B5EF4-FFF2-40B4-BE49-F238E27FC236}">
                <a16:creationId xmlns:a16="http://schemas.microsoft.com/office/drawing/2014/main" id="{43398E07-1476-4AD5-945F-A2A42808F394}"/>
              </a:ext>
            </a:extLst>
          </p:cNvPr>
          <p:cNvSpPr txBox="1">
            <a:spLocks/>
          </p:cNvSpPr>
          <p:nvPr/>
        </p:nvSpPr>
        <p:spPr>
          <a:xfrm>
            <a:off x="5503213" y="281205"/>
            <a:ext cx="2305764" cy="6533335"/>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noAutofit/>
          </a:bodyPr>
          <a:lstStyle/>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WELL/ ERA/LA/MATs identif</a:t>
            </a:r>
            <a:r>
              <a:rPr lang="en-GB" sz="800" kern="100">
                <a:solidFill>
                  <a:srgbClr val="000000"/>
                </a:solidFill>
                <a:latin typeface="Arial" panose="020B0604020202020204" pitchFamily="34" charset="0"/>
                <a:ea typeface="Aptos" panose="020B0004020202020204" pitchFamily="34" charset="0"/>
                <a:cs typeface="Times New Roman" panose="02020603050405020304" pitchFamily="18" charset="0"/>
              </a:rPr>
              <a:t>ied</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local sophisticated implementation leads, with sufficient reach and resilience to sustain the approach.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 Improvement leads will align the core principles of evidence implementation into wider school improvement.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have robust systems for </a:t>
            </a:r>
            <a:r>
              <a:rPr lang="en-GB" sz="800" kern="100" err="1">
                <a:solidFill>
                  <a:srgbClr val="000000"/>
                </a:solidFill>
                <a:effectLst/>
                <a:latin typeface="Arial" panose="020B0604020202020204" pitchFamily="34" charset="0"/>
                <a:ea typeface="Aptos" panose="020B0004020202020204" pitchFamily="34" charset="0"/>
                <a:cs typeface="Times New Roman" panose="02020603050405020304" pitchFamily="18" charset="0"/>
              </a:rPr>
              <a:t>m&amp;e</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implementation progress and impact, including impact on disadvantaged learners.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LA/ MAT school improvements leads are actively involved in the monitoring and sharing progress for their schools with the project.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The majority of Headteachers (75%) are satisfied with the WELL Universal and targeted resource and use evidence to inform chosen strategies/ interventions. (c)</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Leaders and Teachers in the region will commit to collaborate and share learning with peers.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Collaborative networks will be priority led. Evaluation evidence of “what works” in West Cumbria will be captured and shared at whole project level.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share pastoral and academic pupil data in agreed formats that supports regional learning and overall impact of the project. (e)</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ERA/What works series will support local context improvement. </a:t>
            </a:r>
            <a:r>
              <a:rPr lang="en-GB" sz="8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ERA reach will extend beyond WELL in a targeted way.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National and local evidence expertise available and accessible - an embedded part of school improvement culture in participating WELL project schools, with ERA having ensured quality inputs for local priorities.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Agreed inputs reaching beyond WELL will be willingly funded.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PP strategies align with WELL approach.</a:t>
            </a:r>
            <a:r>
              <a:rPr lang="en-GB" sz="800" kern="12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(g)</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9" name="Text Box 19">
            <a:extLst>
              <a:ext uri="{FF2B5EF4-FFF2-40B4-BE49-F238E27FC236}">
                <a16:creationId xmlns:a16="http://schemas.microsoft.com/office/drawing/2014/main" id="{37376D01-1D52-43C5-A546-951A7CC86FE0}"/>
              </a:ext>
            </a:extLst>
          </p:cNvPr>
          <p:cNvSpPr txBox="1">
            <a:spLocks/>
          </p:cNvSpPr>
          <p:nvPr/>
        </p:nvSpPr>
        <p:spPr>
          <a:xfrm>
            <a:off x="7890959" y="281205"/>
            <a:ext cx="2004552" cy="653333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wrap="square">
            <a:noAutofit/>
          </a:bodyPr>
          <a:lstStyle/>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 leaders will show that they adopt evidence informed approaches to school improvement and provide evidence of positive impacts on provision and pupil outcomes.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Evidence Based Implementation will be an instinctive and embedded part of school improvement.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able to access local implementation expertise when needed to ensure that plans result in action. (a)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Monitoring processes will enable formative evaluation of impact and clarity about what is working for all pupils, including disadvantaged. (b)</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Support will be aligned and adapted for those schools in need. (b)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use evidence to implement and adapt interventions, to ensure a better chance of sustained success in out local context. (c)</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choose to collaborate based on shared priorities and engage with local evidence resources. (d)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provided with learning evidence reports to drive local improvement.(d)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Most schools will align pastoral/ academic implementation strategies and share evidence of impact. (e)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At individual and whole school level, evaluation will evidence positive impact of PD on the quality and consistency of provision.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have access to national and local evidence expertise - quality inputs for local priorities and context.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schools in the PP project will judge that their PP strategies are more effective as a result of expert inputs and research. (g)</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51E6C1B5-C45C-11D8-6C32-F46AB79936E2}"/>
              </a:ext>
            </a:extLst>
          </p:cNvPr>
          <p:cNvSpPr/>
          <p:nvPr/>
        </p:nvSpPr>
        <p:spPr>
          <a:xfrm>
            <a:off x="53090" y="2423158"/>
            <a:ext cx="936095" cy="86073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BC6D5A6F-E7D7-DA0B-5603-FCCB52BC614F}"/>
              </a:ext>
            </a:extLst>
          </p:cNvPr>
          <p:cNvSpPr/>
          <p:nvPr/>
        </p:nvSpPr>
        <p:spPr>
          <a:xfrm>
            <a:off x="1101405" y="2852927"/>
            <a:ext cx="1736526" cy="127379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CEAE36D7-1D22-198E-8A67-6D557CFA89DF}"/>
              </a:ext>
            </a:extLst>
          </p:cNvPr>
          <p:cNvSpPr/>
          <p:nvPr/>
        </p:nvSpPr>
        <p:spPr>
          <a:xfrm>
            <a:off x="2997972" y="4334256"/>
            <a:ext cx="2423258" cy="53194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4E1E5ABB-E550-8ECA-08D8-458333E9E88B}"/>
              </a:ext>
            </a:extLst>
          </p:cNvPr>
          <p:cNvSpPr/>
          <p:nvPr/>
        </p:nvSpPr>
        <p:spPr>
          <a:xfrm>
            <a:off x="5533450" y="2523743"/>
            <a:ext cx="2264906" cy="66472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C6AD9F2B-B5F9-C5FC-BCCF-7018CFDB4C9F}"/>
              </a:ext>
            </a:extLst>
          </p:cNvPr>
          <p:cNvSpPr/>
          <p:nvPr/>
        </p:nvSpPr>
        <p:spPr>
          <a:xfrm>
            <a:off x="7921195" y="3038763"/>
            <a:ext cx="1892656" cy="58703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1" name="Group 20">
            <a:extLst>
              <a:ext uri="{FF2B5EF4-FFF2-40B4-BE49-F238E27FC236}">
                <a16:creationId xmlns:a16="http://schemas.microsoft.com/office/drawing/2014/main" id="{96B3560E-3A41-51ED-6D5A-7BC2EE41079A}"/>
              </a:ext>
            </a:extLst>
          </p:cNvPr>
          <p:cNvGrpSpPr/>
          <p:nvPr/>
        </p:nvGrpSpPr>
        <p:grpSpPr>
          <a:xfrm>
            <a:off x="9935261" y="0"/>
            <a:ext cx="2235054" cy="6814539"/>
            <a:chOff x="9763804" y="352896"/>
            <a:chExt cx="2391025" cy="6814540"/>
          </a:xfrm>
        </p:grpSpPr>
        <p:sp>
          <p:nvSpPr>
            <p:cNvPr id="22" name="Text Box 9">
              <a:extLst>
                <a:ext uri="{FF2B5EF4-FFF2-40B4-BE49-F238E27FC236}">
                  <a16:creationId xmlns:a16="http://schemas.microsoft.com/office/drawing/2014/main" id="{ECAD032B-E66A-7437-676E-F91DCE833F24}"/>
                </a:ext>
              </a:extLst>
            </p:cNvPr>
            <p:cNvSpPr txBox="1">
              <a:spLocks/>
            </p:cNvSpPr>
            <p:nvPr/>
          </p:nvSpPr>
          <p:spPr>
            <a:xfrm>
              <a:off x="9808983" y="352896"/>
              <a:ext cx="2312248" cy="253423"/>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700" b="1">
                  <a:solidFill>
                    <a:schemeClr val="bg1"/>
                  </a:solidFill>
                  <a:cs typeface="Arial" panose="020B0604020202020204" pitchFamily="34" charset="0"/>
                </a:rPr>
                <a:t>Then we hope to see these results.… (long-term outcomes)</a:t>
              </a:r>
              <a:endParaRPr lang="en-GB" altLang="en-US" sz="1000" b="1">
                <a:solidFill>
                  <a:schemeClr val="bg1"/>
                </a:solidFill>
                <a:cs typeface="Arial" panose="020B0604020202020204" pitchFamily="34" charset="0"/>
              </a:endParaRPr>
            </a:p>
          </p:txBody>
        </p:sp>
        <p:sp>
          <p:nvSpPr>
            <p:cNvPr id="23" name="Text Box 33">
              <a:extLst>
                <a:ext uri="{FF2B5EF4-FFF2-40B4-BE49-F238E27FC236}">
                  <a16:creationId xmlns:a16="http://schemas.microsoft.com/office/drawing/2014/main" id="{FC09D2AE-2096-6373-6EF1-B223A2B72E05}"/>
                </a:ext>
              </a:extLst>
            </p:cNvPr>
            <p:cNvSpPr txBox="1">
              <a:spLocks/>
            </p:cNvSpPr>
            <p:nvPr/>
          </p:nvSpPr>
          <p:spPr>
            <a:xfrm>
              <a:off x="9763804" y="634100"/>
              <a:ext cx="2391025" cy="6533336"/>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will evaluate that WELL has enabled them and their leadership teams to better understand and apply a sophisticated whole school leadership implementation approach and can refer to evidence of a positive impact on their provision and outcomes, particularly for disadvantaged pupils. . (</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a,b,c</a:t>
              </a:r>
              <a:r>
                <a:rPr lang="en-GB" sz="800" kern="100" err="1">
                  <a:solidFill>
                    <a:schemeClr val="bg1"/>
                  </a:solidFill>
                  <a:ea typeface="Aptos" panose="020B0004020202020204" pitchFamily="34" charset="0"/>
                  <a:cs typeface="Times New Roman" panose="02020603050405020304" pitchFamily="18" charset="0"/>
                </a:rPr>
                <a:t>,</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evaluate that the high-quality evidence informed professional development and learning networks (provided through WELL/ERA) have successfully built knowledge, motivated staff, developed teaching techniques, and embedded strong implementation practice, impacting on provision and variations outcomes, particularly for disadvantaged pupils.(a)</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There will be local and sustainable evidence expertise in using evidence informed approaches that is able to respond to and support locally identified priorities.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Best bets for interventions </a:t>
              </a:r>
              <a:r>
                <a:rPr lang="en-GB" sz="800" kern="100">
                  <a:solidFill>
                    <a:schemeClr val="bg1"/>
                  </a:solidFill>
                  <a:ea typeface="Aptos" panose="020B0004020202020204" pitchFamily="34" charset="0"/>
                  <a:cs typeface="Times New Roman" panose="02020603050405020304" pitchFamily="18" charset="0"/>
                </a:rPr>
                <a:t>that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improve pastoral and academic outcomes for pupils, including disadvantaged within the West Cumbrian context and </a:t>
              </a:r>
              <a:r>
                <a:rPr lang="en-GB" sz="800" kern="100">
                  <a:solidFill>
                    <a:schemeClr val="bg1"/>
                  </a:solidFill>
                  <a:ea typeface="Aptos" panose="020B0004020202020204" pitchFamily="34" charset="0"/>
                  <a:cs typeface="Times New Roman" panose="02020603050405020304" pitchFamily="18" charset="0"/>
                </a:rPr>
                <a:t>shared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a:t>
              </a:r>
              <a:r>
                <a:rPr lang="en-GB" sz="800" kern="100">
                  <a:solidFill>
                    <a:schemeClr val="bg1"/>
                  </a:solidFill>
                  <a:ea typeface="Aptos" panose="020B0004020202020204" pitchFamily="34" charset="0"/>
                  <a:cs typeface="Times New Roman" panose="02020603050405020304" pitchFamily="18" charset="0"/>
                </a:rPr>
                <a:t>with a</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ll schools.(d)</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Student and staff surveys, case studies and pupil outcomes will evidence the positive impact of pastoral and academic enablers provided through WELL. (e)</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At least 75%</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of schools will evaluate that ERA / PD in supporting evidence informed improvement and outcomes has been effective, including for disadvantaged learners.(f)</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Premium (PP) Strategies for participating schools judged to be effective when QA and benchmarked against best practice and learning will be shared with all WELL Schools. (g)</a:t>
              </a:r>
            </a:p>
            <a:p>
              <a:pPr>
                <a:lnSpc>
                  <a:spcPct val="115000"/>
                </a:lnSpc>
                <a:spcAft>
                  <a:spcPts val="800"/>
                </a:spcAft>
              </a:pPr>
              <a:endParaRPr lang="en-GB" sz="800" kern="100">
                <a:solidFill>
                  <a:srgbClr val="11111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24" name="Oval 23">
            <a:hlinkClick r:id="rId3" action="ppaction://hlinksldjump"/>
            <a:extLst>
              <a:ext uri="{FF2B5EF4-FFF2-40B4-BE49-F238E27FC236}">
                <a16:creationId xmlns:a16="http://schemas.microsoft.com/office/drawing/2014/main" id="{753F80F0-E89F-5D80-4851-2FD39F774B7C}"/>
              </a:ext>
            </a:extLst>
          </p:cNvPr>
          <p:cNvSpPr/>
          <p:nvPr/>
        </p:nvSpPr>
        <p:spPr>
          <a:xfrm>
            <a:off x="11859699" y="4346233"/>
            <a:ext cx="227957" cy="25342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5DE728AB-E517-583B-8F50-660335B02411}"/>
              </a:ext>
            </a:extLst>
          </p:cNvPr>
          <p:cNvSpPr/>
          <p:nvPr/>
        </p:nvSpPr>
        <p:spPr>
          <a:xfrm>
            <a:off x="9977493" y="327558"/>
            <a:ext cx="2110163" cy="13382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85111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7" grpId="0" animBg="1"/>
      <p:bldP spid="18" grpId="0" animBg="1"/>
      <p:bldP spid="19" grpId="0" animBg="1"/>
      <p:bldP spid="2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31196" y="-1"/>
            <a:ext cx="988225" cy="388130"/>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a:t>
            </a:r>
            <a:r>
              <a:rPr lang="en-GB" altLang="en-US" sz="750" b="1">
                <a:solidFill>
                  <a:schemeClr val="bg1"/>
                </a:solidFill>
                <a:cs typeface="Arial" panose="020B0604020202020204" pitchFamily="34" charset="0"/>
              </a:rPr>
              <a:t>decrease</a:t>
            </a:r>
            <a:r>
              <a:rPr lang="en-GB" altLang="en-US" sz="800" b="1">
                <a:solidFill>
                  <a:schemeClr val="bg1"/>
                </a:solidFill>
                <a:cs typeface="Arial" panose="020B0604020202020204" pitchFamily="34" charset="0"/>
              </a:rPr>
              <a:t> effect </a:t>
            </a:r>
            <a:endParaRPr lang="en-GB" altLang="en-US" sz="1050" b="1">
              <a:solidFill>
                <a:schemeClr val="bg1"/>
              </a:solidFill>
              <a:cs typeface="Arial" panose="020B060402020202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31199" y="475489"/>
            <a:ext cx="988224" cy="6339052"/>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Some </a:t>
            </a:r>
            <a:r>
              <a:rPr lang="en-GB" sz="750" kern="100">
                <a:solidFill>
                  <a:schemeClr val="bg1"/>
                </a:solidFill>
                <a:ea typeface="Aptos" panose="020B0004020202020204" pitchFamily="34" charset="0"/>
                <a:cs typeface="Arial" panose="020B0604020202020204" pitchFamily="34" charset="0"/>
              </a:rPr>
              <a:t>v</a:t>
            </a:r>
            <a:r>
              <a:rPr lang="en-GB" sz="750" kern="100">
                <a:solidFill>
                  <a:schemeClr val="bg1"/>
                </a:solidFill>
                <a:effectLst/>
                <a:ea typeface="Aptos" panose="020B0004020202020204" pitchFamily="34" charset="0"/>
                <a:cs typeface="Arial" panose="020B0604020202020204" pitchFamily="34" charset="0"/>
              </a:rPr>
              <a:t>ariable engagement/ sophistication in use of evidence/ implementation due to</a:t>
            </a:r>
            <a:r>
              <a:rPr lang="en-GB" sz="750" kern="100">
                <a:solidFill>
                  <a:schemeClr val="bg1"/>
                </a:solidFill>
                <a:ea typeface="Aptos" panose="020B0004020202020204" pitchFamily="34" charset="0"/>
                <a:cs typeface="Arial" panose="020B0604020202020204" pitchFamily="34" charset="0"/>
              </a:rPr>
              <a:t> school </a:t>
            </a:r>
            <a:r>
              <a:rPr lang="en-GB" sz="750" kern="100">
                <a:solidFill>
                  <a:schemeClr val="bg1"/>
                </a:solidFill>
                <a:effectLst/>
                <a:ea typeface="Aptos" panose="020B0004020202020204" pitchFamily="34" charset="0"/>
                <a:cs typeface="Arial" panose="020B0604020202020204" pitchFamily="34" charset="0"/>
              </a:rPr>
              <a:t>size/capacity/ passivity/ single point of failure. (a)</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Weak monitoring, evaluation (</a:t>
            </a:r>
            <a:r>
              <a:rPr lang="en-GB" sz="750" kern="100" err="1">
                <a:solidFill>
                  <a:schemeClr val="bg1"/>
                </a:solidFill>
                <a:effectLst/>
                <a:ea typeface="Aptos" panose="020B0004020202020204" pitchFamily="34" charset="0"/>
                <a:cs typeface="Arial" panose="020B0604020202020204" pitchFamily="34" charset="0"/>
              </a:rPr>
              <a:t>m&amp;e</a:t>
            </a:r>
            <a:r>
              <a:rPr lang="en-GB" sz="750" kern="100">
                <a:solidFill>
                  <a:schemeClr val="bg1"/>
                </a:solidFill>
                <a:effectLst/>
                <a:ea typeface="Aptos" panose="020B0004020202020204" pitchFamily="34" charset="0"/>
                <a:cs typeface="Arial" panose="020B0604020202020204" pitchFamily="34" charset="0"/>
              </a:rPr>
              <a:t>) </a:t>
            </a:r>
            <a:r>
              <a:rPr lang="en-GB" sz="750" kern="100">
                <a:solidFill>
                  <a:schemeClr val="bg1"/>
                </a:solidFill>
                <a:ea typeface="Aptos" panose="020B0004020202020204" pitchFamily="34" charset="0"/>
                <a:cs typeface="Arial" panose="020B0604020202020204" pitchFamily="34" charset="0"/>
              </a:rPr>
              <a:t>and accountability. </a:t>
            </a:r>
            <a:r>
              <a:rPr lang="en-GB" sz="750" kern="100">
                <a:solidFill>
                  <a:schemeClr val="bg1"/>
                </a:solidFill>
                <a:effectLst/>
                <a:ea typeface="Aptos" panose="020B0004020202020204" pitchFamily="34" charset="0"/>
                <a:cs typeface="Arial" panose="020B0604020202020204" pitchFamily="34" charset="0"/>
              </a:rPr>
              <a:t>(b)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do not have the required funding to implement school improvement actions. (c) </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work in isolation and collective learning does not secure improvements at whole project level. (d)</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choose to focus only on pastoral strategies/ interventions and not academic outcomes. </a:t>
            </a:r>
            <a:r>
              <a:rPr lang="en-GB" sz="750" kern="100">
                <a:solidFill>
                  <a:schemeClr val="bg1"/>
                </a:solidFill>
                <a:ea typeface="Aptos" panose="020B0004020202020204" pitchFamily="34" charset="0"/>
                <a:cs typeface="Arial" panose="020B0604020202020204" pitchFamily="34" charset="0"/>
              </a:rPr>
              <a:t>(e)</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a:t>
            </a:r>
            <a:r>
              <a:rPr lang="en-GB" sz="750" kern="100">
                <a:solidFill>
                  <a:schemeClr val="bg1"/>
                </a:solidFill>
                <a:ea typeface="Aptos" panose="020B0004020202020204" pitchFamily="34" charset="0"/>
                <a:cs typeface="Arial" panose="020B0604020202020204" pitchFamily="34" charset="0"/>
              </a:rPr>
              <a:t>don’t</a:t>
            </a:r>
            <a:r>
              <a:rPr lang="en-GB" sz="750" kern="100">
                <a:solidFill>
                  <a:schemeClr val="bg1"/>
                </a:solidFill>
                <a:effectLst/>
                <a:ea typeface="Aptos" panose="020B0004020202020204" pitchFamily="34" charset="0"/>
                <a:cs typeface="Arial" panose="020B0604020202020204" pitchFamily="34" charset="0"/>
              </a:rPr>
              <a:t> engage </a:t>
            </a:r>
            <a:r>
              <a:rPr lang="en-GB" sz="750" kern="100">
                <a:solidFill>
                  <a:schemeClr val="bg1"/>
                </a:solidFill>
                <a:ea typeface="Aptos" panose="020B0004020202020204" pitchFamily="34" charset="0"/>
                <a:cs typeface="Arial" panose="020B0604020202020204" pitchFamily="34" charset="0"/>
              </a:rPr>
              <a:t>in ERA inputs including </a:t>
            </a:r>
            <a:r>
              <a:rPr lang="en-GB" sz="750" kern="100">
                <a:solidFill>
                  <a:schemeClr val="bg1"/>
                </a:solidFill>
                <a:effectLst/>
                <a:ea typeface="Aptos" panose="020B0004020202020204" pitchFamily="34" charset="0"/>
                <a:cs typeface="Arial" panose="020B0604020202020204" pitchFamily="34" charset="0"/>
              </a:rPr>
              <a:t>PD due to fragmented landscape. (f)</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PP strategies are developed in isolation to WELL enablers. (g)</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75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 </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GB" altLang="en-US" sz="800">
              <a:solidFill>
                <a:srgbClr val="000000"/>
              </a:solidFill>
              <a:latin typeface="+mn-lt"/>
              <a:cs typeface="Times New Roman" panose="02020603050405020304" pitchFamily="18" charset="0"/>
            </a:endParaRPr>
          </a:p>
        </p:txBody>
      </p:sp>
      <p:grpSp>
        <p:nvGrpSpPr>
          <p:cNvPr id="11" name="Group 10">
            <a:extLst>
              <a:ext uri="{FF2B5EF4-FFF2-40B4-BE49-F238E27FC236}">
                <a16:creationId xmlns:a16="http://schemas.microsoft.com/office/drawing/2014/main" id="{2415568C-94F1-7385-634A-52028D4092A3}"/>
              </a:ext>
            </a:extLst>
          </p:cNvPr>
          <p:cNvGrpSpPr/>
          <p:nvPr/>
        </p:nvGrpSpPr>
        <p:grpSpPr>
          <a:xfrm>
            <a:off x="1071168" y="0"/>
            <a:ext cx="1816367" cy="6814540"/>
            <a:chOff x="1307253" y="192248"/>
            <a:chExt cx="1146259" cy="6767551"/>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313882" y="192248"/>
              <a:ext cx="1139630" cy="190699"/>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increase effect</a:t>
              </a: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307253" y="471514"/>
              <a:ext cx="1139630" cy="6488285"/>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700" b="1">
                  <a:solidFill>
                    <a:schemeClr val="bg1"/>
                  </a:solidFill>
                </a:rPr>
                <a:t>Evidence Informed</a:t>
              </a:r>
              <a:r>
                <a:rPr lang="en-GB" sz="700" b="1">
                  <a:solidFill>
                    <a:srgbClr val="FF0000"/>
                  </a:solidFill>
                </a:rPr>
                <a:t> </a:t>
              </a:r>
              <a:r>
                <a:rPr lang="en-GB" sz="700" b="1">
                  <a:solidFill>
                    <a:schemeClr val="bg1"/>
                  </a:solidFill>
                </a:rPr>
                <a:t>Implementation</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Expert inputs on updated EEF Implementation. Identify local expertise and support to learn from each other. (a)</a:t>
              </a:r>
            </a:p>
            <a:p>
              <a:pPr>
                <a:lnSpc>
                  <a:spcPct val="115000"/>
                </a:lnSpc>
                <a:spcAft>
                  <a:spcPts val="800"/>
                </a:spcAft>
              </a:pPr>
              <a:r>
                <a:rPr lang="en-GB" sz="700">
                  <a:solidFill>
                    <a:schemeClr val="bg1"/>
                  </a:solidFill>
                </a:rPr>
                <a:t>Explicit about expectation, including implementation teams and actions required. (a)</a:t>
              </a:r>
              <a:endParaRPr lang="en-GB" sz="7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ycle of hybrid PD to maximise accessibility for schools in different contexts.(a)</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MAT/LA School Improvement Leads have oversight </a:t>
              </a:r>
              <a:r>
                <a:rPr lang="en-GB" sz="700" kern="100">
                  <a:solidFill>
                    <a:schemeClr val="bg1"/>
                  </a:solidFill>
                  <a:ea typeface="Aptos" panose="020B0004020202020204" pitchFamily="34" charset="0"/>
                  <a:cs typeface="Times New Roman" panose="02020603050405020304" pitchFamily="18" charset="0"/>
                </a:rPr>
                <a:t>of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plans. (b)</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a:t>
              </a:r>
              <a:r>
                <a:rPr lang="en-GB" sz="700" kern="100">
                  <a:solidFill>
                    <a:schemeClr val="bg1"/>
                  </a:solidFill>
                  <a:ea typeface="Aptos" panose="020B0004020202020204" pitchFamily="34" charset="0"/>
                  <a:cs typeface="Times New Roman" panose="02020603050405020304" pitchFamily="18" charset="0"/>
                </a:rPr>
                <a:t> inputs on </a:t>
              </a:r>
              <a:r>
                <a:rPr lang="en-GB" sz="700" kern="100" err="1">
                  <a:solidFill>
                    <a:schemeClr val="bg1"/>
                  </a:solidFill>
                  <a:ea typeface="Aptos" panose="020B0004020202020204" pitchFamily="34" charset="0"/>
                  <a:cs typeface="Times New Roman" panose="02020603050405020304" pitchFamily="18" charset="0"/>
                </a:rPr>
                <a:t>m&amp;e</a:t>
              </a:r>
              <a:r>
                <a:rPr lang="en-GB" sz="700" kern="100">
                  <a:solidFill>
                    <a:schemeClr val="bg1"/>
                  </a:solidFill>
                  <a:ea typeface="Aptos" panose="020B0004020202020204" pitchFamily="34" charset="0"/>
                  <a:cs typeface="Times New Roman" panose="02020603050405020304" pitchFamily="18" charset="0"/>
                </a:rPr>
                <a:t>, balance of PD invites and targeted support.(b)</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identify those responsible for tracking impact. (b)</a:t>
              </a:r>
            </a:p>
            <a:p>
              <a:pPr>
                <a:lnSpc>
                  <a:spcPct val="115000"/>
                </a:lnSpc>
                <a:spcAft>
                  <a:spcPts val="800"/>
                </a:spcAft>
              </a:pPr>
              <a:r>
                <a:rPr lang="en-GB" sz="700" b="1" kern="100">
                  <a:solidFill>
                    <a:schemeClr val="bg1"/>
                  </a:solidFill>
                  <a:ea typeface="Aptos" panose="020B0004020202020204" pitchFamily="34" charset="0"/>
                  <a:cs typeface="Times New Roman" panose="02020603050405020304" pitchFamily="18" charset="0"/>
                </a:rPr>
                <a:t>Universal and Targeted grants                             </a:t>
              </a:r>
              <a:r>
                <a:rPr lang="en-GB" sz="700" kern="100">
                  <a:solidFill>
                    <a:schemeClr val="bg1"/>
                  </a:solidFill>
                  <a:ea typeface="Aptos" panose="020B0004020202020204" pitchFamily="34" charset="0"/>
                  <a:cs typeface="Times New Roman" panose="02020603050405020304" pitchFamily="18" charset="0"/>
                </a:rPr>
                <a:t>Grants to be offered to all eligible schools, with targeted funds to schools with the most disadvantaged. (c) </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Application </a:t>
              </a:r>
              <a:r>
                <a:rPr lang="en-GB" sz="700" kern="100">
                  <a:solidFill>
                    <a:schemeClr val="bg1"/>
                  </a:solidFill>
                  <a:ea typeface="Aptos" panose="020B0004020202020204" pitchFamily="34" charset="0"/>
                  <a:cs typeface="Times New Roman" panose="02020603050405020304" pitchFamily="18" charset="0"/>
                </a:rPr>
                <a:t>of implementation process a non-negotiable requirement. (c)</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QA framework and follow-up process. (c)</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Collaborative Learning networks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Facilitated learning communities established for key themes to enable collaboration. (d)</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plans identify alignment with academic outcome ambitions. (e)</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Clarify valuation/ impact tools for pastoral interventions. (e)</a:t>
              </a:r>
            </a:p>
            <a:p>
              <a:pPr>
                <a:lnSpc>
                  <a:spcPct val="115000"/>
                </a:lnSpc>
              </a:pPr>
              <a:r>
                <a:rPr lang="en-GB" sz="700" b="1" kern="100">
                  <a:solidFill>
                    <a:schemeClr val="bg1"/>
                  </a:solidFill>
                  <a:cs typeface="Times New Roman" panose="02020603050405020304" pitchFamily="18" charset="0"/>
                </a:rPr>
                <a:t>Local </a:t>
              </a:r>
              <a:r>
                <a:rPr lang="en-GB" sz="700" b="1">
                  <a:solidFill>
                    <a:schemeClr val="bg1"/>
                  </a:solidFill>
                </a:rPr>
                <a:t>Evidence and Research </a:t>
              </a:r>
            </a:p>
            <a:p>
              <a:r>
                <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Provide compelling evidence and research expertise. (f)</a:t>
              </a:r>
            </a:p>
            <a:p>
              <a:endPar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en-GB" sz="700" b="1">
                  <a:solidFill>
                    <a:schemeClr val="bg1"/>
                  </a:solidFill>
                </a:rPr>
                <a:t>High Quality PD</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Ev</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idence based, priority led, high quality and aligned. (f)</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Support to develop PP Strategies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Expert inputs on PP strategies.(g)</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r>
                <a:rPr lang="en-GB" altLang="en-US" sz="700">
                  <a:solidFill>
                    <a:srgbClr val="000000"/>
                  </a:solidFill>
                  <a:latin typeface="+mn-lt"/>
                  <a:cs typeface="Times New Roman" panose="02020603050405020304" pitchFamily="18" charset="0"/>
                </a:rPr>
                <a:t> </a:t>
              </a:r>
              <a:endParaRPr lang="en-GB" altLang="en-US" sz="800">
                <a:solidFill>
                  <a:srgbClr val="000000"/>
                </a:solidFill>
                <a:latin typeface="+mn-lt"/>
                <a:cs typeface="Times New Roman" panose="02020603050405020304" pitchFamily="18" charset="0"/>
              </a:endParaRPr>
            </a:p>
          </p:txBody>
        </p:sp>
      </p:grpSp>
      <p:grpSp>
        <p:nvGrpSpPr>
          <p:cNvPr id="10" name="Group 9">
            <a:extLst>
              <a:ext uri="{FF2B5EF4-FFF2-40B4-BE49-F238E27FC236}">
                <a16:creationId xmlns:a16="http://schemas.microsoft.com/office/drawing/2014/main" id="{83878443-5A78-E1EC-15F1-3247B1976BE5}"/>
              </a:ext>
            </a:extLst>
          </p:cNvPr>
          <p:cNvGrpSpPr/>
          <p:nvPr/>
        </p:nvGrpSpPr>
        <p:grpSpPr>
          <a:xfrm>
            <a:off x="2939279" y="1"/>
            <a:ext cx="2512189" cy="6814539"/>
            <a:chOff x="2389174" y="380718"/>
            <a:chExt cx="2301245" cy="7100066"/>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389174" y="380718"/>
              <a:ext cx="2301245" cy="200069"/>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cs typeface="Arial" panose="020B0604020202020204" pitchFamily="34" charset="0"/>
                </a:rPr>
                <a:t>If these things happen… </a:t>
              </a:r>
              <a:endParaRPr lang="en-GB" altLang="en-US" sz="1200" b="1">
                <a:solidFill>
                  <a:srgbClr val="000000"/>
                </a:solidFill>
                <a:cs typeface="Arial" panose="020B060402020202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389174" y="673704"/>
              <a:ext cx="2301245" cy="6807080"/>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All participating schools will have an implementation team approach with a more secure understanding of implementation principles/behaviours and how to apply them.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More school improvement priorities and PP strategies will be </a:t>
              </a:r>
              <a:r>
                <a:rPr lang="en-GB" sz="800" kern="100">
                  <a:ea typeface="Aptos" panose="020B0004020202020204" pitchFamily="34" charset="0"/>
                  <a:cs typeface="Times New Roman" panose="02020603050405020304" pitchFamily="18" charset="0"/>
                </a:rPr>
                <a:t>approached</a:t>
              </a:r>
              <a:r>
                <a:rPr lang="en-GB" sz="800" kern="100">
                  <a:effectLst/>
                  <a:latin typeface="Arial" panose="020B0604020202020204" pitchFamily="34" charset="0"/>
                  <a:ea typeface="Aptos" panose="020B0004020202020204" pitchFamily="34" charset="0"/>
                  <a:cs typeface="Times New Roman" panose="02020603050405020304" pitchFamily="18" charset="0"/>
                </a:rPr>
                <a:t> using the implementation process. (a)</a:t>
              </a:r>
            </a:p>
            <a:p>
              <a:pPr>
                <a:lnSpc>
                  <a:spcPct val="115000"/>
                </a:lnSpc>
                <a:spcAft>
                  <a:spcPts val="800"/>
                </a:spcAft>
              </a:pPr>
              <a:r>
                <a:rPr lang="en-GB" sz="800" kern="100">
                  <a:ea typeface="Aptos" panose="020B0004020202020204" pitchFamily="34" charset="0"/>
                  <a:cs typeface="Times New Roman" panose="02020603050405020304" pitchFamily="18" charset="0"/>
                </a:rPr>
                <a:t>PD and networking opportunities will be well attended by the right people in schools and apply learning to achieve greater consistency.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be clear about requirements for participation, including success indicators and measures. (a)</a:t>
              </a:r>
            </a:p>
            <a:p>
              <a:pPr>
                <a:lnSpc>
                  <a:spcPct val="115000"/>
                </a:lnSpc>
                <a:spcAft>
                  <a:spcPts val="800"/>
                </a:spcAft>
              </a:pPr>
              <a:r>
                <a:rPr lang="en-GB" sz="800" kern="100">
                  <a:effectLst/>
                  <a:latin typeface="Arial" panose="020B0604020202020204" pitchFamily="34" charset="0"/>
                  <a:ea typeface="Times New Roman" panose="02020603050405020304" pitchFamily="18" charset="0"/>
                  <a:cs typeface="Times New Roman" panose="02020603050405020304" pitchFamily="18" charset="0"/>
                </a:rPr>
                <a:t>School improvement partners in the region are committed to identifying, sharing and signposting schools to the expertise available. (a)</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“No surprises” in relation to leadership stability. Support is adapted for schools facing leadership challenges/changes. (b)</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Monitoring and accountability will be jointly owned by WELL/Schools/LA/MATS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are enabling tracking of impact.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The majority (75%) of eligible schools commit to and participate in the WELL Universal and Targeted grant funded element 2024-2027.(c)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attend learning communities and local practitioners share barriers/strategies to overcome challenges. (d)</a:t>
              </a:r>
            </a:p>
            <a:p>
              <a:pPr>
                <a:lnSpc>
                  <a:spcPct val="115000"/>
                </a:lnSpc>
                <a:spcAft>
                  <a:spcPts val="800"/>
                </a:spcAft>
              </a:pPr>
              <a:r>
                <a:rPr lang="en-GB" sz="800">
                  <a:effectLst/>
                  <a:latin typeface="Arial" panose="020B0604020202020204" pitchFamily="34" charset="0"/>
                  <a:ea typeface="Aptos" panose="020B0004020202020204" pitchFamily="34" charset="0"/>
                </a:rPr>
                <a:t>Grant funded plans will align Pastoral support with Academic outcome ambitions (e)</a:t>
              </a:r>
            </a:p>
            <a:p>
              <a:pPr>
                <a:lnSpc>
                  <a:spcPct val="115000"/>
                </a:lnSpc>
                <a:spcAft>
                  <a:spcPts val="800"/>
                </a:spcAft>
              </a:pPr>
              <a:r>
                <a:rPr lang="en-GB" sz="800" kern="100">
                  <a:effectLst/>
                  <a:ea typeface="Aptos" panose="020B0004020202020204" pitchFamily="34" charset="0"/>
                  <a:cs typeface="Arial" panose="020B0604020202020204" pitchFamily="34" charset="0"/>
                </a:rPr>
                <a:t>PD will be aligned and matched to local need. </a:t>
              </a:r>
              <a:r>
                <a:rPr lang="en-GB" sz="800" kern="100">
                  <a:ea typeface="Aptos" panose="020B0004020202020204" pitchFamily="34" charset="0"/>
                  <a:cs typeface="Arial" panose="020B0604020202020204" pitchFamily="34" charset="0"/>
                </a:rPr>
                <a:t>(f)</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effectLst/>
                  <a:latin typeface="Arial" panose="020B0604020202020204" pitchFamily="34" charset="0"/>
                  <a:ea typeface="Aptos" panose="020B0004020202020204" pitchFamily="34" charset="0"/>
                </a:rPr>
                <a:t>National and local evidence expertise will support schools to make best bet choices. (f)</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use expert inputs and feedback to review PP strategies. (all targeted) (g)</a:t>
              </a:r>
              <a:endParaRPr lang="en-GB" sz="800" kern="10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sp>
        <p:nvSpPr>
          <p:cNvPr id="6" name="Text Box 7">
            <a:extLst>
              <a:ext uri="{FF2B5EF4-FFF2-40B4-BE49-F238E27FC236}">
                <a16:creationId xmlns:a16="http://schemas.microsoft.com/office/drawing/2014/main" id="{7668BD80-7D6A-4539-9331-0CA34EB6FC1E}"/>
              </a:ext>
            </a:extLst>
          </p:cNvPr>
          <p:cNvSpPr txBox="1">
            <a:spLocks/>
          </p:cNvSpPr>
          <p:nvPr/>
        </p:nvSpPr>
        <p:spPr>
          <a:xfrm>
            <a:off x="5503214" y="-2259"/>
            <a:ext cx="2305764" cy="194283"/>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rgbClr val="000000"/>
                </a:solidFill>
                <a:cs typeface="Arial" panose="020B0604020202020204" pitchFamily="34" charset="0"/>
              </a:rPr>
              <a:t>Then we can expect to see these results… </a:t>
            </a:r>
          </a:p>
        </p:txBody>
      </p:sp>
      <p:sp>
        <p:nvSpPr>
          <p:cNvPr id="7" name="Text Box 8">
            <a:extLst>
              <a:ext uri="{FF2B5EF4-FFF2-40B4-BE49-F238E27FC236}">
                <a16:creationId xmlns:a16="http://schemas.microsoft.com/office/drawing/2014/main" id="{5CC10628-65D3-4DEF-AA37-E55F974D9D89}"/>
              </a:ext>
            </a:extLst>
          </p:cNvPr>
          <p:cNvSpPr txBox="1">
            <a:spLocks/>
          </p:cNvSpPr>
          <p:nvPr/>
        </p:nvSpPr>
        <p:spPr>
          <a:xfrm>
            <a:off x="7890960" y="1"/>
            <a:ext cx="2044301" cy="192022"/>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Then we want to see these results… </a:t>
            </a:r>
          </a:p>
        </p:txBody>
      </p:sp>
      <p:sp>
        <p:nvSpPr>
          <p:cNvPr id="35" name="Text Box 18">
            <a:extLst>
              <a:ext uri="{FF2B5EF4-FFF2-40B4-BE49-F238E27FC236}">
                <a16:creationId xmlns:a16="http://schemas.microsoft.com/office/drawing/2014/main" id="{43398E07-1476-4AD5-945F-A2A42808F394}"/>
              </a:ext>
            </a:extLst>
          </p:cNvPr>
          <p:cNvSpPr txBox="1">
            <a:spLocks/>
          </p:cNvSpPr>
          <p:nvPr/>
        </p:nvSpPr>
        <p:spPr>
          <a:xfrm>
            <a:off x="5503213" y="281205"/>
            <a:ext cx="2305764" cy="6533335"/>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noAutofit/>
          </a:bodyPr>
          <a:lstStyle/>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WELL/ ERA/LA/MATs identif</a:t>
            </a:r>
            <a:r>
              <a:rPr lang="en-GB" sz="800" kern="100">
                <a:solidFill>
                  <a:srgbClr val="000000"/>
                </a:solidFill>
                <a:latin typeface="Arial" panose="020B0604020202020204" pitchFamily="34" charset="0"/>
                <a:ea typeface="Aptos" panose="020B0004020202020204" pitchFamily="34" charset="0"/>
                <a:cs typeface="Times New Roman" panose="02020603050405020304" pitchFamily="18" charset="0"/>
              </a:rPr>
              <a:t>ied</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local sophisticated implementation leads, with sufficient reach and resilience to sustain the approach.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 Improvement leads will align the core principles of evidence implementation into wider school improvement.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have robust systems for </a:t>
            </a:r>
            <a:r>
              <a:rPr lang="en-GB" sz="800" kern="100" err="1">
                <a:solidFill>
                  <a:srgbClr val="000000"/>
                </a:solidFill>
                <a:effectLst/>
                <a:latin typeface="Arial" panose="020B0604020202020204" pitchFamily="34" charset="0"/>
                <a:ea typeface="Aptos" panose="020B0004020202020204" pitchFamily="34" charset="0"/>
                <a:cs typeface="Times New Roman" panose="02020603050405020304" pitchFamily="18" charset="0"/>
              </a:rPr>
              <a:t>m&amp;e</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implementation progress and impact, including impact on disadvantaged learners.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LA/ MAT school improvements leads are actively involved in the monitoring and sharing progress for their schools with the project.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The majority of Headteachers (75%) are satisfied with the WELL Universal and targeted resource and use evidence to inform chosen strategies/ interventions. (c)</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Leaders and Teachers in the region will commit to collaborate and share learning with peers.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Collaborative networks will be priority led. Evaluation evidence of “what works” in West Cumbria will be captured and shared at whole project level.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share pastoral and academic pupil data in agreed formats that supports regional learning and overall impact of the project. (e)</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ERA/What works series will support local context improvement. </a:t>
            </a:r>
            <a:r>
              <a:rPr lang="en-GB" sz="8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ERA reach will extend beyond WELL in a targeted way.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National and local evidence expertise available and accessible - an embedded part of school improvement culture in participating WELL project schools, with ERA having ensured quality inputs for local priorities.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Agreed inputs reaching beyond WELL will be willingly funded.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PP strategies align with WELL approach.</a:t>
            </a:r>
            <a:r>
              <a:rPr lang="en-GB" sz="800" kern="12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(g)</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9" name="Text Box 19">
            <a:extLst>
              <a:ext uri="{FF2B5EF4-FFF2-40B4-BE49-F238E27FC236}">
                <a16:creationId xmlns:a16="http://schemas.microsoft.com/office/drawing/2014/main" id="{37376D01-1D52-43C5-A546-951A7CC86FE0}"/>
              </a:ext>
            </a:extLst>
          </p:cNvPr>
          <p:cNvSpPr txBox="1">
            <a:spLocks/>
          </p:cNvSpPr>
          <p:nvPr/>
        </p:nvSpPr>
        <p:spPr>
          <a:xfrm>
            <a:off x="7890959" y="281205"/>
            <a:ext cx="2004552" cy="653333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wrap="square">
            <a:noAutofit/>
          </a:bodyPr>
          <a:lstStyle/>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 leaders will show that they adopt evidence informed approaches to school improvement and provide evidence of positive impacts on provision and pupil outcomes.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Evidence Based Implementation will be an instinctive and embedded part of school improvement.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able to access local implementation expertise when needed to ensure that plans result in action. (a)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Monitoring processes will enable formative evaluation of impact and clarity about what is working for all pupils, including disadvantaged. (b)</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Support will be aligned and adapted for those schools in need. (b)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use evidence to implement and adapt interventions, to ensure a better chance of sustained success in out local context. (c)</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choose to collaborate based on shared priorities and engage with local evidence resources. (d)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provided with learning evidence reports to drive local improvement.(d)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Most schools will align pastoral/ academic implementation strategies and share evidence of impact. (e)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At individual and whole school level, evaluation will evidence positive impact of PD on the quality and consistency of provision.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have access to national and local evidence expertise - quality inputs for local priorities and context.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schools in the PP project will judge that their PP strategies are more effective as a result of expert inputs and research. (g)</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51E6C1B5-C45C-11D8-6C32-F46AB79936E2}"/>
              </a:ext>
            </a:extLst>
          </p:cNvPr>
          <p:cNvSpPr/>
          <p:nvPr/>
        </p:nvSpPr>
        <p:spPr>
          <a:xfrm flipV="1">
            <a:off x="53090" y="3283888"/>
            <a:ext cx="936095" cy="9700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BC6D5A6F-E7D7-DA0B-5603-FCCB52BC614F}"/>
              </a:ext>
            </a:extLst>
          </p:cNvPr>
          <p:cNvSpPr/>
          <p:nvPr/>
        </p:nvSpPr>
        <p:spPr>
          <a:xfrm flipV="1">
            <a:off x="1101405" y="4126726"/>
            <a:ext cx="1736526" cy="6043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CEAE36D7-1D22-198E-8A67-6D557CFA89DF}"/>
              </a:ext>
            </a:extLst>
          </p:cNvPr>
          <p:cNvSpPr/>
          <p:nvPr/>
        </p:nvSpPr>
        <p:spPr>
          <a:xfrm flipV="1">
            <a:off x="2997972" y="4866198"/>
            <a:ext cx="2423258" cy="47809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4E1E5ABB-E550-8ECA-08D8-458333E9E88B}"/>
              </a:ext>
            </a:extLst>
          </p:cNvPr>
          <p:cNvSpPr/>
          <p:nvPr/>
        </p:nvSpPr>
        <p:spPr>
          <a:xfrm flipV="1">
            <a:off x="5533450" y="3188472"/>
            <a:ext cx="2264906" cy="116884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C6AD9F2B-B5F9-C5FC-BCCF-7018CFDB4C9F}"/>
              </a:ext>
            </a:extLst>
          </p:cNvPr>
          <p:cNvSpPr/>
          <p:nvPr/>
        </p:nvSpPr>
        <p:spPr>
          <a:xfrm flipV="1">
            <a:off x="7921195" y="3625794"/>
            <a:ext cx="1892656" cy="100186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2" name="Group 21">
            <a:extLst>
              <a:ext uri="{FF2B5EF4-FFF2-40B4-BE49-F238E27FC236}">
                <a16:creationId xmlns:a16="http://schemas.microsoft.com/office/drawing/2014/main" id="{C30F4EBB-3BA5-B878-4786-F9115F2300A2}"/>
              </a:ext>
            </a:extLst>
          </p:cNvPr>
          <p:cNvGrpSpPr/>
          <p:nvPr/>
        </p:nvGrpSpPr>
        <p:grpSpPr>
          <a:xfrm>
            <a:off x="9935261" y="0"/>
            <a:ext cx="2235054" cy="6814539"/>
            <a:chOff x="9763804" y="352896"/>
            <a:chExt cx="2391025" cy="6814540"/>
          </a:xfrm>
        </p:grpSpPr>
        <p:sp>
          <p:nvSpPr>
            <p:cNvPr id="23" name="Text Box 9">
              <a:extLst>
                <a:ext uri="{FF2B5EF4-FFF2-40B4-BE49-F238E27FC236}">
                  <a16:creationId xmlns:a16="http://schemas.microsoft.com/office/drawing/2014/main" id="{5E838401-DE87-A776-F3B5-A87DF1ED4C4D}"/>
                </a:ext>
              </a:extLst>
            </p:cNvPr>
            <p:cNvSpPr txBox="1">
              <a:spLocks/>
            </p:cNvSpPr>
            <p:nvPr/>
          </p:nvSpPr>
          <p:spPr>
            <a:xfrm>
              <a:off x="9808983" y="352896"/>
              <a:ext cx="2312248" cy="253423"/>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700" b="1">
                  <a:solidFill>
                    <a:schemeClr val="bg1"/>
                  </a:solidFill>
                  <a:cs typeface="Arial" panose="020B0604020202020204" pitchFamily="34" charset="0"/>
                </a:rPr>
                <a:t>Then we hope to see these results.… (long-term outcomes)</a:t>
              </a:r>
              <a:endParaRPr lang="en-GB" altLang="en-US" sz="1000" b="1">
                <a:solidFill>
                  <a:schemeClr val="bg1"/>
                </a:solidFill>
                <a:cs typeface="Arial" panose="020B0604020202020204" pitchFamily="34" charset="0"/>
              </a:endParaRPr>
            </a:p>
          </p:txBody>
        </p:sp>
        <p:sp>
          <p:nvSpPr>
            <p:cNvPr id="24" name="Text Box 33">
              <a:extLst>
                <a:ext uri="{FF2B5EF4-FFF2-40B4-BE49-F238E27FC236}">
                  <a16:creationId xmlns:a16="http://schemas.microsoft.com/office/drawing/2014/main" id="{C5767355-53C6-957E-A781-14A9E3975587}"/>
                </a:ext>
              </a:extLst>
            </p:cNvPr>
            <p:cNvSpPr txBox="1">
              <a:spLocks/>
            </p:cNvSpPr>
            <p:nvPr/>
          </p:nvSpPr>
          <p:spPr>
            <a:xfrm>
              <a:off x="9763804" y="634100"/>
              <a:ext cx="2391025" cy="6533336"/>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will evaluate that WELL has enabled them and their leadership teams to better understand and apply a sophisticated whole school leadership implementation approach and can refer to evidence of a positive impact on their provision and outcomes, particularly for disadvantaged pupils. . (</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a,b,c</a:t>
              </a:r>
              <a:r>
                <a:rPr lang="en-GB" sz="800" kern="100" err="1">
                  <a:solidFill>
                    <a:schemeClr val="bg1"/>
                  </a:solidFill>
                  <a:ea typeface="Aptos" panose="020B0004020202020204" pitchFamily="34" charset="0"/>
                  <a:cs typeface="Times New Roman" panose="02020603050405020304" pitchFamily="18" charset="0"/>
                </a:rPr>
                <a:t>,</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evaluate that the high-quality evidence informed professional development and learning networks (provided through WELL/ERA) have successfully built knowledge, motivated staff, developed teaching techniques, and embedded strong implementation practice, impacting on provision and variations outcomes, particularly for disadvantaged pupils.(a)</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There will be local and sustainable evidence expertise in using evidence informed approaches that is able to respond to and support locally identified priorities.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Best bets for interventions </a:t>
              </a:r>
              <a:r>
                <a:rPr lang="en-GB" sz="800" kern="100">
                  <a:solidFill>
                    <a:schemeClr val="bg1"/>
                  </a:solidFill>
                  <a:ea typeface="Aptos" panose="020B0004020202020204" pitchFamily="34" charset="0"/>
                  <a:cs typeface="Times New Roman" panose="02020603050405020304" pitchFamily="18" charset="0"/>
                </a:rPr>
                <a:t>that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improve pastoral and academic outcomes for pupils, including disadvantaged within the West Cumbrian context and </a:t>
              </a:r>
              <a:r>
                <a:rPr lang="en-GB" sz="800" kern="100">
                  <a:solidFill>
                    <a:schemeClr val="bg1"/>
                  </a:solidFill>
                  <a:ea typeface="Aptos" panose="020B0004020202020204" pitchFamily="34" charset="0"/>
                  <a:cs typeface="Times New Roman" panose="02020603050405020304" pitchFamily="18" charset="0"/>
                </a:rPr>
                <a:t>shared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all schools.(d)</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Student and staff surveys, case studies and pupil outcomes will evidence the positive impact of pastoral and academic enablers provided through WELL. (e)</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At least 75%</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of schools will evaluate that ERA / PD in supporting evidence informed improvement and outcomes has been effective, including for disadvantaged learners.(f)</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Premium (PP) Strategies for participating schools judged to be effective when QA and benchmarked against best practice and learning will be shared with all WELL Schools. (g)</a:t>
              </a:r>
            </a:p>
            <a:p>
              <a:pPr>
                <a:lnSpc>
                  <a:spcPct val="115000"/>
                </a:lnSpc>
                <a:spcAft>
                  <a:spcPts val="800"/>
                </a:spcAft>
              </a:pPr>
              <a:endParaRPr lang="en-GB" sz="800" kern="100">
                <a:solidFill>
                  <a:srgbClr val="11111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25" name="Oval 24">
            <a:hlinkClick r:id="rId3" action="ppaction://hlinksldjump"/>
            <a:extLst>
              <a:ext uri="{FF2B5EF4-FFF2-40B4-BE49-F238E27FC236}">
                <a16:creationId xmlns:a16="http://schemas.microsoft.com/office/drawing/2014/main" id="{7FBE1A5C-D18F-320C-B897-FB15AB2B7746}"/>
              </a:ext>
            </a:extLst>
          </p:cNvPr>
          <p:cNvSpPr/>
          <p:nvPr/>
        </p:nvSpPr>
        <p:spPr>
          <a:xfrm>
            <a:off x="11859699" y="4346233"/>
            <a:ext cx="227957" cy="25342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C43F1BE5-59E2-F0AF-708E-5284E602BD58}"/>
              </a:ext>
            </a:extLst>
          </p:cNvPr>
          <p:cNvSpPr/>
          <p:nvPr/>
        </p:nvSpPr>
        <p:spPr>
          <a:xfrm>
            <a:off x="9977493" y="327559"/>
            <a:ext cx="2110163" cy="131694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6729CE9E-FC55-02BC-3323-B57200AFE0FD}"/>
              </a:ext>
            </a:extLst>
          </p:cNvPr>
          <p:cNvSpPr/>
          <p:nvPr/>
        </p:nvSpPr>
        <p:spPr>
          <a:xfrm>
            <a:off x="9997706" y="3788303"/>
            <a:ext cx="2110163" cy="81135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25091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7" grpId="0" animBg="1"/>
      <p:bldP spid="18" grpId="0" animBg="1"/>
      <p:bldP spid="19" grpId="0" animBg="1"/>
      <p:bldP spid="26" grpId="0" animBg="1"/>
      <p:bldP spid="2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31196" y="-1"/>
            <a:ext cx="988225" cy="388130"/>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a:t>
            </a:r>
            <a:r>
              <a:rPr lang="en-GB" altLang="en-US" sz="750" b="1">
                <a:solidFill>
                  <a:schemeClr val="bg1"/>
                </a:solidFill>
                <a:cs typeface="Arial" panose="020B0604020202020204" pitchFamily="34" charset="0"/>
              </a:rPr>
              <a:t>decrease</a:t>
            </a:r>
            <a:r>
              <a:rPr lang="en-GB" altLang="en-US" sz="800" b="1">
                <a:solidFill>
                  <a:schemeClr val="bg1"/>
                </a:solidFill>
                <a:cs typeface="Arial" panose="020B0604020202020204" pitchFamily="34" charset="0"/>
              </a:rPr>
              <a:t> effect </a:t>
            </a:r>
            <a:endParaRPr lang="en-GB" altLang="en-US" sz="1050" b="1">
              <a:solidFill>
                <a:schemeClr val="bg1"/>
              </a:solidFill>
              <a:cs typeface="Arial" panose="020B060402020202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31199" y="475489"/>
            <a:ext cx="988224" cy="6339052"/>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Some </a:t>
            </a:r>
            <a:r>
              <a:rPr lang="en-GB" sz="750" kern="100">
                <a:solidFill>
                  <a:schemeClr val="bg1"/>
                </a:solidFill>
                <a:ea typeface="Aptos" panose="020B0004020202020204" pitchFamily="34" charset="0"/>
                <a:cs typeface="Arial" panose="020B0604020202020204" pitchFamily="34" charset="0"/>
              </a:rPr>
              <a:t>v</a:t>
            </a:r>
            <a:r>
              <a:rPr lang="en-GB" sz="750" kern="100">
                <a:solidFill>
                  <a:schemeClr val="bg1"/>
                </a:solidFill>
                <a:effectLst/>
                <a:ea typeface="Aptos" panose="020B0004020202020204" pitchFamily="34" charset="0"/>
                <a:cs typeface="Arial" panose="020B0604020202020204" pitchFamily="34" charset="0"/>
              </a:rPr>
              <a:t>ariable engagement/ sophistication in use of evidence/ implementation due to</a:t>
            </a:r>
            <a:r>
              <a:rPr lang="en-GB" sz="750" kern="100">
                <a:solidFill>
                  <a:schemeClr val="bg1"/>
                </a:solidFill>
                <a:ea typeface="Aptos" panose="020B0004020202020204" pitchFamily="34" charset="0"/>
                <a:cs typeface="Arial" panose="020B0604020202020204" pitchFamily="34" charset="0"/>
              </a:rPr>
              <a:t> school </a:t>
            </a:r>
            <a:r>
              <a:rPr lang="en-GB" sz="750" kern="100">
                <a:solidFill>
                  <a:schemeClr val="bg1"/>
                </a:solidFill>
                <a:effectLst/>
                <a:ea typeface="Aptos" panose="020B0004020202020204" pitchFamily="34" charset="0"/>
                <a:cs typeface="Arial" panose="020B0604020202020204" pitchFamily="34" charset="0"/>
              </a:rPr>
              <a:t>size/capacity/ passivity/ single point of failure. (a)</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Weak monitoring, evaluation (</a:t>
            </a:r>
            <a:r>
              <a:rPr lang="en-GB" sz="750" kern="100" err="1">
                <a:solidFill>
                  <a:schemeClr val="bg1"/>
                </a:solidFill>
                <a:effectLst/>
                <a:ea typeface="Aptos" panose="020B0004020202020204" pitchFamily="34" charset="0"/>
                <a:cs typeface="Arial" panose="020B0604020202020204" pitchFamily="34" charset="0"/>
              </a:rPr>
              <a:t>m&amp;e</a:t>
            </a:r>
            <a:r>
              <a:rPr lang="en-GB" sz="750" kern="100">
                <a:solidFill>
                  <a:schemeClr val="bg1"/>
                </a:solidFill>
                <a:effectLst/>
                <a:ea typeface="Aptos" panose="020B0004020202020204" pitchFamily="34" charset="0"/>
                <a:cs typeface="Arial" panose="020B0604020202020204" pitchFamily="34" charset="0"/>
              </a:rPr>
              <a:t>) </a:t>
            </a:r>
            <a:r>
              <a:rPr lang="en-GB" sz="750" kern="100">
                <a:solidFill>
                  <a:schemeClr val="bg1"/>
                </a:solidFill>
                <a:ea typeface="Aptos" panose="020B0004020202020204" pitchFamily="34" charset="0"/>
                <a:cs typeface="Arial" panose="020B0604020202020204" pitchFamily="34" charset="0"/>
              </a:rPr>
              <a:t>and accountability. </a:t>
            </a:r>
            <a:r>
              <a:rPr lang="en-GB" sz="750" kern="100">
                <a:solidFill>
                  <a:schemeClr val="bg1"/>
                </a:solidFill>
                <a:effectLst/>
                <a:ea typeface="Aptos" panose="020B0004020202020204" pitchFamily="34" charset="0"/>
                <a:cs typeface="Arial" panose="020B0604020202020204" pitchFamily="34" charset="0"/>
              </a:rPr>
              <a:t>(b)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do not have the required funding to implement school improvement actions. (c) </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work in isolation and collective learning does not secure improvements at whole project level. (d)</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choose to focus only on pastoral strategies/ interventions and not academic outcomes. </a:t>
            </a:r>
            <a:r>
              <a:rPr lang="en-GB" sz="750" kern="100">
                <a:solidFill>
                  <a:schemeClr val="bg1"/>
                </a:solidFill>
                <a:ea typeface="Aptos" panose="020B0004020202020204" pitchFamily="34" charset="0"/>
                <a:cs typeface="Arial" panose="020B0604020202020204" pitchFamily="34" charset="0"/>
              </a:rPr>
              <a:t>(e)</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a:t>
            </a:r>
            <a:r>
              <a:rPr lang="en-GB" sz="750" kern="100">
                <a:solidFill>
                  <a:schemeClr val="bg1"/>
                </a:solidFill>
                <a:ea typeface="Aptos" panose="020B0004020202020204" pitchFamily="34" charset="0"/>
                <a:cs typeface="Arial" panose="020B0604020202020204" pitchFamily="34" charset="0"/>
              </a:rPr>
              <a:t>don’t</a:t>
            </a:r>
            <a:r>
              <a:rPr lang="en-GB" sz="750" kern="100">
                <a:solidFill>
                  <a:schemeClr val="bg1"/>
                </a:solidFill>
                <a:effectLst/>
                <a:ea typeface="Aptos" panose="020B0004020202020204" pitchFamily="34" charset="0"/>
                <a:cs typeface="Arial" panose="020B0604020202020204" pitchFamily="34" charset="0"/>
              </a:rPr>
              <a:t> engage </a:t>
            </a:r>
            <a:r>
              <a:rPr lang="en-GB" sz="750" kern="100">
                <a:solidFill>
                  <a:schemeClr val="bg1"/>
                </a:solidFill>
                <a:ea typeface="Aptos" panose="020B0004020202020204" pitchFamily="34" charset="0"/>
                <a:cs typeface="Arial" panose="020B0604020202020204" pitchFamily="34" charset="0"/>
              </a:rPr>
              <a:t>in ERA inputs including </a:t>
            </a:r>
            <a:r>
              <a:rPr lang="en-GB" sz="750" kern="100">
                <a:solidFill>
                  <a:schemeClr val="bg1"/>
                </a:solidFill>
                <a:effectLst/>
                <a:ea typeface="Aptos" panose="020B0004020202020204" pitchFamily="34" charset="0"/>
                <a:cs typeface="Arial" panose="020B0604020202020204" pitchFamily="34" charset="0"/>
              </a:rPr>
              <a:t>PD due to fragmented landscape. (f)</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PP strategies are developed in isolation to WELL enablers. (g)</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75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 </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GB" altLang="en-US" sz="800">
              <a:solidFill>
                <a:srgbClr val="000000"/>
              </a:solidFill>
              <a:latin typeface="+mn-lt"/>
              <a:cs typeface="Times New Roman" panose="02020603050405020304" pitchFamily="18" charset="0"/>
            </a:endParaRPr>
          </a:p>
        </p:txBody>
      </p:sp>
      <p:grpSp>
        <p:nvGrpSpPr>
          <p:cNvPr id="11" name="Group 10">
            <a:extLst>
              <a:ext uri="{FF2B5EF4-FFF2-40B4-BE49-F238E27FC236}">
                <a16:creationId xmlns:a16="http://schemas.microsoft.com/office/drawing/2014/main" id="{2415568C-94F1-7385-634A-52028D4092A3}"/>
              </a:ext>
            </a:extLst>
          </p:cNvPr>
          <p:cNvGrpSpPr/>
          <p:nvPr/>
        </p:nvGrpSpPr>
        <p:grpSpPr>
          <a:xfrm>
            <a:off x="1071168" y="0"/>
            <a:ext cx="1816367" cy="6814540"/>
            <a:chOff x="1307253" y="192248"/>
            <a:chExt cx="1146259" cy="6767551"/>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313882" y="192248"/>
              <a:ext cx="1139630" cy="190699"/>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increase effect</a:t>
              </a: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307253" y="471514"/>
              <a:ext cx="1139630" cy="6488285"/>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700" b="1">
                  <a:solidFill>
                    <a:schemeClr val="bg1"/>
                  </a:solidFill>
                </a:rPr>
                <a:t>Evidence Informed</a:t>
              </a:r>
              <a:r>
                <a:rPr lang="en-GB" sz="700" b="1">
                  <a:solidFill>
                    <a:srgbClr val="FF0000"/>
                  </a:solidFill>
                </a:rPr>
                <a:t> </a:t>
              </a:r>
              <a:r>
                <a:rPr lang="en-GB" sz="700" b="1">
                  <a:solidFill>
                    <a:schemeClr val="bg1"/>
                  </a:solidFill>
                </a:rPr>
                <a:t>Implementation</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Expert inputs on updated EEF Implementation. Identify local expertise and support to learn from each other. (a)</a:t>
              </a:r>
            </a:p>
            <a:p>
              <a:pPr>
                <a:lnSpc>
                  <a:spcPct val="115000"/>
                </a:lnSpc>
                <a:spcAft>
                  <a:spcPts val="800"/>
                </a:spcAft>
              </a:pPr>
              <a:r>
                <a:rPr lang="en-GB" sz="700">
                  <a:solidFill>
                    <a:schemeClr val="bg1"/>
                  </a:solidFill>
                </a:rPr>
                <a:t>Explicit about expectation, including implementation teams and actions required. (a)</a:t>
              </a:r>
              <a:endParaRPr lang="en-GB" sz="7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ycle of hybrid PD to maximise accessibility for schools in different contexts.(a)</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MAT/LA School Improvement Leads have oversight </a:t>
              </a:r>
              <a:r>
                <a:rPr lang="en-GB" sz="700" kern="100">
                  <a:solidFill>
                    <a:schemeClr val="bg1"/>
                  </a:solidFill>
                  <a:ea typeface="Aptos" panose="020B0004020202020204" pitchFamily="34" charset="0"/>
                  <a:cs typeface="Times New Roman" panose="02020603050405020304" pitchFamily="18" charset="0"/>
                </a:rPr>
                <a:t>of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plans. (b)</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a:t>
              </a:r>
              <a:r>
                <a:rPr lang="en-GB" sz="700" kern="100">
                  <a:solidFill>
                    <a:schemeClr val="bg1"/>
                  </a:solidFill>
                  <a:ea typeface="Aptos" panose="020B0004020202020204" pitchFamily="34" charset="0"/>
                  <a:cs typeface="Times New Roman" panose="02020603050405020304" pitchFamily="18" charset="0"/>
                </a:rPr>
                <a:t> inputs on </a:t>
              </a:r>
              <a:r>
                <a:rPr lang="en-GB" sz="700" kern="100" err="1">
                  <a:solidFill>
                    <a:schemeClr val="bg1"/>
                  </a:solidFill>
                  <a:ea typeface="Aptos" panose="020B0004020202020204" pitchFamily="34" charset="0"/>
                  <a:cs typeface="Times New Roman" panose="02020603050405020304" pitchFamily="18" charset="0"/>
                </a:rPr>
                <a:t>m&amp;e</a:t>
              </a:r>
              <a:r>
                <a:rPr lang="en-GB" sz="700" kern="100">
                  <a:solidFill>
                    <a:schemeClr val="bg1"/>
                  </a:solidFill>
                  <a:ea typeface="Aptos" panose="020B0004020202020204" pitchFamily="34" charset="0"/>
                  <a:cs typeface="Times New Roman" panose="02020603050405020304" pitchFamily="18" charset="0"/>
                </a:rPr>
                <a:t>, balance of PD invites and targeted support.(b)</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identify those responsible for tracking impact. (b)</a:t>
              </a:r>
            </a:p>
            <a:p>
              <a:pPr>
                <a:lnSpc>
                  <a:spcPct val="115000"/>
                </a:lnSpc>
                <a:spcAft>
                  <a:spcPts val="800"/>
                </a:spcAft>
              </a:pPr>
              <a:r>
                <a:rPr lang="en-GB" sz="700" b="1" kern="100">
                  <a:solidFill>
                    <a:schemeClr val="bg1"/>
                  </a:solidFill>
                  <a:ea typeface="Aptos" panose="020B0004020202020204" pitchFamily="34" charset="0"/>
                  <a:cs typeface="Times New Roman" panose="02020603050405020304" pitchFamily="18" charset="0"/>
                </a:rPr>
                <a:t>Universal and Targeted grants                             </a:t>
              </a:r>
              <a:r>
                <a:rPr lang="en-GB" sz="700" kern="100">
                  <a:solidFill>
                    <a:schemeClr val="bg1"/>
                  </a:solidFill>
                  <a:ea typeface="Aptos" panose="020B0004020202020204" pitchFamily="34" charset="0"/>
                  <a:cs typeface="Times New Roman" panose="02020603050405020304" pitchFamily="18" charset="0"/>
                </a:rPr>
                <a:t>Grants to be offered to all eligible schools, with targeted funds to schools with the most disadvantaged. (c) </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Application </a:t>
              </a:r>
              <a:r>
                <a:rPr lang="en-GB" sz="700" kern="100">
                  <a:solidFill>
                    <a:schemeClr val="bg1"/>
                  </a:solidFill>
                  <a:ea typeface="Aptos" panose="020B0004020202020204" pitchFamily="34" charset="0"/>
                  <a:cs typeface="Times New Roman" panose="02020603050405020304" pitchFamily="18" charset="0"/>
                </a:rPr>
                <a:t>of implementation process a non-negotiable requirement. (c)</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QA framework and follow-up process. (c)</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Collaborative Learning networks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Facilitated learning communities established for key themes to enable collaboration. (d)</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plans identify alignment with academic outcome ambitions. (e)</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Clarify valuation/ impact tools for pastoral interventions. (e)</a:t>
              </a:r>
            </a:p>
            <a:p>
              <a:pPr>
                <a:lnSpc>
                  <a:spcPct val="115000"/>
                </a:lnSpc>
              </a:pPr>
              <a:r>
                <a:rPr lang="en-GB" sz="700" b="1" kern="100">
                  <a:solidFill>
                    <a:schemeClr val="bg1"/>
                  </a:solidFill>
                  <a:cs typeface="Times New Roman" panose="02020603050405020304" pitchFamily="18" charset="0"/>
                </a:rPr>
                <a:t>Local </a:t>
              </a:r>
              <a:r>
                <a:rPr lang="en-GB" sz="700" b="1">
                  <a:solidFill>
                    <a:schemeClr val="bg1"/>
                  </a:solidFill>
                </a:rPr>
                <a:t>Evidence and Research </a:t>
              </a:r>
            </a:p>
            <a:p>
              <a:r>
                <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Provide compelling evidence and research expertise. (f)</a:t>
              </a:r>
            </a:p>
            <a:p>
              <a:endPar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en-GB" sz="700" b="1">
                  <a:solidFill>
                    <a:schemeClr val="bg1"/>
                  </a:solidFill>
                </a:rPr>
                <a:t>High Quality PD</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Ev</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idence based, priority led, high quality and aligned. (f)</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Support to develop PP Strategies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Expert inputs on PP strategies.(g)</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r>
                <a:rPr lang="en-GB" altLang="en-US" sz="700">
                  <a:solidFill>
                    <a:srgbClr val="000000"/>
                  </a:solidFill>
                  <a:latin typeface="+mn-lt"/>
                  <a:cs typeface="Times New Roman" panose="02020603050405020304" pitchFamily="18" charset="0"/>
                </a:rPr>
                <a:t> </a:t>
              </a:r>
              <a:endParaRPr lang="en-GB" altLang="en-US" sz="800">
                <a:solidFill>
                  <a:srgbClr val="000000"/>
                </a:solidFill>
                <a:latin typeface="+mn-lt"/>
                <a:cs typeface="Times New Roman" panose="02020603050405020304" pitchFamily="18" charset="0"/>
              </a:endParaRPr>
            </a:p>
          </p:txBody>
        </p:sp>
      </p:grpSp>
      <p:grpSp>
        <p:nvGrpSpPr>
          <p:cNvPr id="10" name="Group 9">
            <a:extLst>
              <a:ext uri="{FF2B5EF4-FFF2-40B4-BE49-F238E27FC236}">
                <a16:creationId xmlns:a16="http://schemas.microsoft.com/office/drawing/2014/main" id="{83878443-5A78-E1EC-15F1-3247B1976BE5}"/>
              </a:ext>
            </a:extLst>
          </p:cNvPr>
          <p:cNvGrpSpPr/>
          <p:nvPr/>
        </p:nvGrpSpPr>
        <p:grpSpPr>
          <a:xfrm>
            <a:off x="2939279" y="1"/>
            <a:ext cx="2512189" cy="6814539"/>
            <a:chOff x="2389174" y="380718"/>
            <a:chExt cx="2301245" cy="7100066"/>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389174" y="380718"/>
              <a:ext cx="2301245" cy="200069"/>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cs typeface="Arial" panose="020B0604020202020204" pitchFamily="34" charset="0"/>
                </a:rPr>
                <a:t>If these things happen… </a:t>
              </a:r>
              <a:endParaRPr lang="en-GB" altLang="en-US" sz="1200" b="1">
                <a:solidFill>
                  <a:srgbClr val="000000"/>
                </a:solidFill>
                <a:cs typeface="Arial" panose="020B060402020202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389174" y="673704"/>
              <a:ext cx="2301245" cy="6807080"/>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All participating schools will have an implementation team approach with a more secure understanding of implementation principles/behaviours and how to apply them.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More school improvement priorities and PP strategies will be </a:t>
              </a:r>
              <a:r>
                <a:rPr lang="en-GB" sz="800" kern="100">
                  <a:ea typeface="Aptos" panose="020B0004020202020204" pitchFamily="34" charset="0"/>
                  <a:cs typeface="Times New Roman" panose="02020603050405020304" pitchFamily="18" charset="0"/>
                </a:rPr>
                <a:t>approached</a:t>
              </a:r>
              <a:r>
                <a:rPr lang="en-GB" sz="800" kern="100">
                  <a:effectLst/>
                  <a:latin typeface="Arial" panose="020B0604020202020204" pitchFamily="34" charset="0"/>
                  <a:ea typeface="Aptos" panose="020B0004020202020204" pitchFamily="34" charset="0"/>
                  <a:cs typeface="Times New Roman" panose="02020603050405020304" pitchFamily="18" charset="0"/>
                </a:rPr>
                <a:t> using the implementation process. (a)</a:t>
              </a:r>
            </a:p>
            <a:p>
              <a:pPr>
                <a:lnSpc>
                  <a:spcPct val="115000"/>
                </a:lnSpc>
                <a:spcAft>
                  <a:spcPts val="800"/>
                </a:spcAft>
              </a:pPr>
              <a:r>
                <a:rPr lang="en-GB" sz="800" kern="100">
                  <a:ea typeface="Aptos" panose="020B0004020202020204" pitchFamily="34" charset="0"/>
                  <a:cs typeface="Times New Roman" panose="02020603050405020304" pitchFamily="18" charset="0"/>
                </a:rPr>
                <a:t>PD and networking opportunities will be well attended by the right people in schools and apply learning to achieve greater consistency.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be clear about requirements for participation, including success indicators and measures. (a)</a:t>
              </a:r>
            </a:p>
            <a:p>
              <a:pPr>
                <a:lnSpc>
                  <a:spcPct val="115000"/>
                </a:lnSpc>
                <a:spcAft>
                  <a:spcPts val="800"/>
                </a:spcAft>
              </a:pPr>
              <a:r>
                <a:rPr lang="en-GB" sz="800" kern="100">
                  <a:effectLst/>
                  <a:latin typeface="Arial" panose="020B0604020202020204" pitchFamily="34" charset="0"/>
                  <a:ea typeface="Times New Roman" panose="02020603050405020304" pitchFamily="18" charset="0"/>
                  <a:cs typeface="Times New Roman" panose="02020603050405020304" pitchFamily="18" charset="0"/>
                </a:rPr>
                <a:t>School improvement partners in the region are committed to identifying, sharing and signposting schools to the expertise available. (a)</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“No surprises” in relation to leadership stability. Support is adapted for schools facing leadership challenges/changes. (b)</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Monitoring and accountability will be jointly owned by WELL/Schools/LA/MATS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are enabling tracking of impact.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The majority (75%) of eligible schools commit to and participate in the WELL Universal and Targeted grant funded element 2024-2027.(c)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attend learning communities and local practitioners share barriers/strategies to overcome challenges. (d)</a:t>
              </a:r>
            </a:p>
            <a:p>
              <a:pPr>
                <a:lnSpc>
                  <a:spcPct val="115000"/>
                </a:lnSpc>
                <a:spcAft>
                  <a:spcPts val="800"/>
                </a:spcAft>
              </a:pPr>
              <a:r>
                <a:rPr lang="en-GB" sz="800">
                  <a:effectLst/>
                  <a:latin typeface="Arial" panose="020B0604020202020204" pitchFamily="34" charset="0"/>
                  <a:ea typeface="Aptos" panose="020B0004020202020204" pitchFamily="34" charset="0"/>
                </a:rPr>
                <a:t>Grant funded plans will align Pastoral support with Academic outcome ambitions (e)</a:t>
              </a:r>
            </a:p>
            <a:p>
              <a:pPr>
                <a:lnSpc>
                  <a:spcPct val="115000"/>
                </a:lnSpc>
                <a:spcAft>
                  <a:spcPts val="800"/>
                </a:spcAft>
              </a:pPr>
              <a:r>
                <a:rPr lang="en-GB" sz="800" kern="100">
                  <a:effectLst/>
                  <a:ea typeface="Aptos" panose="020B0004020202020204" pitchFamily="34" charset="0"/>
                  <a:cs typeface="Arial" panose="020B0604020202020204" pitchFamily="34" charset="0"/>
                </a:rPr>
                <a:t>PD will be aligned and matched to local need. </a:t>
              </a:r>
              <a:r>
                <a:rPr lang="en-GB" sz="800" kern="100">
                  <a:ea typeface="Aptos" panose="020B0004020202020204" pitchFamily="34" charset="0"/>
                  <a:cs typeface="Arial" panose="020B0604020202020204" pitchFamily="34" charset="0"/>
                </a:rPr>
                <a:t>(f)</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effectLst/>
                  <a:latin typeface="Arial" panose="020B0604020202020204" pitchFamily="34" charset="0"/>
                  <a:ea typeface="Aptos" panose="020B0004020202020204" pitchFamily="34" charset="0"/>
                </a:rPr>
                <a:t>National and local evidence expertise will support schools to make best bet choices. (f)</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use expert inputs and feedback to review PP strategies. (all targeted) (g)</a:t>
              </a:r>
              <a:endParaRPr lang="en-GB" sz="800" kern="10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sp>
        <p:nvSpPr>
          <p:cNvPr id="6" name="Text Box 7">
            <a:extLst>
              <a:ext uri="{FF2B5EF4-FFF2-40B4-BE49-F238E27FC236}">
                <a16:creationId xmlns:a16="http://schemas.microsoft.com/office/drawing/2014/main" id="{7668BD80-7D6A-4539-9331-0CA34EB6FC1E}"/>
              </a:ext>
            </a:extLst>
          </p:cNvPr>
          <p:cNvSpPr txBox="1">
            <a:spLocks/>
          </p:cNvSpPr>
          <p:nvPr/>
        </p:nvSpPr>
        <p:spPr>
          <a:xfrm>
            <a:off x="5503214" y="-2259"/>
            <a:ext cx="2305764" cy="194283"/>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rgbClr val="000000"/>
                </a:solidFill>
                <a:cs typeface="Arial" panose="020B0604020202020204" pitchFamily="34" charset="0"/>
              </a:rPr>
              <a:t>Then we can expect to see these results… </a:t>
            </a:r>
          </a:p>
        </p:txBody>
      </p:sp>
      <p:sp>
        <p:nvSpPr>
          <p:cNvPr id="7" name="Text Box 8">
            <a:extLst>
              <a:ext uri="{FF2B5EF4-FFF2-40B4-BE49-F238E27FC236}">
                <a16:creationId xmlns:a16="http://schemas.microsoft.com/office/drawing/2014/main" id="{5CC10628-65D3-4DEF-AA37-E55F974D9D89}"/>
              </a:ext>
            </a:extLst>
          </p:cNvPr>
          <p:cNvSpPr txBox="1">
            <a:spLocks/>
          </p:cNvSpPr>
          <p:nvPr/>
        </p:nvSpPr>
        <p:spPr>
          <a:xfrm>
            <a:off x="7890960" y="1"/>
            <a:ext cx="2044301" cy="192022"/>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Then we want to see these results… </a:t>
            </a:r>
          </a:p>
        </p:txBody>
      </p:sp>
      <p:sp>
        <p:nvSpPr>
          <p:cNvPr id="35" name="Text Box 18">
            <a:extLst>
              <a:ext uri="{FF2B5EF4-FFF2-40B4-BE49-F238E27FC236}">
                <a16:creationId xmlns:a16="http://schemas.microsoft.com/office/drawing/2014/main" id="{43398E07-1476-4AD5-945F-A2A42808F394}"/>
              </a:ext>
            </a:extLst>
          </p:cNvPr>
          <p:cNvSpPr txBox="1">
            <a:spLocks/>
          </p:cNvSpPr>
          <p:nvPr/>
        </p:nvSpPr>
        <p:spPr>
          <a:xfrm>
            <a:off x="5503213" y="281205"/>
            <a:ext cx="2305764" cy="6533335"/>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noAutofit/>
          </a:bodyPr>
          <a:lstStyle/>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WELL/ ERA/LA/MATs identif</a:t>
            </a:r>
            <a:r>
              <a:rPr lang="en-GB" sz="800" kern="100">
                <a:solidFill>
                  <a:srgbClr val="000000"/>
                </a:solidFill>
                <a:latin typeface="Arial" panose="020B0604020202020204" pitchFamily="34" charset="0"/>
                <a:ea typeface="Aptos" panose="020B0004020202020204" pitchFamily="34" charset="0"/>
                <a:cs typeface="Times New Roman" panose="02020603050405020304" pitchFamily="18" charset="0"/>
              </a:rPr>
              <a:t>ied</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local sophisticated implementation leads, with sufficient reach and resilience to sustain the approach.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 Improvement leads will align the core principles of evidence implementation into wider school improvement.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have robust systems for </a:t>
            </a:r>
            <a:r>
              <a:rPr lang="en-GB" sz="800" kern="100" err="1">
                <a:solidFill>
                  <a:srgbClr val="000000"/>
                </a:solidFill>
                <a:effectLst/>
                <a:latin typeface="Arial" panose="020B0604020202020204" pitchFamily="34" charset="0"/>
                <a:ea typeface="Aptos" panose="020B0004020202020204" pitchFamily="34" charset="0"/>
                <a:cs typeface="Times New Roman" panose="02020603050405020304" pitchFamily="18" charset="0"/>
              </a:rPr>
              <a:t>m&amp;e</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implementation progress and impact, including impact on disadvantaged learners.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LA/ MAT school improvements leads are actively involved in the monitoring and sharing progress for their schools with the project.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The majority of Headteachers (75%) are satisfied with the WELL Universal and targeted resource and use evidence to inform chosen strategies/ interventions. (c)</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Leaders and Teachers in the region will commit to collaborate and share learning with peers.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Collaborative networks will be priority led. Evaluation evidence of “what works” in West Cumbria will be captured and shared at whole project level.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share pastoral and academic pupil data in agreed formats that supports regional learning and overall impact of the project. (e)</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ERA/What works series will support local context improvement. </a:t>
            </a:r>
            <a:r>
              <a:rPr lang="en-GB" sz="8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ERA reach will extend beyond WELL in a targeted way.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National and local evidence expertise available and accessible - an embedded part of school improvement culture in participating WELL project schools, with ERA having ensured quality inputs for local priorities.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Agreed inputs reaching beyond WELL will be willingly funded.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PP strategies align with WELL approach.</a:t>
            </a:r>
            <a:r>
              <a:rPr lang="en-GB" sz="800" kern="12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(g)</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9" name="Text Box 19">
            <a:extLst>
              <a:ext uri="{FF2B5EF4-FFF2-40B4-BE49-F238E27FC236}">
                <a16:creationId xmlns:a16="http://schemas.microsoft.com/office/drawing/2014/main" id="{37376D01-1D52-43C5-A546-951A7CC86FE0}"/>
              </a:ext>
            </a:extLst>
          </p:cNvPr>
          <p:cNvSpPr txBox="1">
            <a:spLocks/>
          </p:cNvSpPr>
          <p:nvPr/>
        </p:nvSpPr>
        <p:spPr>
          <a:xfrm>
            <a:off x="7890959" y="281205"/>
            <a:ext cx="2004552" cy="653333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wrap="square">
            <a:noAutofit/>
          </a:bodyPr>
          <a:lstStyle/>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 leaders will show that they adopt evidence informed approaches to school improvement and provide evidence of positive impacts on provision and pupil outcomes.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Evidence Based Implementation will be an instinctive and embedded part of school improvement.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able to access local implementation expertise when needed to ensure that plans result in action. (a)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Monitoring processes will enable formative evaluation of impact and clarity about what is working for all pupils, including disadvantaged. (b)</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Support will be aligned and adapted for those schools in need. (b)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use evidence to implement and adapt interventions, to ensure a better chance of sustained success in out local context. (c)</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choose to collaborate based on shared priorities and engage with local evidence resources. (d)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provided with learning evidence reports to drive local improvement.(d)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Most schools will align pastoral/ academic implementation strategies and share evidence of impact. (e)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At individual and whole school level, evaluation will evidence positive impact of PD on the quality and consistency of provision.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have access to national and local evidence expertise - quality inputs for local priorities and context.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schools in the PP project will judge that their PP strategies are more effective as a result of expert inputs and research. (g)</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51E6C1B5-C45C-11D8-6C32-F46AB79936E2}"/>
              </a:ext>
            </a:extLst>
          </p:cNvPr>
          <p:cNvSpPr/>
          <p:nvPr/>
        </p:nvSpPr>
        <p:spPr>
          <a:xfrm>
            <a:off x="53090" y="4253948"/>
            <a:ext cx="936095" cy="93825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BC6D5A6F-E7D7-DA0B-5603-FCCB52BC614F}"/>
              </a:ext>
            </a:extLst>
          </p:cNvPr>
          <p:cNvSpPr/>
          <p:nvPr/>
        </p:nvSpPr>
        <p:spPr>
          <a:xfrm>
            <a:off x="1101405" y="4731026"/>
            <a:ext cx="1736526" cy="69176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CEAE36D7-1D22-198E-8A67-6D557CFA89DF}"/>
              </a:ext>
            </a:extLst>
          </p:cNvPr>
          <p:cNvSpPr/>
          <p:nvPr/>
        </p:nvSpPr>
        <p:spPr>
          <a:xfrm>
            <a:off x="2997972" y="5344295"/>
            <a:ext cx="2423258" cy="40449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4E1E5ABB-E550-8ECA-08D8-458333E9E88B}"/>
              </a:ext>
            </a:extLst>
          </p:cNvPr>
          <p:cNvSpPr/>
          <p:nvPr/>
        </p:nvSpPr>
        <p:spPr>
          <a:xfrm>
            <a:off x="5533450" y="4357314"/>
            <a:ext cx="2264906" cy="50093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C6AD9F2B-B5F9-C5FC-BCCF-7018CFDB4C9F}"/>
              </a:ext>
            </a:extLst>
          </p:cNvPr>
          <p:cNvSpPr/>
          <p:nvPr/>
        </p:nvSpPr>
        <p:spPr>
          <a:xfrm>
            <a:off x="7921195" y="4627658"/>
            <a:ext cx="1892656" cy="45322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1" name="Group 20">
            <a:extLst>
              <a:ext uri="{FF2B5EF4-FFF2-40B4-BE49-F238E27FC236}">
                <a16:creationId xmlns:a16="http://schemas.microsoft.com/office/drawing/2014/main" id="{C56C3106-F7F4-5A73-9EFF-574A4AE35B03}"/>
              </a:ext>
            </a:extLst>
          </p:cNvPr>
          <p:cNvGrpSpPr/>
          <p:nvPr/>
        </p:nvGrpSpPr>
        <p:grpSpPr>
          <a:xfrm>
            <a:off x="9935261" y="0"/>
            <a:ext cx="2235054" cy="6814539"/>
            <a:chOff x="9763804" y="352896"/>
            <a:chExt cx="2391025" cy="6814540"/>
          </a:xfrm>
        </p:grpSpPr>
        <p:sp>
          <p:nvSpPr>
            <p:cNvPr id="22" name="Text Box 9">
              <a:extLst>
                <a:ext uri="{FF2B5EF4-FFF2-40B4-BE49-F238E27FC236}">
                  <a16:creationId xmlns:a16="http://schemas.microsoft.com/office/drawing/2014/main" id="{F6182E51-4B39-B709-3501-71B66296362C}"/>
                </a:ext>
              </a:extLst>
            </p:cNvPr>
            <p:cNvSpPr txBox="1">
              <a:spLocks/>
            </p:cNvSpPr>
            <p:nvPr/>
          </p:nvSpPr>
          <p:spPr>
            <a:xfrm>
              <a:off x="9808983" y="352896"/>
              <a:ext cx="2312248" cy="253423"/>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700" b="1">
                  <a:solidFill>
                    <a:schemeClr val="bg1"/>
                  </a:solidFill>
                  <a:cs typeface="Arial" panose="020B0604020202020204" pitchFamily="34" charset="0"/>
                </a:rPr>
                <a:t>Then we hope to see these results.… (long-term outcomes)</a:t>
              </a:r>
              <a:endParaRPr lang="en-GB" altLang="en-US" sz="1000" b="1">
                <a:solidFill>
                  <a:schemeClr val="bg1"/>
                </a:solidFill>
                <a:cs typeface="Arial" panose="020B0604020202020204" pitchFamily="34" charset="0"/>
              </a:endParaRPr>
            </a:p>
          </p:txBody>
        </p:sp>
        <p:sp>
          <p:nvSpPr>
            <p:cNvPr id="23" name="Text Box 33">
              <a:extLst>
                <a:ext uri="{FF2B5EF4-FFF2-40B4-BE49-F238E27FC236}">
                  <a16:creationId xmlns:a16="http://schemas.microsoft.com/office/drawing/2014/main" id="{6CF08FA5-A5A1-6EA7-6410-CF298160C04F}"/>
                </a:ext>
              </a:extLst>
            </p:cNvPr>
            <p:cNvSpPr txBox="1">
              <a:spLocks/>
            </p:cNvSpPr>
            <p:nvPr/>
          </p:nvSpPr>
          <p:spPr>
            <a:xfrm>
              <a:off x="9763804" y="634100"/>
              <a:ext cx="2391025" cy="6533336"/>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will evaluate that WELL has enabled them and their leadership teams to better understand and apply a sophisticated whole school leadership implementation approach and can refer to evidence of a positive impact on their provision and outcomes, particularly for disadvantaged pupils. . (</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a,b,c</a:t>
              </a:r>
              <a:r>
                <a:rPr lang="en-GB" sz="800" kern="100" err="1">
                  <a:solidFill>
                    <a:schemeClr val="bg1"/>
                  </a:solidFill>
                  <a:ea typeface="Aptos" panose="020B0004020202020204" pitchFamily="34" charset="0"/>
                  <a:cs typeface="Times New Roman" panose="02020603050405020304" pitchFamily="18" charset="0"/>
                </a:rPr>
                <a:t>,</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evaluate that the high-quality evidence informed professional development and learning networks (provided through WELL/ERA) have successfully built knowledge, motivated staff, developed teaching techniques, and embedded strong implementation practice, impacting on provision and variations outcomes, particularly for disadvantaged pupils.(a)</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There will be local and sustainable evidence expertise in using evidence informed approaches that is able to respond to and support locally identified priorities.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Best bets for interventions </a:t>
              </a:r>
              <a:r>
                <a:rPr lang="en-GB" sz="800" kern="100">
                  <a:solidFill>
                    <a:schemeClr val="bg1"/>
                  </a:solidFill>
                  <a:ea typeface="Aptos" panose="020B0004020202020204" pitchFamily="34" charset="0"/>
                  <a:cs typeface="Times New Roman" panose="02020603050405020304" pitchFamily="18" charset="0"/>
                </a:rPr>
                <a:t>that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improve pastoral and academic outcomes for pupils, including disadvantaged within the West Cumbrian context and </a:t>
              </a:r>
              <a:r>
                <a:rPr lang="en-GB" sz="800" kern="100">
                  <a:solidFill>
                    <a:schemeClr val="bg1"/>
                  </a:solidFill>
                  <a:ea typeface="Aptos" panose="020B0004020202020204" pitchFamily="34" charset="0"/>
                  <a:cs typeface="Times New Roman" panose="02020603050405020304" pitchFamily="18" charset="0"/>
                </a:rPr>
                <a:t>shared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all schools.(d)</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Student and staff surveys, case studies and pupil outcomes will evidence the positive impact of pastoral and academic enablers provided through WELL. (e)</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At least 75%</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of schools will evaluate that ERA / PD in supporting evidence informed improvement and outcomes has been effective, including for disadvantaged learners.(f)</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Premium (PP) Strategies for participating schools judged to be effective when QA and benchmarked against best practice and learning will be shared with all WELL Schools. (g)</a:t>
              </a:r>
            </a:p>
            <a:p>
              <a:pPr>
                <a:lnSpc>
                  <a:spcPct val="115000"/>
                </a:lnSpc>
                <a:spcAft>
                  <a:spcPts val="800"/>
                </a:spcAft>
              </a:pPr>
              <a:endParaRPr lang="en-GB" sz="800" kern="100">
                <a:solidFill>
                  <a:srgbClr val="11111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24" name="Oval 23">
            <a:hlinkClick r:id="rId3" action="ppaction://hlinksldjump"/>
            <a:extLst>
              <a:ext uri="{FF2B5EF4-FFF2-40B4-BE49-F238E27FC236}">
                <a16:creationId xmlns:a16="http://schemas.microsoft.com/office/drawing/2014/main" id="{63E2310B-8CDC-1A0F-5F69-589B432D7D10}"/>
              </a:ext>
            </a:extLst>
          </p:cNvPr>
          <p:cNvSpPr/>
          <p:nvPr/>
        </p:nvSpPr>
        <p:spPr>
          <a:xfrm>
            <a:off x="11859699" y="4346233"/>
            <a:ext cx="227957" cy="25342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95C737FE-2CFF-F147-13E8-80648BA6C665}"/>
              </a:ext>
            </a:extLst>
          </p:cNvPr>
          <p:cNvSpPr/>
          <p:nvPr/>
        </p:nvSpPr>
        <p:spPr>
          <a:xfrm>
            <a:off x="9935261" y="4627436"/>
            <a:ext cx="2152395" cy="63881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64524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7" grpId="0" animBg="1"/>
      <p:bldP spid="18" grpId="0" animBg="1"/>
      <p:bldP spid="19" grpId="0" animBg="1"/>
      <p:bldP spid="2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31196" y="-1"/>
            <a:ext cx="988225" cy="388130"/>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a:t>
            </a:r>
            <a:r>
              <a:rPr lang="en-GB" altLang="en-US" sz="750" b="1">
                <a:solidFill>
                  <a:schemeClr val="bg1"/>
                </a:solidFill>
                <a:cs typeface="Arial" panose="020B0604020202020204" pitchFamily="34" charset="0"/>
              </a:rPr>
              <a:t>decrease</a:t>
            </a:r>
            <a:r>
              <a:rPr lang="en-GB" altLang="en-US" sz="800" b="1">
                <a:solidFill>
                  <a:schemeClr val="bg1"/>
                </a:solidFill>
                <a:cs typeface="Arial" panose="020B0604020202020204" pitchFamily="34" charset="0"/>
              </a:rPr>
              <a:t> effect </a:t>
            </a:r>
            <a:endParaRPr lang="en-GB" altLang="en-US" sz="1050" b="1">
              <a:solidFill>
                <a:schemeClr val="bg1"/>
              </a:solidFill>
              <a:cs typeface="Arial" panose="020B060402020202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31199" y="475489"/>
            <a:ext cx="988224" cy="6339052"/>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Some </a:t>
            </a:r>
            <a:r>
              <a:rPr lang="en-GB" sz="750" kern="100">
                <a:solidFill>
                  <a:schemeClr val="bg1"/>
                </a:solidFill>
                <a:ea typeface="Aptos" panose="020B0004020202020204" pitchFamily="34" charset="0"/>
                <a:cs typeface="Arial" panose="020B0604020202020204" pitchFamily="34" charset="0"/>
              </a:rPr>
              <a:t>v</a:t>
            </a:r>
            <a:r>
              <a:rPr lang="en-GB" sz="750" kern="100">
                <a:solidFill>
                  <a:schemeClr val="bg1"/>
                </a:solidFill>
                <a:effectLst/>
                <a:ea typeface="Aptos" panose="020B0004020202020204" pitchFamily="34" charset="0"/>
                <a:cs typeface="Arial" panose="020B0604020202020204" pitchFamily="34" charset="0"/>
              </a:rPr>
              <a:t>ariable engagement/ sophistication in use of evidence/ implementation due to</a:t>
            </a:r>
            <a:r>
              <a:rPr lang="en-GB" sz="750" kern="100">
                <a:solidFill>
                  <a:schemeClr val="bg1"/>
                </a:solidFill>
                <a:ea typeface="Aptos" panose="020B0004020202020204" pitchFamily="34" charset="0"/>
                <a:cs typeface="Arial" panose="020B0604020202020204" pitchFamily="34" charset="0"/>
              </a:rPr>
              <a:t> school </a:t>
            </a:r>
            <a:r>
              <a:rPr lang="en-GB" sz="750" kern="100">
                <a:solidFill>
                  <a:schemeClr val="bg1"/>
                </a:solidFill>
                <a:effectLst/>
                <a:ea typeface="Aptos" panose="020B0004020202020204" pitchFamily="34" charset="0"/>
                <a:cs typeface="Arial" panose="020B0604020202020204" pitchFamily="34" charset="0"/>
              </a:rPr>
              <a:t>size/capacity/ passivity/ single point of failure. (a)</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Weak monitoring, evaluation (</a:t>
            </a:r>
            <a:r>
              <a:rPr lang="en-GB" sz="750" kern="100" err="1">
                <a:solidFill>
                  <a:schemeClr val="bg1"/>
                </a:solidFill>
                <a:effectLst/>
                <a:ea typeface="Aptos" panose="020B0004020202020204" pitchFamily="34" charset="0"/>
                <a:cs typeface="Arial" panose="020B0604020202020204" pitchFamily="34" charset="0"/>
              </a:rPr>
              <a:t>m&amp;e</a:t>
            </a:r>
            <a:r>
              <a:rPr lang="en-GB" sz="750" kern="100">
                <a:solidFill>
                  <a:schemeClr val="bg1"/>
                </a:solidFill>
                <a:effectLst/>
                <a:ea typeface="Aptos" panose="020B0004020202020204" pitchFamily="34" charset="0"/>
                <a:cs typeface="Arial" panose="020B0604020202020204" pitchFamily="34" charset="0"/>
              </a:rPr>
              <a:t>) </a:t>
            </a:r>
            <a:r>
              <a:rPr lang="en-GB" sz="750" kern="100">
                <a:solidFill>
                  <a:schemeClr val="bg1"/>
                </a:solidFill>
                <a:ea typeface="Aptos" panose="020B0004020202020204" pitchFamily="34" charset="0"/>
                <a:cs typeface="Arial" panose="020B0604020202020204" pitchFamily="34" charset="0"/>
              </a:rPr>
              <a:t>and accountability. </a:t>
            </a:r>
            <a:r>
              <a:rPr lang="en-GB" sz="750" kern="100">
                <a:solidFill>
                  <a:schemeClr val="bg1"/>
                </a:solidFill>
                <a:effectLst/>
                <a:ea typeface="Aptos" panose="020B0004020202020204" pitchFamily="34" charset="0"/>
                <a:cs typeface="Arial" panose="020B0604020202020204" pitchFamily="34" charset="0"/>
              </a:rPr>
              <a:t>(b)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do not have the required funding to implement school improvement actions. (c) </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work in isolation and collective learning does not secure improvements at whole project level. (d)</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choose to focus only on pastoral strategies/ interventions and not academic outcomes. </a:t>
            </a:r>
            <a:r>
              <a:rPr lang="en-GB" sz="750" kern="100">
                <a:solidFill>
                  <a:schemeClr val="bg1"/>
                </a:solidFill>
                <a:ea typeface="Aptos" panose="020B0004020202020204" pitchFamily="34" charset="0"/>
                <a:cs typeface="Arial" panose="020B0604020202020204" pitchFamily="34" charset="0"/>
              </a:rPr>
              <a:t>(e)</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a:t>
            </a:r>
            <a:r>
              <a:rPr lang="en-GB" sz="750" kern="100">
                <a:solidFill>
                  <a:schemeClr val="bg1"/>
                </a:solidFill>
                <a:ea typeface="Aptos" panose="020B0004020202020204" pitchFamily="34" charset="0"/>
                <a:cs typeface="Arial" panose="020B0604020202020204" pitchFamily="34" charset="0"/>
              </a:rPr>
              <a:t>don’t</a:t>
            </a:r>
            <a:r>
              <a:rPr lang="en-GB" sz="750" kern="100">
                <a:solidFill>
                  <a:schemeClr val="bg1"/>
                </a:solidFill>
                <a:effectLst/>
                <a:ea typeface="Aptos" panose="020B0004020202020204" pitchFamily="34" charset="0"/>
                <a:cs typeface="Arial" panose="020B0604020202020204" pitchFamily="34" charset="0"/>
              </a:rPr>
              <a:t> engage </a:t>
            </a:r>
            <a:r>
              <a:rPr lang="en-GB" sz="750" kern="100">
                <a:solidFill>
                  <a:schemeClr val="bg1"/>
                </a:solidFill>
                <a:ea typeface="Aptos" panose="020B0004020202020204" pitchFamily="34" charset="0"/>
                <a:cs typeface="Arial" panose="020B0604020202020204" pitchFamily="34" charset="0"/>
              </a:rPr>
              <a:t>in ERA inputs including </a:t>
            </a:r>
            <a:r>
              <a:rPr lang="en-GB" sz="750" kern="100">
                <a:solidFill>
                  <a:schemeClr val="bg1"/>
                </a:solidFill>
                <a:effectLst/>
                <a:ea typeface="Aptos" panose="020B0004020202020204" pitchFamily="34" charset="0"/>
                <a:cs typeface="Arial" panose="020B0604020202020204" pitchFamily="34" charset="0"/>
              </a:rPr>
              <a:t>PD due to fragmented landscape. (f)</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PP strategies are developed in isolation to WELL enablers. (g)</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75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 </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GB" altLang="en-US" sz="800">
              <a:solidFill>
                <a:srgbClr val="000000"/>
              </a:solidFill>
              <a:latin typeface="+mn-lt"/>
              <a:cs typeface="Times New Roman" panose="02020603050405020304" pitchFamily="18" charset="0"/>
            </a:endParaRPr>
          </a:p>
        </p:txBody>
      </p:sp>
      <p:grpSp>
        <p:nvGrpSpPr>
          <p:cNvPr id="11" name="Group 10">
            <a:extLst>
              <a:ext uri="{FF2B5EF4-FFF2-40B4-BE49-F238E27FC236}">
                <a16:creationId xmlns:a16="http://schemas.microsoft.com/office/drawing/2014/main" id="{2415568C-94F1-7385-634A-52028D4092A3}"/>
              </a:ext>
            </a:extLst>
          </p:cNvPr>
          <p:cNvGrpSpPr/>
          <p:nvPr/>
        </p:nvGrpSpPr>
        <p:grpSpPr>
          <a:xfrm>
            <a:off x="1071168" y="0"/>
            <a:ext cx="1816367" cy="6814540"/>
            <a:chOff x="1307253" y="192248"/>
            <a:chExt cx="1146259" cy="6767551"/>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313882" y="192248"/>
              <a:ext cx="1139630" cy="190699"/>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increase effect</a:t>
              </a: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307253" y="471514"/>
              <a:ext cx="1139630" cy="6488285"/>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700" b="1">
                  <a:solidFill>
                    <a:schemeClr val="bg1"/>
                  </a:solidFill>
                </a:rPr>
                <a:t>Evidence Informed</a:t>
              </a:r>
              <a:r>
                <a:rPr lang="en-GB" sz="700" b="1">
                  <a:solidFill>
                    <a:srgbClr val="FF0000"/>
                  </a:solidFill>
                </a:rPr>
                <a:t> </a:t>
              </a:r>
              <a:r>
                <a:rPr lang="en-GB" sz="700" b="1">
                  <a:solidFill>
                    <a:schemeClr val="bg1"/>
                  </a:solidFill>
                </a:rPr>
                <a:t>Implementation</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Expert inputs on updated EEF Implementation. Identify local expertise and support to learn from each other. (a)</a:t>
              </a:r>
            </a:p>
            <a:p>
              <a:pPr>
                <a:lnSpc>
                  <a:spcPct val="115000"/>
                </a:lnSpc>
                <a:spcAft>
                  <a:spcPts val="800"/>
                </a:spcAft>
              </a:pPr>
              <a:r>
                <a:rPr lang="en-GB" sz="700">
                  <a:solidFill>
                    <a:schemeClr val="bg1"/>
                  </a:solidFill>
                </a:rPr>
                <a:t>Explicit about expectation, including implementation teams and actions required. (a)</a:t>
              </a:r>
              <a:endParaRPr lang="en-GB" sz="7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ycle of hybrid PD to maximise accessibility for schools in different contexts.(a)</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MAT/LA School Improvement Leads have oversight </a:t>
              </a:r>
              <a:r>
                <a:rPr lang="en-GB" sz="700" kern="100">
                  <a:solidFill>
                    <a:schemeClr val="bg1"/>
                  </a:solidFill>
                  <a:ea typeface="Aptos" panose="020B0004020202020204" pitchFamily="34" charset="0"/>
                  <a:cs typeface="Times New Roman" panose="02020603050405020304" pitchFamily="18" charset="0"/>
                </a:rPr>
                <a:t>of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plans. (b)</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a:t>
              </a:r>
              <a:r>
                <a:rPr lang="en-GB" sz="700" kern="100">
                  <a:solidFill>
                    <a:schemeClr val="bg1"/>
                  </a:solidFill>
                  <a:ea typeface="Aptos" panose="020B0004020202020204" pitchFamily="34" charset="0"/>
                  <a:cs typeface="Times New Roman" panose="02020603050405020304" pitchFamily="18" charset="0"/>
                </a:rPr>
                <a:t> inputs on </a:t>
              </a:r>
              <a:r>
                <a:rPr lang="en-GB" sz="700" kern="100" err="1">
                  <a:solidFill>
                    <a:schemeClr val="bg1"/>
                  </a:solidFill>
                  <a:ea typeface="Aptos" panose="020B0004020202020204" pitchFamily="34" charset="0"/>
                  <a:cs typeface="Times New Roman" panose="02020603050405020304" pitchFamily="18" charset="0"/>
                </a:rPr>
                <a:t>m&amp;e</a:t>
              </a:r>
              <a:r>
                <a:rPr lang="en-GB" sz="700" kern="100">
                  <a:solidFill>
                    <a:schemeClr val="bg1"/>
                  </a:solidFill>
                  <a:ea typeface="Aptos" panose="020B0004020202020204" pitchFamily="34" charset="0"/>
                  <a:cs typeface="Times New Roman" panose="02020603050405020304" pitchFamily="18" charset="0"/>
                </a:rPr>
                <a:t>, balance of PD invites and targeted support.(b)</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identify those responsible for tracking impact. (b)</a:t>
              </a:r>
            </a:p>
            <a:p>
              <a:pPr>
                <a:lnSpc>
                  <a:spcPct val="115000"/>
                </a:lnSpc>
                <a:spcAft>
                  <a:spcPts val="800"/>
                </a:spcAft>
              </a:pPr>
              <a:r>
                <a:rPr lang="en-GB" sz="700" b="1" kern="100">
                  <a:solidFill>
                    <a:schemeClr val="bg1"/>
                  </a:solidFill>
                  <a:ea typeface="Aptos" panose="020B0004020202020204" pitchFamily="34" charset="0"/>
                  <a:cs typeface="Times New Roman" panose="02020603050405020304" pitchFamily="18" charset="0"/>
                </a:rPr>
                <a:t>Universal and Targeted grants                             </a:t>
              </a:r>
              <a:r>
                <a:rPr lang="en-GB" sz="700" kern="100">
                  <a:solidFill>
                    <a:schemeClr val="bg1"/>
                  </a:solidFill>
                  <a:ea typeface="Aptos" panose="020B0004020202020204" pitchFamily="34" charset="0"/>
                  <a:cs typeface="Times New Roman" panose="02020603050405020304" pitchFamily="18" charset="0"/>
                </a:rPr>
                <a:t>Grants to be offered to all eligible schools, with targeted funds to schools with the most disadvantaged. (c) </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Application </a:t>
              </a:r>
              <a:r>
                <a:rPr lang="en-GB" sz="700" kern="100">
                  <a:solidFill>
                    <a:schemeClr val="bg1"/>
                  </a:solidFill>
                  <a:ea typeface="Aptos" panose="020B0004020202020204" pitchFamily="34" charset="0"/>
                  <a:cs typeface="Times New Roman" panose="02020603050405020304" pitchFamily="18" charset="0"/>
                </a:rPr>
                <a:t>of implementation process a non-negotiable requirement. (c)</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QA framework and follow-up process. (c)</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Collaborative Learning networks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Facilitated learning communities established for key themes to enable collaboration. (d)</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plans identify alignment with academic outcome ambitions. (e)</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Clarify valuation/ impact tools for pastoral interventions. (e)</a:t>
              </a:r>
            </a:p>
            <a:p>
              <a:pPr>
                <a:lnSpc>
                  <a:spcPct val="115000"/>
                </a:lnSpc>
              </a:pPr>
              <a:r>
                <a:rPr lang="en-GB" sz="700" b="1" kern="100">
                  <a:solidFill>
                    <a:schemeClr val="bg1"/>
                  </a:solidFill>
                  <a:cs typeface="Times New Roman" panose="02020603050405020304" pitchFamily="18" charset="0"/>
                </a:rPr>
                <a:t>Local </a:t>
              </a:r>
              <a:r>
                <a:rPr lang="en-GB" sz="700" b="1">
                  <a:solidFill>
                    <a:schemeClr val="bg1"/>
                  </a:solidFill>
                </a:rPr>
                <a:t>Evidence and Research </a:t>
              </a:r>
            </a:p>
            <a:p>
              <a:r>
                <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Provide compelling evidence and research expertise. (f)</a:t>
              </a:r>
            </a:p>
            <a:p>
              <a:endPar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en-GB" sz="700" b="1">
                  <a:solidFill>
                    <a:schemeClr val="bg1"/>
                  </a:solidFill>
                </a:rPr>
                <a:t>High Quality PD</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Ev</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idence based, priority led, high quality and aligned. (f)</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Support to develop PP Strategies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Expert inputs on PP strategies.(g)</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r>
                <a:rPr lang="en-GB" altLang="en-US" sz="700">
                  <a:solidFill>
                    <a:srgbClr val="000000"/>
                  </a:solidFill>
                  <a:latin typeface="+mn-lt"/>
                  <a:cs typeface="Times New Roman" panose="02020603050405020304" pitchFamily="18" charset="0"/>
                </a:rPr>
                <a:t> </a:t>
              </a:r>
              <a:endParaRPr lang="en-GB" altLang="en-US" sz="800">
                <a:solidFill>
                  <a:srgbClr val="000000"/>
                </a:solidFill>
                <a:latin typeface="+mn-lt"/>
                <a:cs typeface="Times New Roman" panose="02020603050405020304" pitchFamily="18" charset="0"/>
              </a:endParaRPr>
            </a:p>
          </p:txBody>
        </p:sp>
      </p:grpSp>
      <p:grpSp>
        <p:nvGrpSpPr>
          <p:cNvPr id="10" name="Group 9">
            <a:extLst>
              <a:ext uri="{FF2B5EF4-FFF2-40B4-BE49-F238E27FC236}">
                <a16:creationId xmlns:a16="http://schemas.microsoft.com/office/drawing/2014/main" id="{83878443-5A78-E1EC-15F1-3247B1976BE5}"/>
              </a:ext>
            </a:extLst>
          </p:cNvPr>
          <p:cNvGrpSpPr/>
          <p:nvPr/>
        </p:nvGrpSpPr>
        <p:grpSpPr>
          <a:xfrm>
            <a:off x="2939279" y="1"/>
            <a:ext cx="2512189" cy="6814539"/>
            <a:chOff x="2389174" y="380718"/>
            <a:chExt cx="2301245" cy="7100066"/>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389174" y="380718"/>
              <a:ext cx="2301245" cy="200069"/>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cs typeface="Arial" panose="020B0604020202020204" pitchFamily="34" charset="0"/>
                </a:rPr>
                <a:t>If these things happen… </a:t>
              </a:r>
              <a:endParaRPr lang="en-GB" altLang="en-US" sz="1200" b="1">
                <a:solidFill>
                  <a:srgbClr val="000000"/>
                </a:solidFill>
                <a:cs typeface="Arial" panose="020B060402020202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389174" y="673704"/>
              <a:ext cx="2301245" cy="6807080"/>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All participating schools will have an implementation team approach with a more secure understanding of implementation principles/behaviours and how to apply them.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More school improvement priorities and PP strategies will be </a:t>
              </a:r>
              <a:r>
                <a:rPr lang="en-GB" sz="800" kern="100">
                  <a:ea typeface="Aptos" panose="020B0004020202020204" pitchFamily="34" charset="0"/>
                  <a:cs typeface="Times New Roman" panose="02020603050405020304" pitchFamily="18" charset="0"/>
                </a:rPr>
                <a:t>approached</a:t>
              </a:r>
              <a:r>
                <a:rPr lang="en-GB" sz="800" kern="100">
                  <a:effectLst/>
                  <a:latin typeface="Arial" panose="020B0604020202020204" pitchFamily="34" charset="0"/>
                  <a:ea typeface="Aptos" panose="020B0004020202020204" pitchFamily="34" charset="0"/>
                  <a:cs typeface="Times New Roman" panose="02020603050405020304" pitchFamily="18" charset="0"/>
                </a:rPr>
                <a:t> using the implementation process. (a)</a:t>
              </a:r>
            </a:p>
            <a:p>
              <a:pPr>
                <a:lnSpc>
                  <a:spcPct val="115000"/>
                </a:lnSpc>
                <a:spcAft>
                  <a:spcPts val="800"/>
                </a:spcAft>
              </a:pPr>
              <a:r>
                <a:rPr lang="en-GB" sz="800" kern="100">
                  <a:ea typeface="Aptos" panose="020B0004020202020204" pitchFamily="34" charset="0"/>
                  <a:cs typeface="Times New Roman" panose="02020603050405020304" pitchFamily="18" charset="0"/>
                </a:rPr>
                <a:t>PD and networking opportunities will be well attended by the right people in schools and apply learning to achieve greater consistency.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be clear about requirements for participation, including success indicators and measures. (a)</a:t>
              </a:r>
            </a:p>
            <a:p>
              <a:pPr>
                <a:lnSpc>
                  <a:spcPct val="115000"/>
                </a:lnSpc>
                <a:spcAft>
                  <a:spcPts val="800"/>
                </a:spcAft>
              </a:pPr>
              <a:r>
                <a:rPr lang="en-GB" sz="800" kern="100">
                  <a:effectLst/>
                  <a:latin typeface="Arial" panose="020B0604020202020204" pitchFamily="34" charset="0"/>
                  <a:ea typeface="Times New Roman" panose="02020603050405020304" pitchFamily="18" charset="0"/>
                  <a:cs typeface="Times New Roman" panose="02020603050405020304" pitchFamily="18" charset="0"/>
                </a:rPr>
                <a:t>School improvement partners in the region are committed to identifying, sharing and signposting schools to the expertise available. (a)</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“No surprises” in relation to leadership stability. Support is adapted for schools facing leadership challenges/changes. (b)</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Monitoring and accountability will be jointly owned by WELL/Schools/LA/MATS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are enabling tracking of impact.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The majority (75%) of eligible schools commit to and participate in the WELL Universal and Targeted grant funded element 2024-2027.(c)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attend learning communities and local practitioners share barriers/strategies to overcome challenges. (d)</a:t>
              </a:r>
            </a:p>
            <a:p>
              <a:pPr>
                <a:lnSpc>
                  <a:spcPct val="115000"/>
                </a:lnSpc>
                <a:spcAft>
                  <a:spcPts val="800"/>
                </a:spcAft>
              </a:pPr>
              <a:r>
                <a:rPr lang="en-GB" sz="800">
                  <a:effectLst/>
                  <a:latin typeface="Arial" panose="020B0604020202020204" pitchFamily="34" charset="0"/>
                  <a:ea typeface="Aptos" panose="020B0004020202020204" pitchFamily="34" charset="0"/>
                </a:rPr>
                <a:t>Grant funded plans will align Pastoral support with Academic outcome ambitions (e)</a:t>
              </a:r>
            </a:p>
            <a:p>
              <a:pPr>
                <a:lnSpc>
                  <a:spcPct val="115000"/>
                </a:lnSpc>
                <a:spcAft>
                  <a:spcPts val="800"/>
                </a:spcAft>
              </a:pPr>
              <a:r>
                <a:rPr lang="en-GB" sz="800" kern="100">
                  <a:effectLst/>
                  <a:ea typeface="Aptos" panose="020B0004020202020204" pitchFamily="34" charset="0"/>
                  <a:cs typeface="Arial" panose="020B0604020202020204" pitchFamily="34" charset="0"/>
                </a:rPr>
                <a:t>PD will be aligned and matched to local need. </a:t>
              </a:r>
              <a:r>
                <a:rPr lang="en-GB" sz="800" kern="100">
                  <a:ea typeface="Aptos" panose="020B0004020202020204" pitchFamily="34" charset="0"/>
                  <a:cs typeface="Arial" panose="020B0604020202020204" pitchFamily="34" charset="0"/>
                </a:rPr>
                <a:t>(f)</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effectLst/>
                  <a:latin typeface="Arial" panose="020B0604020202020204" pitchFamily="34" charset="0"/>
                  <a:ea typeface="Aptos" panose="020B0004020202020204" pitchFamily="34" charset="0"/>
                </a:rPr>
                <a:t>National and local evidence expertise will support schools to make best bet choices. (f)</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use expert inputs and feedback to review PP strategies. (all targeted) (g)</a:t>
              </a:r>
              <a:endParaRPr lang="en-GB" sz="800" kern="10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sp>
        <p:nvSpPr>
          <p:cNvPr id="6" name="Text Box 7">
            <a:extLst>
              <a:ext uri="{FF2B5EF4-FFF2-40B4-BE49-F238E27FC236}">
                <a16:creationId xmlns:a16="http://schemas.microsoft.com/office/drawing/2014/main" id="{7668BD80-7D6A-4539-9331-0CA34EB6FC1E}"/>
              </a:ext>
            </a:extLst>
          </p:cNvPr>
          <p:cNvSpPr txBox="1">
            <a:spLocks/>
          </p:cNvSpPr>
          <p:nvPr/>
        </p:nvSpPr>
        <p:spPr>
          <a:xfrm>
            <a:off x="5503214" y="-2259"/>
            <a:ext cx="2305764" cy="194283"/>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rgbClr val="000000"/>
                </a:solidFill>
                <a:cs typeface="Arial" panose="020B0604020202020204" pitchFamily="34" charset="0"/>
              </a:rPr>
              <a:t>Then we can expect to see these results… </a:t>
            </a:r>
          </a:p>
        </p:txBody>
      </p:sp>
      <p:sp>
        <p:nvSpPr>
          <p:cNvPr id="7" name="Text Box 8">
            <a:extLst>
              <a:ext uri="{FF2B5EF4-FFF2-40B4-BE49-F238E27FC236}">
                <a16:creationId xmlns:a16="http://schemas.microsoft.com/office/drawing/2014/main" id="{5CC10628-65D3-4DEF-AA37-E55F974D9D89}"/>
              </a:ext>
            </a:extLst>
          </p:cNvPr>
          <p:cNvSpPr txBox="1">
            <a:spLocks/>
          </p:cNvSpPr>
          <p:nvPr/>
        </p:nvSpPr>
        <p:spPr>
          <a:xfrm>
            <a:off x="7890960" y="1"/>
            <a:ext cx="2044301" cy="192022"/>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Then we want to see these results… </a:t>
            </a:r>
          </a:p>
        </p:txBody>
      </p:sp>
      <p:sp>
        <p:nvSpPr>
          <p:cNvPr id="35" name="Text Box 18">
            <a:extLst>
              <a:ext uri="{FF2B5EF4-FFF2-40B4-BE49-F238E27FC236}">
                <a16:creationId xmlns:a16="http://schemas.microsoft.com/office/drawing/2014/main" id="{43398E07-1476-4AD5-945F-A2A42808F394}"/>
              </a:ext>
            </a:extLst>
          </p:cNvPr>
          <p:cNvSpPr txBox="1">
            <a:spLocks/>
          </p:cNvSpPr>
          <p:nvPr/>
        </p:nvSpPr>
        <p:spPr>
          <a:xfrm>
            <a:off x="5503213" y="281205"/>
            <a:ext cx="2305764" cy="6533335"/>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noAutofit/>
          </a:bodyPr>
          <a:lstStyle/>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WELL/ ERA/LA/MATs identif</a:t>
            </a:r>
            <a:r>
              <a:rPr lang="en-GB" sz="800" kern="100">
                <a:solidFill>
                  <a:srgbClr val="000000"/>
                </a:solidFill>
                <a:latin typeface="Arial" panose="020B0604020202020204" pitchFamily="34" charset="0"/>
                <a:ea typeface="Aptos" panose="020B0004020202020204" pitchFamily="34" charset="0"/>
                <a:cs typeface="Times New Roman" panose="02020603050405020304" pitchFamily="18" charset="0"/>
              </a:rPr>
              <a:t>ied</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local sophisticated implementation leads, with sufficient reach and resilience to sustain the approach.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 Improvement leads will align the core principles of evidence implementation into wider school improvement.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have robust systems for </a:t>
            </a:r>
            <a:r>
              <a:rPr lang="en-GB" sz="800" kern="100" err="1">
                <a:solidFill>
                  <a:srgbClr val="000000"/>
                </a:solidFill>
                <a:effectLst/>
                <a:latin typeface="Arial" panose="020B0604020202020204" pitchFamily="34" charset="0"/>
                <a:ea typeface="Aptos" panose="020B0004020202020204" pitchFamily="34" charset="0"/>
                <a:cs typeface="Times New Roman" panose="02020603050405020304" pitchFamily="18" charset="0"/>
              </a:rPr>
              <a:t>m&amp;e</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implementation progress and impact, including impact on disadvantaged learners.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LA/ MAT school improvements leads are actively involved in the monitoring and sharing progress for their schools with the project.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The majority of Headteachers (75%) are satisfied with the WELL Universal and targeted resource and use evidence to inform chosen strategies/ interventions. (c)</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Leaders and Teachers in the region will commit to collaborate and share learning with peers.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Collaborative networks will be priority led. Evaluation evidence of “what works” in West Cumbria will be captured and shared at whole project level.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share pastoral and academic pupil data in agreed formats that supports regional learning and overall impact of the project. (e)</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ERA/What works series will support local context improvement. </a:t>
            </a:r>
            <a:r>
              <a:rPr lang="en-GB" sz="8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ERA reach will extend beyond WELL in a targeted way.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National and local evidence expertise available and accessible - an embedded part of school improvement culture in participating WELL project schools, with ERA having ensured quality inputs for local priorities.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Agreed inputs reaching beyond WELL will be willingly funded.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PP strategies align with WELL approach.</a:t>
            </a:r>
            <a:r>
              <a:rPr lang="en-GB" sz="800" kern="12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(g)</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9" name="Text Box 19">
            <a:extLst>
              <a:ext uri="{FF2B5EF4-FFF2-40B4-BE49-F238E27FC236}">
                <a16:creationId xmlns:a16="http://schemas.microsoft.com/office/drawing/2014/main" id="{37376D01-1D52-43C5-A546-951A7CC86FE0}"/>
              </a:ext>
            </a:extLst>
          </p:cNvPr>
          <p:cNvSpPr txBox="1">
            <a:spLocks/>
          </p:cNvSpPr>
          <p:nvPr/>
        </p:nvSpPr>
        <p:spPr>
          <a:xfrm>
            <a:off x="7890959" y="281205"/>
            <a:ext cx="2004552" cy="653333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wrap="square">
            <a:noAutofit/>
          </a:bodyPr>
          <a:lstStyle/>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 leaders will show that they adopt evidence informed approaches to school improvement and provide evidence of positive impacts on provision and pupil outcomes.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Evidence Based Implementation will be an instinctive and embedded part of school improvement.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able to access local implementation expertise when needed to ensure that plans result in action. (a)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Monitoring processes will enable formative evaluation of impact and clarity about what is working for all pupils, including disadvantaged. (b)</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Support will be aligned and adapted for those schools in need. (b)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use evidence to implement and adapt interventions, to ensure a better chance of sustained success in out local context. (c)</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choose to collaborate based on shared priorities and engage with local evidence resources. (d)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provided with learning evidence reports to drive local improvement.(d)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Most schools will align pastoral/ academic implementation strategies and share evidence of impact. (e)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At individual and whole school level, evaluation will evidence positive impact of PD on the quality and consistency of provision.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have access to national and local evidence expertise - quality inputs for local priorities and context.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schools in the PP project will judge that their PP strategies are more effective as a result of expert inputs and research. (g)</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51E6C1B5-C45C-11D8-6C32-F46AB79936E2}"/>
              </a:ext>
            </a:extLst>
          </p:cNvPr>
          <p:cNvSpPr/>
          <p:nvPr/>
        </p:nvSpPr>
        <p:spPr>
          <a:xfrm flipV="1">
            <a:off x="53090" y="5192201"/>
            <a:ext cx="936095" cy="89849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BC6D5A6F-E7D7-DA0B-5603-FCCB52BC614F}"/>
              </a:ext>
            </a:extLst>
          </p:cNvPr>
          <p:cNvSpPr/>
          <p:nvPr/>
        </p:nvSpPr>
        <p:spPr>
          <a:xfrm flipV="1">
            <a:off x="1101405" y="5422790"/>
            <a:ext cx="1736526" cy="89054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CEAE36D7-1D22-198E-8A67-6D557CFA89DF}"/>
              </a:ext>
            </a:extLst>
          </p:cNvPr>
          <p:cNvSpPr/>
          <p:nvPr/>
        </p:nvSpPr>
        <p:spPr>
          <a:xfrm flipV="1">
            <a:off x="2997972" y="5748792"/>
            <a:ext cx="2423258" cy="65995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4E1E5ABB-E550-8ECA-08D8-458333E9E88B}"/>
              </a:ext>
            </a:extLst>
          </p:cNvPr>
          <p:cNvSpPr/>
          <p:nvPr/>
        </p:nvSpPr>
        <p:spPr>
          <a:xfrm flipV="1">
            <a:off x="5533450" y="4858245"/>
            <a:ext cx="2264906" cy="171854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C6AD9F2B-B5F9-C5FC-BCCF-7018CFDB4C9F}"/>
              </a:ext>
            </a:extLst>
          </p:cNvPr>
          <p:cNvSpPr/>
          <p:nvPr/>
        </p:nvSpPr>
        <p:spPr>
          <a:xfrm flipV="1">
            <a:off x="7921195" y="5080881"/>
            <a:ext cx="1892656" cy="116884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1" name="Group 20">
            <a:extLst>
              <a:ext uri="{FF2B5EF4-FFF2-40B4-BE49-F238E27FC236}">
                <a16:creationId xmlns:a16="http://schemas.microsoft.com/office/drawing/2014/main" id="{F6BAE5E1-1633-92C3-C479-809E48D4A814}"/>
              </a:ext>
            </a:extLst>
          </p:cNvPr>
          <p:cNvGrpSpPr/>
          <p:nvPr/>
        </p:nvGrpSpPr>
        <p:grpSpPr>
          <a:xfrm>
            <a:off x="9935261" y="0"/>
            <a:ext cx="2235054" cy="6814539"/>
            <a:chOff x="9763804" y="352896"/>
            <a:chExt cx="2391025" cy="6814540"/>
          </a:xfrm>
        </p:grpSpPr>
        <p:sp>
          <p:nvSpPr>
            <p:cNvPr id="22" name="Text Box 9">
              <a:extLst>
                <a:ext uri="{FF2B5EF4-FFF2-40B4-BE49-F238E27FC236}">
                  <a16:creationId xmlns:a16="http://schemas.microsoft.com/office/drawing/2014/main" id="{7F3262B7-9D03-BA2A-6253-36B0BB063C3D}"/>
                </a:ext>
              </a:extLst>
            </p:cNvPr>
            <p:cNvSpPr txBox="1">
              <a:spLocks/>
            </p:cNvSpPr>
            <p:nvPr/>
          </p:nvSpPr>
          <p:spPr>
            <a:xfrm>
              <a:off x="9808983" y="352896"/>
              <a:ext cx="2312248" cy="253423"/>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700" b="1">
                  <a:solidFill>
                    <a:schemeClr val="bg1"/>
                  </a:solidFill>
                  <a:cs typeface="Arial" panose="020B0604020202020204" pitchFamily="34" charset="0"/>
                </a:rPr>
                <a:t>Then we hope to see these results.… (long-term outcomes)</a:t>
              </a:r>
              <a:endParaRPr lang="en-GB" altLang="en-US" sz="1000" b="1">
                <a:solidFill>
                  <a:schemeClr val="bg1"/>
                </a:solidFill>
                <a:cs typeface="Arial" panose="020B0604020202020204" pitchFamily="34" charset="0"/>
              </a:endParaRPr>
            </a:p>
          </p:txBody>
        </p:sp>
        <p:sp>
          <p:nvSpPr>
            <p:cNvPr id="23" name="Text Box 33">
              <a:extLst>
                <a:ext uri="{FF2B5EF4-FFF2-40B4-BE49-F238E27FC236}">
                  <a16:creationId xmlns:a16="http://schemas.microsoft.com/office/drawing/2014/main" id="{BE1FCAC8-3979-1378-88B1-DD04E7BF6C07}"/>
                </a:ext>
              </a:extLst>
            </p:cNvPr>
            <p:cNvSpPr txBox="1">
              <a:spLocks/>
            </p:cNvSpPr>
            <p:nvPr/>
          </p:nvSpPr>
          <p:spPr>
            <a:xfrm>
              <a:off x="9763804" y="634100"/>
              <a:ext cx="2391025" cy="6533336"/>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will evaluate that WELL has enabled them and their leadership teams to better understand and apply a sophisticated whole school leadership implementation approach and can refer to evidence of a positive impact on their provision and outcomes, particularly for disadvantaged pupils. . (</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a,b,c</a:t>
              </a:r>
              <a:r>
                <a:rPr lang="en-GB" sz="800" kern="100" err="1">
                  <a:solidFill>
                    <a:schemeClr val="bg1"/>
                  </a:solidFill>
                  <a:ea typeface="Aptos" panose="020B0004020202020204" pitchFamily="34" charset="0"/>
                  <a:cs typeface="Times New Roman" panose="02020603050405020304" pitchFamily="18" charset="0"/>
                </a:rPr>
                <a:t>,</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evaluate that the high-quality evidence informed professional development and learning networks (provided through WELL/ERA) have successfully built knowledge, motivated staff, developed teaching techniques, and embedded strong implementation practice, impacting on provision and variations outcomes, particularly for disadvantaged pupils.(a)</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There will be local and sustainable evidence expertise in using evidence informed approaches that is able to respond to and support locally identified priorities.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Best bets for interventions </a:t>
              </a:r>
              <a:r>
                <a:rPr lang="en-GB" sz="800" kern="100">
                  <a:solidFill>
                    <a:schemeClr val="bg1"/>
                  </a:solidFill>
                  <a:ea typeface="Aptos" panose="020B0004020202020204" pitchFamily="34" charset="0"/>
                  <a:cs typeface="Times New Roman" panose="02020603050405020304" pitchFamily="18" charset="0"/>
                </a:rPr>
                <a:t>that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improve pastoral and academic outcomes for pupils, including disadvantaged within the West Cumbrian context and </a:t>
              </a:r>
              <a:r>
                <a:rPr lang="en-GB" sz="800" kern="100">
                  <a:solidFill>
                    <a:schemeClr val="bg1"/>
                  </a:solidFill>
                  <a:ea typeface="Aptos" panose="020B0004020202020204" pitchFamily="34" charset="0"/>
                  <a:cs typeface="Times New Roman" panose="02020603050405020304" pitchFamily="18" charset="0"/>
                </a:rPr>
                <a:t>shared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all schools.(d)</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Student and staff surveys, case studies and pupil outcomes will evidence the positive impact of pastoral and academic enablers provided through WELL. (e)</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At least 75%</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of schools will evaluate that ERA / PD in supporting evidence informed improvement and outcomes has been effective, including for disadvantaged learners.(f)</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Premium (PP) Strategies for participating schools judged to be effective when QA and benchmarked against best practice and learning will be shared with all WELL Schools. (g)</a:t>
              </a:r>
            </a:p>
            <a:p>
              <a:pPr>
                <a:lnSpc>
                  <a:spcPct val="115000"/>
                </a:lnSpc>
                <a:spcAft>
                  <a:spcPts val="800"/>
                </a:spcAft>
              </a:pPr>
              <a:endParaRPr lang="en-GB" sz="800" kern="100">
                <a:solidFill>
                  <a:srgbClr val="11111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24" name="Oval 23">
            <a:hlinkClick r:id="rId3" action="ppaction://hlinksldjump"/>
            <a:extLst>
              <a:ext uri="{FF2B5EF4-FFF2-40B4-BE49-F238E27FC236}">
                <a16:creationId xmlns:a16="http://schemas.microsoft.com/office/drawing/2014/main" id="{997E9EDF-590C-F2F2-CB06-97E1BC00D9B6}"/>
              </a:ext>
            </a:extLst>
          </p:cNvPr>
          <p:cNvSpPr/>
          <p:nvPr/>
        </p:nvSpPr>
        <p:spPr>
          <a:xfrm>
            <a:off x="11859699" y="4346233"/>
            <a:ext cx="227957" cy="25342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20897BB1-EF46-2C7E-FA03-836A49A2FED0}"/>
              </a:ext>
            </a:extLst>
          </p:cNvPr>
          <p:cNvSpPr/>
          <p:nvPr/>
        </p:nvSpPr>
        <p:spPr>
          <a:xfrm>
            <a:off x="9977493" y="5295014"/>
            <a:ext cx="2110163" cy="79568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99624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7" grpId="0" animBg="1"/>
      <p:bldP spid="18" grpId="0" animBg="1"/>
      <p:bldP spid="19"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31196" y="-1"/>
            <a:ext cx="988225" cy="388130"/>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a:t>
            </a:r>
            <a:r>
              <a:rPr lang="en-GB" altLang="en-US" sz="750" b="1">
                <a:solidFill>
                  <a:schemeClr val="bg1"/>
                </a:solidFill>
                <a:cs typeface="Arial" panose="020B0604020202020204" pitchFamily="34" charset="0"/>
              </a:rPr>
              <a:t>decrease</a:t>
            </a:r>
            <a:r>
              <a:rPr lang="en-GB" altLang="en-US" sz="800" b="1">
                <a:solidFill>
                  <a:schemeClr val="bg1"/>
                </a:solidFill>
                <a:cs typeface="Arial" panose="020B0604020202020204" pitchFamily="34" charset="0"/>
              </a:rPr>
              <a:t> effect </a:t>
            </a:r>
            <a:endParaRPr lang="en-GB" altLang="en-US" sz="1050" b="1">
              <a:solidFill>
                <a:schemeClr val="bg1"/>
              </a:solidFill>
              <a:cs typeface="Arial" panose="020B060402020202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31199" y="475489"/>
            <a:ext cx="988224" cy="6339052"/>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Some </a:t>
            </a:r>
            <a:r>
              <a:rPr lang="en-GB" sz="750" kern="100">
                <a:solidFill>
                  <a:schemeClr val="bg1"/>
                </a:solidFill>
                <a:ea typeface="Aptos" panose="020B0004020202020204" pitchFamily="34" charset="0"/>
                <a:cs typeface="Arial" panose="020B0604020202020204" pitchFamily="34" charset="0"/>
              </a:rPr>
              <a:t>v</a:t>
            </a:r>
            <a:r>
              <a:rPr lang="en-GB" sz="750" kern="100">
                <a:solidFill>
                  <a:schemeClr val="bg1"/>
                </a:solidFill>
                <a:effectLst/>
                <a:ea typeface="Aptos" panose="020B0004020202020204" pitchFamily="34" charset="0"/>
                <a:cs typeface="Arial" panose="020B0604020202020204" pitchFamily="34" charset="0"/>
              </a:rPr>
              <a:t>ariable engagement/ sophistication in use of evidence/ implementation due to</a:t>
            </a:r>
            <a:r>
              <a:rPr lang="en-GB" sz="750" kern="100">
                <a:solidFill>
                  <a:schemeClr val="bg1"/>
                </a:solidFill>
                <a:ea typeface="Aptos" panose="020B0004020202020204" pitchFamily="34" charset="0"/>
                <a:cs typeface="Arial" panose="020B0604020202020204" pitchFamily="34" charset="0"/>
              </a:rPr>
              <a:t> school </a:t>
            </a:r>
            <a:r>
              <a:rPr lang="en-GB" sz="750" kern="100">
                <a:solidFill>
                  <a:schemeClr val="bg1"/>
                </a:solidFill>
                <a:effectLst/>
                <a:ea typeface="Aptos" panose="020B0004020202020204" pitchFamily="34" charset="0"/>
                <a:cs typeface="Arial" panose="020B0604020202020204" pitchFamily="34" charset="0"/>
              </a:rPr>
              <a:t>size/capacity/ passivity/ single point of failure. (a)</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Weak monitoring, evaluation (</a:t>
            </a:r>
            <a:r>
              <a:rPr lang="en-GB" sz="750" kern="100" err="1">
                <a:solidFill>
                  <a:schemeClr val="bg1"/>
                </a:solidFill>
                <a:effectLst/>
                <a:ea typeface="Aptos" panose="020B0004020202020204" pitchFamily="34" charset="0"/>
                <a:cs typeface="Arial" panose="020B0604020202020204" pitchFamily="34" charset="0"/>
              </a:rPr>
              <a:t>m&amp;e</a:t>
            </a:r>
            <a:r>
              <a:rPr lang="en-GB" sz="750" kern="100">
                <a:solidFill>
                  <a:schemeClr val="bg1"/>
                </a:solidFill>
                <a:effectLst/>
                <a:ea typeface="Aptos" panose="020B0004020202020204" pitchFamily="34" charset="0"/>
                <a:cs typeface="Arial" panose="020B0604020202020204" pitchFamily="34" charset="0"/>
              </a:rPr>
              <a:t>) </a:t>
            </a:r>
            <a:r>
              <a:rPr lang="en-GB" sz="750" kern="100">
                <a:solidFill>
                  <a:schemeClr val="bg1"/>
                </a:solidFill>
                <a:ea typeface="Aptos" panose="020B0004020202020204" pitchFamily="34" charset="0"/>
                <a:cs typeface="Arial" panose="020B0604020202020204" pitchFamily="34" charset="0"/>
              </a:rPr>
              <a:t>and accountability. </a:t>
            </a:r>
            <a:r>
              <a:rPr lang="en-GB" sz="750" kern="100">
                <a:solidFill>
                  <a:schemeClr val="bg1"/>
                </a:solidFill>
                <a:effectLst/>
                <a:ea typeface="Aptos" panose="020B0004020202020204" pitchFamily="34" charset="0"/>
                <a:cs typeface="Arial" panose="020B0604020202020204" pitchFamily="34" charset="0"/>
              </a:rPr>
              <a:t>(b)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do not have the required funding to implement school improvement actions. (c) </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work in isolation and collective learning does not secure improvements at whole project level. (d)</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choose to focus only on pastoral strategies/ interventions and not academic outcomes. </a:t>
            </a:r>
            <a:r>
              <a:rPr lang="en-GB" sz="750" kern="100">
                <a:solidFill>
                  <a:schemeClr val="bg1"/>
                </a:solidFill>
                <a:ea typeface="Aptos" panose="020B0004020202020204" pitchFamily="34" charset="0"/>
                <a:cs typeface="Arial" panose="020B0604020202020204" pitchFamily="34" charset="0"/>
              </a:rPr>
              <a:t>(e)</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a:t>
            </a:r>
            <a:r>
              <a:rPr lang="en-GB" sz="750" kern="100">
                <a:solidFill>
                  <a:schemeClr val="bg1"/>
                </a:solidFill>
                <a:ea typeface="Aptos" panose="020B0004020202020204" pitchFamily="34" charset="0"/>
                <a:cs typeface="Arial" panose="020B0604020202020204" pitchFamily="34" charset="0"/>
              </a:rPr>
              <a:t>don’t</a:t>
            </a:r>
            <a:r>
              <a:rPr lang="en-GB" sz="750" kern="100">
                <a:solidFill>
                  <a:schemeClr val="bg1"/>
                </a:solidFill>
                <a:effectLst/>
                <a:ea typeface="Aptos" panose="020B0004020202020204" pitchFamily="34" charset="0"/>
                <a:cs typeface="Arial" panose="020B0604020202020204" pitchFamily="34" charset="0"/>
              </a:rPr>
              <a:t> engage </a:t>
            </a:r>
            <a:r>
              <a:rPr lang="en-GB" sz="750" kern="100">
                <a:solidFill>
                  <a:schemeClr val="bg1"/>
                </a:solidFill>
                <a:ea typeface="Aptos" panose="020B0004020202020204" pitchFamily="34" charset="0"/>
                <a:cs typeface="Arial" panose="020B0604020202020204" pitchFamily="34" charset="0"/>
              </a:rPr>
              <a:t>in ERA inputs including </a:t>
            </a:r>
            <a:r>
              <a:rPr lang="en-GB" sz="750" kern="100">
                <a:solidFill>
                  <a:schemeClr val="bg1"/>
                </a:solidFill>
                <a:effectLst/>
                <a:ea typeface="Aptos" panose="020B0004020202020204" pitchFamily="34" charset="0"/>
                <a:cs typeface="Arial" panose="020B0604020202020204" pitchFamily="34" charset="0"/>
              </a:rPr>
              <a:t>PD due to fragmented landscape. (f)</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PP strategies are developed in isolation to WELL enablers. (g)</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75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 </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GB" altLang="en-US" sz="800">
              <a:solidFill>
                <a:srgbClr val="000000"/>
              </a:solidFill>
              <a:latin typeface="+mn-lt"/>
              <a:cs typeface="Times New Roman" panose="02020603050405020304" pitchFamily="18" charset="0"/>
            </a:endParaRPr>
          </a:p>
        </p:txBody>
      </p:sp>
      <p:grpSp>
        <p:nvGrpSpPr>
          <p:cNvPr id="11" name="Group 10">
            <a:extLst>
              <a:ext uri="{FF2B5EF4-FFF2-40B4-BE49-F238E27FC236}">
                <a16:creationId xmlns:a16="http://schemas.microsoft.com/office/drawing/2014/main" id="{2415568C-94F1-7385-634A-52028D4092A3}"/>
              </a:ext>
            </a:extLst>
          </p:cNvPr>
          <p:cNvGrpSpPr/>
          <p:nvPr/>
        </p:nvGrpSpPr>
        <p:grpSpPr>
          <a:xfrm>
            <a:off x="1071168" y="0"/>
            <a:ext cx="1816367" cy="6814540"/>
            <a:chOff x="1307253" y="192248"/>
            <a:chExt cx="1146259" cy="6767551"/>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313882" y="192248"/>
              <a:ext cx="1139630" cy="190699"/>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increase effect</a:t>
              </a: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307253" y="471514"/>
              <a:ext cx="1139630" cy="6488285"/>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700" b="1">
                  <a:solidFill>
                    <a:schemeClr val="bg1"/>
                  </a:solidFill>
                </a:rPr>
                <a:t>Evidence Informed</a:t>
              </a:r>
              <a:r>
                <a:rPr lang="en-GB" sz="700" b="1">
                  <a:solidFill>
                    <a:srgbClr val="FF0000"/>
                  </a:solidFill>
                </a:rPr>
                <a:t> </a:t>
              </a:r>
              <a:r>
                <a:rPr lang="en-GB" sz="700" b="1">
                  <a:solidFill>
                    <a:schemeClr val="bg1"/>
                  </a:solidFill>
                </a:rPr>
                <a:t>Implementation</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Expert inputs on updated EEF Implementation. Identify local expertise and support to learn from each other. (a)</a:t>
              </a:r>
            </a:p>
            <a:p>
              <a:pPr>
                <a:lnSpc>
                  <a:spcPct val="115000"/>
                </a:lnSpc>
                <a:spcAft>
                  <a:spcPts val="800"/>
                </a:spcAft>
              </a:pPr>
              <a:r>
                <a:rPr lang="en-GB" sz="700">
                  <a:solidFill>
                    <a:schemeClr val="bg1"/>
                  </a:solidFill>
                </a:rPr>
                <a:t>Explicit about expectation, including implementation teams and actions required. (a)</a:t>
              </a:r>
              <a:endParaRPr lang="en-GB" sz="7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ycle of hybrid PD to maximise accessibility for schools in different contexts.(a)</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MAT/LA School Improvement Leads have oversight </a:t>
              </a:r>
              <a:r>
                <a:rPr lang="en-GB" sz="700" kern="100">
                  <a:solidFill>
                    <a:schemeClr val="bg1"/>
                  </a:solidFill>
                  <a:ea typeface="Aptos" panose="020B0004020202020204" pitchFamily="34" charset="0"/>
                  <a:cs typeface="Times New Roman" panose="02020603050405020304" pitchFamily="18" charset="0"/>
                </a:rPr>
                <a:t>of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plans. (b)</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a:t>
              </a:r>
              <a:r>
                <a:rPr lang="en-GB" sz="700" kern="100">
                  <a:solidFill>
                    <a:schemeClr val="bg1"/>
                  </a:solidFill>
                  <a:ea typeface="Aptos" panose="020B0004020202020204" pitchFamily="34" charset="0"/>
                  <a:cs typeface="Times New Roman" panose="02020603050405020304" pitchFamily="18" charset="0"/>
                </a:rPr>
                <a:t> inputs on </a:t>
              </a:r>
              <a:r>
                <a:rPr lang="en-GB" sz="700" kern="100" err="1">
                  <a:solidFill>
                    <a:schemeClr val="bg1"/>
                  </a:solidFill>
                  <a:ea typeface="Aptos" panose="020B0004020202020204" pitchFamily="34" charset="0"/>
                  <a:cs typeface="Times New Roman" panose="02020603050405020304" pitchFamily="18" charset="0"/>
                </a:rPr>
                <a:t>m&amp;e</a:t>
              </a:r>
              <a:r>
                <a:rPr lang="en-GB" sz="700" kern="100">
                  <a:solidFill>
                    <a:schemeClr val="bg1"/>
                  </a:solidFill>
                  <a:ea typeface="Aptos" panose="020B0004020202020204" pitchFamily="34" charset="0"/>
                  <a:cs typeface="Times New Roman" panose="02020603050405020304" pitchFamily="18" charset="0"/>
                </a:rPr>
                <a:t>, balance of PD invites and targeted support.(b)</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identify those responsible for tracking impact. (b)</a:t>
              </a:r>
            </a:p>
            <a:p>
              <a:pPr>
                <a:lnSpc>
                  <a:spcPct val="115000"/>
                </a:lnSpc>
                <a:spcAft>
                  <a:spcPts val="800"/>
                </a:spcAft>
              </a:pPr>
              <a:r>
                <a:rPr lang="en-GB" sz="700" b="1" kern="100">
                  <a:solidFill>
                    <a:schemeClr val="bg1"/>
                  </a:solidFill>
                  <a:ea typeface="Aptos" panose="020B0004020202020204" pitchFamily="34" charset="0"/>
                  <a:cs typeface="Times New Roman" panose="02020603050405020304" pitchFamily="18" charset="0"/>
                </a:rPr>
                <a:t>Universal and Targeted grants                             </a:t>
              </a:r>
              <a:r>
                <a:rPr lang="en-GB" sz="700" kern="100">
                  <a:solidFill>
                    <a:schemeClr val="bg1"/>
                  </a:solidFill>
                  <a:ea typeface="Aptos" panose="020B0004020202020204" pitchFamily="34" charset="0"/>
                  <a:cs typeface="Times New Roman" panose="02020603050405020304" pitchFamily="18" charset="0"/>
                </a:rPr>
                <a:t>Grants to be offered to all eligible schools, with targeted funds to schools with the most disadvantaged. (c) </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Application </a:t>
              </a:r>
              <a:r>
                <a:rPr lang="en-GB" sz="700" kern="100">
                  <a:solidFill>
                    <a:schemeClr val="bg1"/>
                  </a:solidFill>
                  <a:ea typeface="Aptos" panose="020B0004020202020204" pitchFamily="34" charset="0"/>
                  <a:cs typeface="Times New Roman" panose="02020603050405020304" pitchFamily="18" charset="0"/>
                </a:rPr>
                <a:t>of implementation process a non-negotiable requirement. (c)</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QA framework and follow-up process. (c)</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Collaborative Learning networks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Facilitated learning communities established for key themes to enable collaboration. (d)</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plans identify alignment with academic outcome ambitions. (e)</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Clarify valuation/ impact tools for pastoral interventions. (e)</a:t>
              </a:r>
            </a:p>
            <a:p>
              <a:pPr>
                <a:lnSpc>
                  <a:spcPct val="115000"/>
                </a:lnSpc>
              </a:pPr>
              <a:r>
                <a:rPr lang="en-GB" sz="700" b="1" kern="100">
                  <a:solidFill>
                    <a:schemeClr val="bg1"/>
                  </a:solidFill>
                  <a:cs typeface="Times New Roman" panose="02020603050405020304" pitchFamily="18" charset="0"/>
                </a:rPr>
                <a:t>Local </a:t>
              </a:r>
              <a:r>
                <a:rPr lang="en-GB" sz="700" b="1">
                  <a:solidFill>
                    <a:schemeClr val="bg1"/>
                  </a:solidFill>
                </a:rPr>
                <a:t>Evidence and Research </a:t>
              </a:r>
            </a:p>
            <a:p>
              <a:r>
                <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Provide compelling evidence and research expertise. (f)</a:t>
              </a:r>
            </a:p>
            <a:p>
              <a:endPar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en-GB" sz="700" b="1">
                  <a:solidFill>
                    <a:schemeClr val="bg1"/>
                  </a:solidFill>
                </a:rPr>
                <a:t>High Quality PD</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Ev</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idence based, priority led, high quality and aligned. (f)</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Support to develop PP Strategies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Expert inputs on PP strategies.(g)</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r>
                <a:rPr lang="en-GB" altLang="en-US" sz="700">
                  <a:solidFill>
                    <a:srgbClr val="000000"/>
                  </a:solidFill>
                  <a:latin typeface="+mn-lt"/>
                  <a:cs typeface="Times New Roman" panose="02020603050405020304" pitchFamily="18" charset="0"/>
                </a:rPr>
                <a:t> </a:t>
              </a:r>
              <a:endParaRPr lang="en-GB" altLang="en-US" sz="800">
                <a:solidFill>
                  <a:srgbClr val="000000"/>
                </a:solidFill>
                <a:latin typeface="+mn-lt"/>
                <a:cs typeface="Times New Roman" panose="02020603050405020304" pitchFamily="18" charset="0"/>
              </a:endParaRPr>
            </a:p>
          </p:txBody>
        </p:sp>
      </p:grpSp>
      <p:grpSp>
        <p:nvGrpSpPr>
          <p:cNvPr id="10" name="Group 9">
            <a:extLst>
              <a:ext uri="{FF2B5EF4-FFF2-40B4-BE49-F238E27FC236}">
                <a16:creationId xmlns:a16="http://schemas.microsoft.com/office/drawing/2014/main" id="{83878443-5A78-E1EC-15F1-3247B1976BE5}"/>
              </a:ext>
            </a:extLst>
          </p:cNvPr>
          <p:cNvGrpSpPr/>
          <p:nvPr/>
        </p:nvGrpSpPr>
        <p:grpSpPr>
          <a:xfrm>
            <a:off x="2939279" y="1"/>
            <a:ext cx="2512189" cy="6814539"/>
            <a:chOff x="2389174" y="380718"/>
            <a:chExt cx="2301245" cy="7100066"/>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389174" y="380718"/>
              <a:ext cx="2301245" cy="200069"/>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cs typeface="Arial" panose="020B0604020202020204" pitchFamily="34" charset="0"/>
                </a:rPr>
                <a:t>If these things happen… </a:t>
              </a:r>
              <a:endParaRPr lang="en-GB" altLang="en-US" sz="1200" b="1">
                <a:solidFill>
                  <a:srgbClr val="000000"/>
                </a:solidFill>
                <a:cs typeface="Arial" panose="020B060402020202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389174" y="673704"/>
              <a:ext cx="2301245" cy="6807080"/>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All participating schools will have an implementation team approach with a more secure understanding of implementation principles/behaviours and how to apply them.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More school improvement priorities and PP strategies will be </a:t>
              </a:r>
              <a:r>
                <a:rPr lang="en-GB" sz="800" kern="100">
                  <a:ea typeface="Aptos" panose="020B0004020202020204" pitchFamily="34" charset="0"/>
                  <a:cs typeface="Times New Roman" panose="02020603050405020304" pitchFamily="18" charset="0"/>
                </a:rPr>
                <a:t>approached</a:t>
              </a:r>
              <a:r>
                <a:rPr lang="en-GB" sz="800" kern="100">
                  <a:effectLst/>
                  <a:latin typeface="Arial" panose="020B0604020202020204" pitchFamily="34" charset="0"/>
                  <a:ea typeface="Aptos" panose="020B0004020202020204" pitchFamily="34" charset="0"/>
                  <a:cs typeface="Times New Roman" panose="02020603050405020304" pitchFamily="18" charset="0"/>
                </a:rPr>
                <a:t> using the implementation process. (a)</a:t>
              </a:r>
            </a:p>
            <a:p>
              <a:pPr>
                <a:lnSpc>
                  <a:spcPct val="115000"/>
                </a:lnSpc>
                <a:spcAft>
                  <a:spcPts val="800"/>
                </a:spcAft>
              </a:pPr>
              <a:r>
                <a:rPr lang="en-GB" sz="800" kern="100">
                  <a:ea typeface="Aptos" panose="020B0004020202020204" pitchFamily="34" charset="0"/>
                  <a:cs typeface="Times New Roman" panose="02020603050405020304" pitchFamily="18" charset="0"/>
                </a:rPr>
                <a:t>PD and networking opportunities will be well attended by the right people in schools and apply learning to achieve greater consistency.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be clear about requirements for participation, including success indicators and measures. (a)</a:t>
              </a:r>
            </a:p>
            <a:p>
              <a:pPr>
                <a:lnSpc>
                  <a:spcPct val="115000"/>
                </a:lnSpc>
                <a:spcAft>
                  <a:spcPts val="800"/>
                </a:spcAft>
              </a:pPr>
              <a:r>
                <a:rPr lang="en-GB" sz="800" kern="100">
                  <a:effectLst/>
                  <a:latin typeface="Arial" panose="020B0604020202020204" pitchFamily="34" charset="0"/>
                  <a:ea typeface="Times New Roman" panose="02020603050405020304" pitchFamily="18" charset="0"/>
                  <a:cs typeface="Times New Roman" panose="02020603050405020304" pitchFamily="18" charset="0"/>
                </a:rPr>
                <a:t>School improvement partners in the region are committed to identifying, sharing and signposting schools to the expertise available. (a)</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“No surprises” in relation to leadership stability. Support is adapted for schools facing leadership challenges/changes. (b)</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Monitoring and accountability will be jointly owned by WELL/Schools/LA/MATS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are enabling tracking of impact.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The majority (75%) of eligible schools commit to and participate in the WELL Universal and Targeted grant funded element 2024-2027.(c)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attend learning communities and local practitioners share barriers/strategies to overcome challenges. (d)</a:t>
              </a:r>
            </a:p>
            <a:p>
              <a:pPr>
                <a:lnSpc>
                  <a:spcPct val="115000"/>
                </a:lnSpc>
                <a:spcAft>
                  <a:spcPts val="800"/>
                </a:spcAft>
              </a:pPr>
              <a:r>
                <a:rPr lang="en-GB" sz="800">
                  <a:effectLst/>
                  <a:latin typeface="Arial" panose="020B0604020202020204" pitchFamily="34" charset="0"/>
                  <a:ea typeface="Aptos" panose="020B0004020202020204" pitchFamily="34" charset="0"/>
                </a:rPr>
                <a:t>Grant funded plans will align Pastoral support with Academic outcome ambitions (e)</a:t>
              </a:r>
            </a:p>
            <a:p>
              <a:pPr>
                <a:lnSpc>
                  <a:spcPct val="115000"/>
                </a:lnSpc>
                <a:spcAft>
                  <a:spcPts val="800"/>
                </a:spcAft>
              </a:pPr>
              <a:r>
                <a:rPr lang="en-GB" sz="800" kern="100">
                  <a:effectLst/>
                  <a:ea typeface="Aptos" panose="020B0004020202020204" pitchFamily="34" charset="0"/>
                  <a:cs typeface="Arial" panose="020B0604020202020204" pitchFamily="34" charset="0"/>
                </a:rPr>
                <a:t>PD will be aligned and matched to local need. </a:t>
              </a:r>
              <a:r>
                <a:rPr lang="en-GB" sz="800" kern="100">
                  <a:ea typeface="Aptos" panose="020B0004020202020204" pitchFamily="34" charset="0"/>
                  <a:cs typeface="Arial" panose="020B0604020202020204" pitchFamily="34" charset="0"/>
                </a:rPr>
                <a:t>(f)</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effectLst/>
                  <a:latin typeface="Arial" panose="020B0604020202020204" pitchFamily="34" charset="0"/>
                  <a:ea typeface="Aptos" panose="020B0004020202020204" pitchFamily="34" charset="0"/>
                </a:rPr>
                <a:t>National and local evidence expertise will support schools to make best bet choices. (f)</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use expert inputs and feedback to review PP strategies. (all targeted) (g)</a:t>
              </a:r>
              <a:endParaRPr lang="en-GB" sz="800" kern="10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sp>
        <p:nvSpPr>
          <p:cNvPr id="6" name="Text Box 7">
            <a:extLst>
              <a:ext uri="{FF2B5EF4-FFF2-40B4-BE49-F238E27FC236}">
                <a16:creationId xmlns:a16="http://schemas.microsoft.com/office/drawing/2014/main" id="{7668BD80-7D6A-4539-9331-0CA34EB6FC1E}"/>
              </a:ext>
            </a:extLst>
          </p:cNvPr>
          <p:cNvSpPr txBox="1">
            <a:spLocks/>
          </p:cNvSpPr>
          <p:nvPr/>
        </p:nvSpPr>
        <p:spPr>
          <a:xfrm>
            <a:off x="5503214" y="-2259"/>
            <a:ext cx="2305764" cy="194283"/>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rgbClr val="000000"/>
                </a:solidFill>
                <a:cs typeface="Arial" panose="020B0604020202020204" pitchFamily="34" charset="0"/>
              </a:rPr>
              <a:t>Then we can expect to see these results… </a:t>
            </a:r>
          </a:p>
        </p:txBody>
      </p:sp>
      <p:sp>
        <p:nvSpPr>
          <p:cNvPr id="7" name="Text Box 8">
            <a:extLst>
              <a:ext uri="{FF2B5EF4-FFF2-40B4-BE49-F238E27FC236}">
                <a16:creationId xmlns:a16="http://schemas.microsoft.com/office/drawing/2014/main" id="{5CC10628-65D3-4DEF-AA37-E55F974D9D89}"/>
              </a:ext>
            </a:extLst>
          </p:cNvPr>
          <p:cNvSpPr txBox="1">
            <a:spLocks/>
          </p:cNvSpPr>
          <p:nvPr/>
        </p:nvSpPr>
        <p:spPr>
          <a:xfrm>
            <a:off x="7890960" y="1"/>
            <a:ext cx="2044301" cy="192022"/>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Then we want to see these results… </a:t>
            </a:r>
          </a:p>
        </p:txBody>
      </p:sp>
      <p:sp>
        <p:nvSpPr>
          <p:cNvPr id="35" name="Text Box 18">
            <a:extLst>
              <a:ext uri="{FF2B5EF4-FFF2-40B4-BE49-F238E27FC236}">
                <a16:creationId xmlns:a16="http://schemas.microsoft.com/office/drawing/2014/main" id="{43398E07-1476-4AD5-945F-A2A42808F394}"/>
              </a:ext>
            </a:extLst>
          </p:cNvPr>
          <p:cNvSpPr txBox="1">
            <a:spLocks/>
          </p:cNvSpPr>
          <p:nvPr/>
        </p:nvSpPr>
        <p:spPr>
          <a:xfrm>
            <a:off x="5503213" y="281205"/>
            <a:ext cx="2305764" cy="6533335"/>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noAutofit/>
          </a:bodyPr>
          <a:lstStyle/>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WELL/ ERA/LA/MATs identif</a:t>
            </a:r>
            <a:r>
              <a:rPr lang="en-GB" sz="800" kern="100">
                <a:solidFill>
                  <a:srgbClr val="000000"/>
                </a:solidFill>
                <a:latin typeface="Arial" panose="020B0604020202020204" pitchFamily="34" charset="0"/>
                <a:ea typeface="Aptos" panose="020B0004020202020204" pitchFamily="34" charset="0"/>
                <a:cs typeface="Times New Roman" panose="02020603050405020304" pitchFamily="18" charset="0"/>
              </a:rPr>
              <a:t>ied</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local sophisticated implementation leads, with sufficient reach and resilience to sustain the approach.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 Improvement leads will align the core principles of evidence implementation into wider school improvement.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have robust systems for </a:t>
            </a:r>
            <a:r>
              <a:rPr lang="en-GB" sz="800" kern="100" err="1">
                <a:solidFill>
                  <a:srgbClr val="000000"/>
                </a:solidFill>
                <a:effectLst/>
                <a:latin typeface="Arial" panose="020B0604020202020204" pitchFamily="34" charset="0"/>
                <a:ea typeface="Aptos" panose="020B0004020202020204" pitchFamily="34" charset="0"/>
                <a:cs typeface="Times New Roman" panose="02020603050405020304" pitchFamily="18" charset="0"/>
              </a:rPr>
              <a:t>m&amp;e</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implementation progress and impact, including impact on disadvantaged learners.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LA/ MAT school improvements leads are actively involved in the monitoring and sharing progress for their schools with the project.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The majority of Headteachers (75%) are satisfied with the WELL Universal and targeted resource and use evidence to inform chosen strategies/ interventions. (c)</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Leaders and Teachers in the region will commit to collaborate and share learning with peers.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Collaborative networks will be priority led. Evaluation evidence of “what works” in West Cumbria will be captured and shared at whole project level.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share pastoral and academic pupil data in agreed formats that supports regional learning and overall impact of the project. (e)</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ERA/What works series will support local context improvement. </a:t>
            </a:r>
            <a:r>
              <a:rPr lang="en-GB" sz="8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ERA reach will extend beyond WELL in a targeted way.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National and local evidence expertise available and accessible - an embedded part of school improvement culture in participating WELL project schools, with ERA having ensured quality inputs for local priorities.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Agreed inputs reaching beyond WELL will be willingly funded.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PP strategies align with WELL approach.</a:t>
            </a:r>
            <a:r>
              <a:rPr lang="en-GB" sz="800" kern="12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(g)</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9" name="Text Box 19">
            <a:extLst>
              <a:ext uri="{FF2B5EF4-FFF2-40B4-BE49-F238E27FC236}">
                <a16:creationId xmlns:a16="http://schemas.microsoft.com/office/drawing/2014/main" id="{37376D01-1D52-43C5-A546-951A7CC86FE0}"/>
              </a:ext>
            </a:extLst>
          </p:cNvPr>
          <p:cNvSpPr txBox="1">
            <a:spLocks/>
          </p:cNvSpPr>
          <p:nvPr/>
        </p:nvSpPr>
        <p:spPr>
          <a:xfrm>
            <a:off x="7890959" y="281205"/>
            <a:ext cx="2004552" cy="653333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wrap="square">
            <a:noAutofit/>
          </a:bodyPr>
          <a:lstStyle/>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 leaders will show that they adopt evidence informed approaches to school improvement and provide evidence of positive impacts on provision and pupil outcomes.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Evidence Based Implementation will be an instinctive and embedded part of school improvement.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able to access local implementation expertise when needed to ensure that plans result in action. (a)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Monitoring processes will enable formative evaluation of impact and clarity about what is working for all pupils, including disadvantaged. (b)</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Support will be aligned and adapted for those schools in need. (b)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use evidence to implement and adapt interventions, to ensure a better chance of sustained success in out local context. (c)</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choose to collaborate based on shared priorities and engage with local evidence resources. (d)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provided with learning evidence reports to drive local improvement.(d)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Most schools will align pastoral/ academic implementation strategies and share evidence of impact. (e)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At individual and whole school level, evaluation will evidence positive impact of PD on the quality and consistency of provision.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have access to national and local evidence expertise - quality inputs for local priorities and context.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schools in the PP project will judge that their PP strategies are more effective as a result of expert inputs and research. (g)</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51E6C1B5-C45C-11D8-6C32-F46AB79936E2}"/>
              </a:ext>
            </a:extLst>
          </p:cNvPr>
          <p:cNvSpPr/>
          <p:nvPr/>
        </p:nvSpPr>
        <p:spPr>
          <a:xfrm>
            <a:off x="53090" y="6090697"/>
            <a:ext cx="936095" cy="6202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BC6D5A6F-E7D7-DA0B-5603-FCCB52BC614F}"/>
              </a:ext>
            </a:extLst>
          </p:cNvPr>
          <p:cNvSpPr/>
          <p:nvPr/>
        </p:nvSpPr>
        <p:spPr>
          <a:xfrm>
            <a:off x="1101405" y="6313336"/>
            <a:ext cx="1736526" cy="39756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CEAE36D7-1D22-198E-8A67-6D557CFA89DF}"/>
              </a:ext>
            </a:extLst>
          </p:cNvPr>
          <p:cNvSpPr/>
          <p:nvPr/>
        </p:nvSpPr>
        <p:spPr>
          <a:xfrm>
            <a:off x="2997972" y="6408750"/>
            <a:ext cx="2423258" cy="30214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4E1E5ABB-E550-8ECA-08D8-458333E9E88B}"/>
              </a:ext>
            </a:extLst>
          </p:cNvPr>
          <p:cNvSpPr/>
          <p:nvPr/>
        </p:nvSpPr>
        <p:spPr>
          <a:xfrm>
            <a:off x="5533450" y="6576793"/>
            <a:ext cx="2264906" cy="23774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C6AD9F2B-B5F9-C5FC-BCCF-7018CFDB4C9F}"/>
              </a:ext>
            </a:extLst>
          </p:cNvPr>
          <p:cNvSpPr/>
          <p:nvPr/>
        </p:nvSpPr>
        <p:spPr>
          <a:xfrm>
            <a:off x="7921195" y="6249723"/>
            <a:ext cx="1892656" cy="56481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1" name="Group 20">
            <a:extLst>
              <a:ext uri="{FF2B5EF4-FFF2-40B4-BE49-F238E27FC236}">
                <a16:creationId xmlns:a16="http://schemas.microsoft.com/office/drawing/2014/main" id="{DC4EC9BE-F8CB-190C-A373-3F9FA129FEEE}"/>
              </a:ext>
            </a:extLst>
          </p:cNvPr>
          <p:cNvGrpSpPr/>
          <p:nvPr/>
        </p:nvGrpSpPr>
        <p:grpSpPr>
          <a:xfrm>
            <a:off x="9935261" y="0"/>
            <a:ext cx="2235054" cy="6814539"/>
            <a:chOff x="9763804" y="352896"/>
            <a:chExt cx="2391025" cy="6814540"/>
          </a:xfrm>
        </p:grpSpPr>
        <p:sp>
          <p:nvSpPr>
            <p:cNvPr id="22" name="Text Box 9">
              <a:extLst>
                <a:ext uri="{FF2B5EF4-FFF2-40B4-BE49-F238E27FC236}">
                  <a16:creationId xmlns:a16="http://schemas.microsoft.com/office/drawing/2014/main" id="{783F54AB-1584-9A8C-F8A7-F6EC5DC5CE3D}"/>
                </a:ext>
              </a:extLst>
            </p:cNvPr>
            <p:cNvSpPr txBox="1">
              <a:spLocks/>
            </p:cNvSpPr>
            <p:nvPr/>
          </p:nvSpPr>
          <p:spPr>
            <a:xfrm>
              <a:off x="9808983" y="352896"/>
              <a:ext cx="2312248" cy="253423"/>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700" b="1">
                  <a:solidFill>
                    <a:schemeClr val="bg1"/>
                  </a:solidFill>
                  <a:cs typeface="Arial" panose="020B0604020202020204" pitchFamily="34" charset="0"/>
                </a:rPr>
                <a:t>Then we hope to see these results.… (long-term outcomes)</a:t>
              </a:r>
              <a:endParaRPr lang="en-GB" altLang="en-US" sz="1000" b="1">
                <a:solidFill>
                  <a:schemeClr val="bg1"/>
                </a:solidFill>
                <a:cs typeface="Arial" panose="020B0604020202020204" pitchFamily="34" charset="0"/>
              </a:endParaRPr>
            </a:p>
          </p:txBody>
        </p:sp>
        <p:sp>
          <p:nvSpPr>
            <p:cNvPr id="23" name="Text Box 33">
              <a:extLst>
                <a:ext uri="{FF2B5EF4-FFF2-40B4-BE49-F238E27FC236}">
                  <a16:creationId xmlns:a16="http://schemas.microsoft.com/office/drawing/2014/main" id="{9BDE784F-3812-72BB-EE6C-D0C47511C2E5}"/>
                </a:ext>
              </a:extLst>
            </p:cNvPr>
            <p:cNvSpPr txBox="1">
              <a:spLocks/>
            </p:cNvSpPr>
            <p:nvPr/>
          </p:nvSpPr>
          <p:spPr>
            <a:xfrm>
              <a:off x="9763804" y="634100"/>
              <a:ext cx="2391025" cy="6533336"/>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will evaluate that WELL has enabled them and their leadership teams to better understand and apply a sophisticated whole school leadership implementation approach and can refer to evidence of a positive impact on their provision and outcomes, particularly for disadvantaged pupils. . (</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a,b,c</a:t>
              </a:r>
              <a:r>
                <a:rPr lang="en-GB" sz="800" kern="100" err="1">
                  <a:solidFill>
                    <a:schemeClr val="bg1"/>
                  </a:solidFill>
                  <a:ea typeface="Aptos" panose="020B0004020202020204" pitchFamily="34" charset="0"/>
                  <a:cs typeface="Times New Roman" panose="02020603050405020304" pitchFamily="18" charset="0"/>
                </a:rPr>
                <a:t>,</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evaluate that the high-quality evidence informed professional development and learning networks (provided through WELL/ERA) have successfully built knowledge, motivated staff, developed teaching techniques, and embedded strong implementation practice, impacting on provision and variations outcomes, particularly for disadvantaged pupils.(a)</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There will be local and sustainable evidence expertise in using evidence informed approaches that is able to respond to and support locally identified priorities.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Best bets for interventions </a:t>
              </a:r>
              <a:r>
                <a:rPr lang="en-GB" sz="800" kern="100">
                  <a:solidFill>
                    <a:schemeClr val="bg1"/>
                  </a:solidFill>
                  <a:ea typeface="Aptos" panose="020B0004020202020204" pitchFamily="34" charset="0"/>
                  <a:cs typeface="Times New Roman" panose="02020603050405020304" pitchFamily="18" charset="0"/>
                </a:rPr>
                <a:t>that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improve pastoral and academic outcomes for pupils, including disadvantaged within the West Cumbrian context and </a:t>
              </a:r>
              <a:r>
                <a:rPr lang="en-GB" sz="800" kern="100">
                  <a:solidFill>
                    <a:schemeClr val="bg1"/>
                  </a:solidFill>
                  <a:ea typeface="Aptos" panose="020B0004020202020204" pitchFamily="34" charset="0"/>
                  <a:cs typeface="Times New Roman" panose="02020603050405020304" pitchFamily="18" charset="0"/>
                </a:rPr>
                <a:t>shared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all schools.(d)</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Student and staff surveys, case studies and pupil outcomes will evidence the positive impact of pastoral and academic enablers provided through WELL. (e)</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At least 75%</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of schools will evaluate that ERA / PD in supporting evidence informed improvement and outcomes has been effective, including for disadvantaged learners.(f)</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Premium (PP) Strategies for participating schools judged to be effective when QA and benchmarked against best practice and learning will be shared with all WELL Schools. (g)</a:t>
              </a:r>
            </a:p>
            <a:p>
              <a:pPr>
                <a:lnSpc>
                  <a:spcPct val="115000"/>
                </a:lnSpc>
                <a:spcAft>
                  <a:spcPts val="800"/>
                </a:spcAft>
              </a:pPr>
              <a:endParaRPr lang="en-GB" sz="800" kern="100">
                <a:solidFill>
                  <a:srgbClr val="11111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24" name="Oval 23">
            <a:hlinkClick r:id="rId3" action="ppaction://hlinksldjump"/>
            <a:extLst>
              <a:ext uri="{FF2B5EF4-FFF2-40B4-BE49-F238E27FC236}">
                <a16:creationId xmlns:a16="http://schemas.microsoft.com/office/drawing/2014/main" id="{749392C5-CE47-7D88-97EF-3F5AD767A861}"/>
              </a:ext>
            </a:extLst>
          </p:cNvPr>
          <p:cNvSpPr/>
          <p:nvPr/>
        </p:nvSpPr>
        <p:spPr>
          <a:xfrm>
            <a:off x="11859699" y="4346233"/>
            <a:ext cx="227957" cy="25342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DDAFE75F-C539-398E-A1FF-A2070500877D}"/>
              </a:ext>
            </a:extLst>
          </p:cNvPr>
          <p:cNvSpPr/>
          <p:nvPr/>
        </p:nvSpPr>
        <p:spPr>
          <a:xfrm flipV="1">
            <a:off x="9977493" y="6090698"/>
            <a:ext cx="2110163" cy="72384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33070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7" grpId="0" animBg="1"/>
      <p:bldP spid="18" grpId="0" animBg="1"/>
      <p:bldP spid="19" grpId="0" animBg="1"/>
      <p:bldP spid="2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Placeholder 1">
            <a:extLst>
              <a:ext uri="{FF2B5EF4-FFF2-40B4-BE49-F238E27FC236}">
                <a16:creationId xmlns:a16="http://schemas.microsoft.com/office/drawing/2014/main" id="{1440B494-9C96-434D-8E54-446D8C48C6F9}"/>
              </a:ext>
            </a:extLst>
          </p:cNvPr>
          <p:cNvSpPr txBox="1">
            <a:spLocks/>
          </p:cNvSpPr>
          <p:nvPr/>
        </p:nvSpPr>
        <p:spPr bwMode="auto">
          <a:xfrm>
            <a:off x="3330270" y="-18763"/>
            <a:ext cx="6016930" cy="436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eaLnBrk="1" hangingPunct="1">
              <a:spcBef>
                <a:spcPct val="20000"/>
              </a:spcBef>
              <a:buFont typeface="Arial" panose="020B0604020202020204" pitchFamily="34" charset="0"/>
              <a:buNone/>
            </a:pPr>
            <a:r>
              <a:rPr lang="en-US" altLang="en-US" sz="1800" b="1">
                <a:latin typeface="+mn-lt"/>
                <a:cs typeface="Helvetica" panose="020B0604020202020204" pitchFamily="34" charset="0"/>
              </a:rPr>
              <a:t>(Academic) Enablers </a:t>
            </a: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30" name="Group 29">
            <a:extLst>
              <a:ext uri="{FF2B5EF4-FFF2-40B4-BE49-F238E27FC236}">
                <a16:creationId xmlns:a16="http://schemas.microsoft.com/office/drawing/2014/main" id="{408B0FF5-9B18-B1FB-EEEC-081F334C0EB1}"/>
              </a:ext>
            </a:extLst>
          </p:cNvPr>
          <p:cNvGrpSpPr/>
          <p:nvPr/>
        </p:nvGrpSpPr>
        <p:grpSpPr>
          <a:xfrm>
            <a:off x="115726" y="353703"/>
            <a:ext cx="1345612" cy="6433147"/>
            <a:chOff x="60535" y="381454"/>
            <a:chExt cx="1068549" cy="6313262"/>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60535" y="381454"/>
              <a:ext cx="1068549" cy="382898"/>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decrease effect </a:t>
              </a:r>
              <a:endParaRPr lang="en-GB" altLang="en-US" sz="1200" b="1">
                <a:solidFill>
                  <a:schemeClr val="bg1"/>
                </a:solidFill>
                <a:latin typeface="+mn-lt"/>
                <a:cs typeface="Calibri" panose="020F050202020403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60535" y="887566"/>
              <a:ext cx="1068549" cy="5807150"/>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may choose too many areas </a:t>
              </a:r>
              <a:r>
                <a:rPr lang="en-GB" sz="800" kern="100">
                  <a:solidFill>
                    <a:schemeClr val="bg1"/>
                  </a:solidFill>
                  <a:ea typeface="Aptos" panose="020B0004020202020204" pitchFamily="34" charset="0"/>
                  <a:cs typeface="Times New Roman" panose="02020603050405020304" pitchFamily="18" charset="0"/>
                </a:rPr>
                <a:t>of focus and lose momentum. 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ue to fragmented landscap</a:t>
              </a:r>
              <a:r>
                <a:rPr lang="en-GB" sz="800" kern="100">
                  <a:solidFill>
                    <a:schemeClr val="bg1"/>
                  </a:solidFill>
                  <a:ea typeface="Aptos" panose="020B0004020202020204" pitchFamily="34" charset="0"/>
                  <a:cs typeface="Times New Roman" panose="02020603050405020304" pitchFamily="18" charset="0"/>
                </a:rPr>
                <a:t>e/ leadership/ teacher changes.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Individuals are trained </a:t>
              </a:r>
              <a:r>
                <a:rPr lang="en-GB" sz="800" kern="100">
                  <a:solidFill>
                    <a:schemeClr val="bg1"/>
                  </a:solidFill>
                  <a:ea typeface="Aptos" panose="020B0004020202020204" pitchFamily="34" charset="0"/>
                  <a:cs typeface="Times New Roman" panose="02020603050405020304" pitchFamily="18" charset="0"/>
                </a:rPr>
                <a:t>in a range of interventions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but time is not planned by schools to cascade/ Implement consistently and extend the reach and quality. (b)</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choose some interventions that are not evidence based or the available evidence may not be secure for the identified problem. </a:t>
              </a:r>
              <a:r>
                <a:rPr lang="en-GB" sz="800">
                  <a:solidFill>
                    <a:schemeClr val="bg1"/>
                  </a:solidFill>
                  <a:ea typeface="Aptos" panose="020B0004020202020204" pitchFamily="34" charset="0"/>
                </a:rPr>
                <a:t>(c)</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Range of assessments being used across phases limits opportunities for evaluation and collaboration</a:t>
              </a:r>
              <a:r>
                <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rPr>
                <a:t>. (d)</a:t>
              </a: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experience challenges in recruiting Headteachers, teachers and Teaching Assistants or lose key staff during implementation. (e)</a:t>
              </a:r>
            </a:p>
            <a:p>
              <a:pPr>
                <a:lnSpc>
                  <a:spcPct val="115000"/>
                </a:lnSpc>
                <a:spcAft>
                  <a:spcPts val="800"/>
                </a:spcAft>
              </a:pPr>
              <a:endParaRPr lang="en-GB" sz="800">
                <a:effectLst/>
                <a:latin typeface="Arial" panose="020B0604020202020204" pitchFamily="34" charset="0"/>
                <a:ea typeface="Aptos" panose="020B0004020202020204" pitchFamily="34" charset="0"/>
              </a:endParaRPr>
            </a:p>
          </p:txBody>
        </p:sp>
      </p:grpSp>
      <p:grpSp>
        <p:nvGrpSpPr>
          <p:cNvPr id="22" name="Group 21">
            <a:extLst>
              <a:ext uri="{FF2B5EF4-FFF2-40B4-BE49-F238E27FC236}">
                <a16:creationId xmlns:a16="http://schemas.microsoft.com/office/drawing/2014/main" id="{33C17934-39E0-DB0E-AABA-4A84BAA98C8D}"/>
              </a:ext>
            </a:extLst>
          </p:cNvPr>
          <p:cNvGrpSpPr/>
          <p:nvPr/>
        </p:nvGrpSpPr>
        <p:grpSpPr>
          <a:xfrm>
            <a:off x="1509954" y="332285"/>
            <a:ext cx="2109677" cy="6454564"/>
            <a:chOff x="1200270" y="646172"/>
            <a:chExt cx="1205830" cy="6143783"/>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225631" y="646172"/>
              <a:ext cx="1172693" cy="370729"/>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increase effect</a:t>
              </a:r>
              <a:endParaRPr lang="en-GB" altLang="en-US" sz="1200" b="1">
                <a:solidFill>
                  <a:schemeClr val="bg1"/>
                </a:solidFill>
                <a:latin typeface="+mn-lt"/>
                <a:cs typeface="Calibri" panose="020F0502020204030204" pitchFamily="34" charset="0"/>
              </a:endParaRP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200270" y="1137063"/>
              <a:ext cx="1205830" cy="5652892"/>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GB" sz="800">
                  <a:solidFill>
                    <a:schemeClr val="bg1"/>
                  </a:solidFill>
                </a:rPr>
                <a:t>Inputs on implementation including barriers and enablers. (a)</a:t>
              </a:r>
            </a:p>
            <a:p>
              <a:endParaRPr lang="en-GB" sz="800">
                <a:solidFill>
                  <a:schemeClr val="bg1"/>
                </a:solidFill>
              </a:endParaRPr>
            </a:p>
            <a:p>
              <a:r>
                <a:rPr lang="en-GB" sz="800">
                  <a:solidFill>
                    <a:schemeClr val="bg1"/>
                  </a:solidFill>
                </a:rPr>
                <a:t>Evaluation and alignment with existing processes/local PD landscape. (a)</a:t>
              </a:r>
            </a:p>
            <a:p>
              <a:endParaRPr lang="en-GB" sz="800">
                <a:solidFill>
                  <a:schemeClr val="bg1"/>
                </a:solidFill>
              </a:endParaRPr>
            </a:p>
            <a:p>
              <a:endParaRPr lang="en-GB" sz="800">
                <a:solidFill>
                  <a:schemeClr val="bg1"/>
                </a:solidFill>
              </a:endParaRPr>
            </a:p>
            <a:p>
              <a:r>
                <a:rPr lang="en-GB" sz="800" b="1">
                  <a:solidFill>
                    <a:schemeClr val="bg1"/>
                  </a:solidFill>
                </a:rPr>
                <a:t>Pedagogy – Professional Development and Collaborative Learning </a:t>
              </a:r>
            </a:p>
            <a:p>
              <a:r>
                <a:rPr lang="en-GB" sz="800">
                  <a:solidFill>
                    <a:schemeClr val="bg1"/>
                  </a:solidFill>
                </a:rPr>
                <a:t>Schools choose and clarify from:</a:t>
              </a:r>
            </a:p>
            <a:p>
              <a:r>
                <a:rPr lang="en-GB" sz="800">
                  <a:solidFill>
                    <a:schemeClr val="bg1"/>
                  </a:solidFill>
                </a:rPr>
                <a:t> </a:t>
              </a:r>
            </a:p>
            <a:p>
              <a:r>
                <a:rPr lang="en-GB" sz="800">
                  <a:solidFill>
                    <a:schemeClr val="bg1"/>
                  </a:solidFill>
                </a:rPr>
                <a:t>EEF/EBE/GTT research domains</a:t>
              </a:r>
            </a:p>
            <a:p>
              <a:r>
                <a:rPr lang="en-GB" sz="800">
                  <a:solidFill>
                    <a:schemeClr val="bg1"/>
                  </a:solidFill>
                </a:rPr>
                <a:t>Expert inputs (MADE)</a:t>
              </a:r>
            </a:p>
            <a:p>
              <a:r>
                <a:rPr lang="en-GB" sz="800">
                  <a:solidFill>
                    <a:schemeClr val="bg1"/>
                  </a:solidFill>
                </a:rPr>
                <a:t>Curriculum/Subject Knowledge</a:t>
              </a:r>
            </a:p>
            <a:p>
              <a:endParaRPr lang="en-GB" sz="800">
                <a:solidFill>
                  <a:schemeClr val="bg1"/>
                </a:solidFill>
              </a:endParaRPr>
            </a:p>
            <a:p>
              <a:r>
                <a:rPr lang="en-GB" sz="800">
                  <a:solidFill>
                    <a:schemeClr val="bg1"/>
                  </a:solidFill>
                </a:rPr>
                <a:t>Maths inputs include: </a:t>
              </a:r>
            </a:p>
            <a:p>
              <a:r>
                <a:rPr lang="en-GB" sz="800">
                  <a:solidFill>
                    <a:schemeClr val="bg1"/>
                  </a:solidFill>
                </a:rPr>
                <a:t>Modelling</a:t>
              </a:r>
            </a:p>
            <a:p>
              <a:r>
                <a:rPr lang="en-GB" sz="800">
                  <a:solidFill>
                    <a:schemeClr val="bg1"/>
                  </a:solidFill>
                </a:rPr>
                <a:t>Problem solving</a:t>
              </a:r>
            </a:p>
            <a:p>
              <a:r>
                <a:rPr lang="en-GB" sz="800">
                  <a:solidFill>
                    <a:schemeClr val="bg1"/>
                  </a:solidFill>
                </a:rPr>
                <a:t>Feedback</a:t>
              </a:r>
            </a:p>
            <a:p>
              <a:r>
                <a:rPr lang="en-GB" sz="800">
                  <a:solidFill>
                    <a:schemeClr val="bg1"/>
                  </a:solidFill>
                </a:rPr>
                <a:t>Independence</a:t>
              </a:r>
            </a:p>
            <a:p>
              <a:endParaRPr lang="en-GB" sz="800">
                <a:solidFill>
                  <a:schemeClr val="bg1"/>
                </a:solidFill>
              </a:endParaRPr>
            </a:p>
            <a:p>
              <a:r>
                <a:rPr lang="en-GB" sz="800">
                  <a:solidFill>
                    <a:schemeClr val="bg1"/>
                  </a:solidFill>
                </a:rPr>
                <a:t>English inputs include: </a:t>
              </a:r>
            </a:p>
            <a:p>
              <a:r>
                <a:rPr lang="en-GB" sz="800">
                  <a:solidFill>
                    <a:schemeClr val="bg1"/>
                  </a:solidFill>
                </a:rPr>
                <a:t>Language and vocabulary</a:t>
              </a:r>
            </a:p>
            <a:p>
              <a:r>
                <a:rPr lang="en-GB" sz="800">
                  <a:solidFill>
                    <a:schemeClr val="bg1"/>
                  </a:solidFill>
                </a:rPr>
                <a:t>Phonics</a:t>
              </a:r>
            </a:p>
            <a:p>
              <a:r>
                <a:rPr lang="en-GB" sz="800">
                  <a:solidFill>
                    <a:schemeClr val="bg1"/>
                  </a:solidFill>
                </a:rPr>
                <a:t>Reading. (a)</a:t>
              </a:r>
            </a:p>
            <a:p>
              <a:endParaRPr lang="en-GB" sz="800">
                <a:solidFill>
                  <a:schemeClr val="bg1"/>
                </a:solidFill>
              </a:endParaRPr>
            </a:p>
            <a:p>
              <a:r>
                <a:rPr lang="en-GB" sz="800">
                  <a:solidFill>
                    <a:schemeClr val="bg1"/>
                  </a:solidFill>
                </a:rPr>
                <a:t>Collaborative learning communities. (b)</a:t>
              </a:r>
            </a:p>
            <a:p>
              <a:endParaRPr lang="en-GB" sz="800">
                <a:solidFill>
                  <a:schemeClr val="bg1"/>
                </a:solidFill>
              </a:endParaRPr>
            </a:p>
            <a:p>
              <a:r>
                <a:rPr lang="en-GB" sz="800" b="1">
                  <a:solidFill>
                    <a:schemeClr val="bg1"/>
                  </a:solidFill>
                </a:rPr>
                <a:t>Academic Intervention Best Bets</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Focus on fewer interventions, implemented well. Active Ingredients Coaching. (c)</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ERA/EEF </a:t>
              </a:r>
              <a:r>
                <a:rPr lang="en-GB" sz="800" kern="100">
                  <a:solidFill>
                    <a:schemeClr val="bg1"/>
                  </a:solidFill>
                  <a:ea typeface="Aptos" panose="020B0004020202020204" pitchFamily="34" charset="0"/>
                  <a:cs typeface="Times New Roman" panose="02020603050405020304" pitchFamily="18" charset="0"/>
                </a:rPr>
                <a:t>support schools to</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identify and share most promising interventions for locally identified needs for English and Maths. (c)</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‘Making the Most of Teaching Assistants (TAs)’ programme for leaders and </a:t>
              </a:r>
              <a:r>
                <a:rPr lang="en-GB" sz="800" err="1">
                  <a:solidFill>
                    <a:schemeClr val="bg1"/>
                  </a:solidFill>
                  <a:effectLst/>
                  <a:latin typeface="Arial" panose="020B0604020202020204" pitchFamily="34" charset="0"/>
                  <a:ea typeface="Aptos" panose="020B0004020202020204" pitchFamily="34" charset="0"/>
                </a:rPr>
                <a:t>TAs.</a:t>
              </a:r>
              <a:r>
                <a:rPr lang="en-GB" sz="800">
                  <a:solidFill>
                    <a:schemeClr val="bg1"/>
                  </a:solidFill>
                  <a:effectLst/>
                  <a:latin typeface="Arial" panose="020B0604020202020204" pitchFamily="34" charset="0"/>
                  <a:ea typeface="Aptos" panose="020B0004020202020204" pitchFamily="34" charset="0"/>
                </a:rPr>
                <a:t> (c)</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rPr>
                <a:t>Consistent assessment tools. (d)</a:t>
              </a:r>
            </a:p>
            <a:p>
              <a:r>
                <a:rPr lang="en-GB" sz="800" b="1">
                  <a:solidFill>
                    <a:schemeClr val="bg1"/>
                  </a:solidFill>
                </a:rPr>
                <a:t>Attract and Retain</a:t>
              </a:r>
              <a:endParaRPr lang="en-GB" altLang="en-US" sz="800" b="1">
                <a:solidFill>
                  <a:schemeClr val="bg1"/>
                </a:solidFill>
                <a:latin typeface="+mn-lt"/>
                <a:cs typeface="Times New Roman" panose="02020603050405020304" pitchFamily="18" charset="0"/>
              </a:endParaRPr>
            </a:p>
            <a:p>
              <a:pPr>
                <a:defRPr/>
              </a:pPr>
              <a:r>
                <a:rPr lang="en-GB" altLang="en-US" sz="800">
                  <a:solidFill>
                    <a:schemeClr val="bg1"/>
                  </a:solidFill>
                  <a:cs typeface="Arial" panose="020B0604020202020204" pitchFamily="34" charset="0"/>
                </a:rPr>
                <a:t>Compelling PD offer</a:t>
              </a:r>
            </a:p>
            <a:p>
              <a:pPr>
                <a:defRPr/>
              </a:pPr>
              <a:r>
                <a:rPr lang="en-GB" altLang="en-US" sz="800">
                  <a:solidFill>
                    <a:schemeClr val="bg1"/>
                  </a:solidFill>
                  <a:cs typeface="Arial" panose="020B0604020202020204" pitchFamily="34" charset="0"/>
                </a:rPr>
                <a:t>Relocation grants</a:t>
              </a:r>
            </a:p>
            <a:p>
              <a:pPr>
                <a:defRPr/>
              </a:pPr>
              <a:r>
                <a:rPr lang="en-GB" altLang="en-US" sz="800">
                  <a:solidFill>
                    <a:schemeClr val="bg1"/>
                  </a:solidFill>
                  <a:cs typeface="Arial" panose="020B0604020202020204" pitchFamily="34" charset="0"/>
                </a:rPr>
                <a:t>Promotion of the region (e)</a:t>
              </a:r>
            </a:p>
            <a:p>
              <a:pPr>
                <a:lnSpc>
                  <a:spcPct val="115000"/>
                </a:lnSpc>
                <a:spcAft>
                  <a:spcPts val="800"/>
                </a:spcAft>
              </a:pPr>
              <a:endParaRPr lang="en-GB" sz="800"/>
            </a:p>
            <a:p>
              <a:pPr>
                <a:defRPr/>
              </a:pPr>
              <a:endParaRPr lang="en-GB" altLang="en-US" sz="800">
                <a:solidFill>
                  <a:srgbClr val="000000"/>
                </a:solidFill>
                <a:latin typeface="+mn-lt"/>
                <a:cs typeface="Times New Roman" panose="02020603050405020304" pitchFamily="18" charset="0"/>
              </a:endParaRPr>
            </a:p>
            <a:p>
              <a:pPr>
                <a:defRPr/>
              </a:pPr>
              <a:endParaRPr lang="en-GB" altLang="en-US" sz="800">
                <a:solidFill>
                  <a:srgbClr val="000000"/>
                </a:solidFill>
                <a:latin typeface="+mn-lt"/>
                <a:cs typeface="Times New Roman" panose="02020603050405020304" pitchFamily="18" charset="0"/>
              </a:endParaRPr>
            </a:p>
            <a:p>
              <a:pPr>
                <a:defRPr/>
              </a:pPr>
              <a:r>
                <a:rPr lang="en-GB" altLang="en-US" sz="800">
                  <a:solidFill>
                    <a:srgbClr val="000000"/>
                  </a:solidFill>
                  <a:latin typeface="+mn-lt"/>
                  <a:cs typeface="Times New Roman" panose="02020603050405020304" pitchFamily="18" charset="0"/>
                </a:rPr>
                <a:t> </a:t>
              </a:r>
            </a:p>
          </p:txBody>
        </p:sp>
      </p:grpSp>
      <p:grpSp>
        <p:nvGrpSpPr>
          <p:cNvPr id="20" name="Group 19">
            <a:extLst>
              <a:ext uri="{FF2B5EF4-FFF2-40B4-BE49-F238E27FC236}">
                <a16:creationId xmlns:a16="http://schemas.microsoft.com/office/drawing/2014/main" id="{ED8C1EA7-752C-8470-9D7D-FC41FF1D22EE}"/>
              </a:ext>
            </a:extLst>
          </p:cNvPr>
          <p:cNvGrpSpPr/>
          <p:nvPr/>
        </p:nvGrpSpPr>
        <p:grpSpPr>
          <a:xfrm>
            <a:off x="3662896" y="332285"/>
            <a:ext cx="1995803" cy="6454564"/>
            <a:chOff x="2478408" y="337678"/>
            <a:chExt cx="2331238" cy="6450093"/>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478409" y="337678"/>
              <a:ext cx="2301245" cy="416791"/>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If these things happen… (outputs)</a:t>
              </a:r>
              <a:endParaRPr lang="en-GB" altLang="en-US" sz="1200" b="1">
                <a:solidFill>
                  <a:srgbClr val="000000"/>
                </a:solidFill>
                <a:latin typeface="+mn-lt"/>
                <a:cs typeface="Calibri" panose="020F050202020403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478408" y="887683"/>
              <a:ext cx="2331238" cy="5900088"/>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Leaders will apply implementation behaviours and processes to make informed choices and to align</a:t>
              </a:r>
              <a:r>
                <a:rPr lang="en-GB" sz="800" kern="100">
                  <a:ea typeface="Aptos" panose="020B0004020202020204" pitchFamily="34" charset="0"/>
                  <a:cs typeface="Times New Roman" panose="02020603050405020304" pitchFamily="18" charset="0"/>
                </a:rPr>
                <a:t> strategies to address priorities. </a:t>
              </a:r>
              <a:r>
                <a:rPr lang="en-GB" sz="800" kern="100">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school expertise in Great Teaching Toolkit dimensions and elements will be developed</a:t>
              </a:r>
              <a:r>
                <a:rPr lang="en-GB" sz="800" kern="100">
                  <a:ea typeface="Aptos" panose="020B0004020202020204" pitchFamily="34" charset="0"/>
                  <a:cs typeface="Times New Roman" panose="02020603050405020304" pitchFamily="18" charset="0"/>
                </a:rPr>
                <a:t>.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PD offer will be seen as relevant and needs led and participation will form part of planned school PD to address identified priorities. (b)</a:t>
              </a:r>
            </a:p>
            <a:p>
              <a:pPr>
                <a:lnSpc>
                  <a:spcPct val="115000"/>
                </a:lnSpc>
                <a:spcAft>
                  <a:spcPts val="800"/>
                </a:spcAft>
              </a:pPr>
              <a:r>
                <a:rPr lang="en-GB" sz="800" kern="100">
                  <a:ea typeface="Aptos" panose="020B0004020202020204" pitchFamily="34" charset="0"/>
                  <a:cs typeface="Times New Roman" panose="02020603050405020304" pitchFamily="18" charset="0"/>
                </a:rPr>
                <a:t>Inputs will be well attended focus on those factors that make the biggest difference in the classroom. (b)</a:t>
              </a:r>
            </a:p>
            <a:p>
              <a:pPr>
                <a:lnSpc>
                  <a:spcPct val="115000"/>
                </a:lnSpc>
                <a:spcAft>
                  <a:spcPts val="800"/>
                </a:spcAft>
              </a:pPr>
              <a:r>
                <a:rPr lang="en-GB" sz="800" kern="100">
                  <a:ea typeface="Aptos" panose="020B0004020202020204" pitchFamily="34" charset="0"/>
                  <a:cs typeface="Times New Roman" panose="02020603050405020304" pitchFamily="18" charset="0"/>
                </a:rPr>
                <a:t>Teachers will commit to own development including pupil voice to aid self-review. (b)</a:t>
              </a:r>
            </a:p>
            <a:p>
              <a:pPr>
                <a:lnSpc>
                  <a:spcPct val="115000"/>
                </a:lnSpc>
                <a:spcAft>
                  <a:spcPts val="800"/>
                </a:spcAft>
              </a:pPr>
              <a:r>
                <a:rPr lang="en-GB" sz="800">
                  <a:effectLst/>
                  <a:latin typeface="Arial" panose="020B0604020202020204" pitchFamily="34" charset="0"/>
                  <a:ea typeface="Aptos" panose="020B0004020202020204" pitchFamily="34" charset="0"/>
                </a:rPr>
                <a:t>Teachers in the region will commit to collaborate and support improvements with peers.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and WELL will </a:t>
              </a:r>
              <a:r>
                <a:rPr lang="en-GB" sz="800" kern="100">
                  <a:ea typeface="Aptos" panose="020B0004020202020204" pitchFamily="34" charset="0"/>
                  <a:cs typeface="Times New Roman" panose="02020603050405020304" pitchFamily="18" charset="0"/>
                </a:rPr>
                <a:t>clearly identify</a:t>
              </a:r>
              <a:r>
                <a:rPr lang="en-GB" sz="800" kern="100">
                  <a:effectLst/>
                  <a:latin typeface="Arial" panose="020B0604020202020204" pitchFamily="34" charset="0"/>
                  <a:ea typeface="Aptos" panose="020B0004020202020204" pitchFamily="34" charset="0"/>
                  <a:cs typeface="Times New Roman" panose="02020603050405020304" pitchFamily="18" charset="0"/>
                </a:rPr>
                <a:t> success indicators and measures. (c)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Westerns schools will </a:t>
              </a:r>
              <a:r>
                <a:rPr lang="en-GB" sz="800" kern="100">
                  <a:ea typeface="Aptos" panose="020B0004020202020204" pitchFamily="34" charset="0"/>
                  <a:cs typeface="Times New Roman" panose="02020603050405020304" pitchFamily="18" charset="0"/>
                </a:rPr>
                <a:t>make informed </a:t>
              </a:r>
              <a:r>
                <a:rPr lang="en-GB" sz="800" kern="100">
                  <a:effectLst/>
                  <a:latin typeface="Arial" panose="020B0604020202020204" pitchFamily="34" charset="0"/>
                  <a:ea typeface="Aptos" panose="020B0004020202020204" pitchFamily="34" charset="0"/>
                  <a:cs typeface="Times New Roman" panose="02020603050405020304" pitchFamily="18" charset="0"/>
                </a:rPr>
                <a:t> intervention choices and the factors that give best chance of success  - they will  have access to latest research and evidence relevant to local context. (c)</a:t>
              </a:r>
            </a:p>
            <a:p>
              <a:pPr>
                <a:lnSpc>
                  <a:spcPct val="115000"/>
                </a:lnSpc>
                <a:spcAft>
                  <a:spcPts val="800"/>
                </a:spcAft>
              </a:pPr>
              <a:r>
                <a:rPr lang="en-GB" sz="800">
                  <a:ea typeface="Aptos" panose="020B0004020202020204" pitchFamily="34" charset="0"/>
                </a:rPr>
                <a:t>Schools will deploy TAs/available resource for maximum impact</a:t>
              </a:r>
              <a:r>
                <a:rPr lang="en-GB" sz="800" kern="100">
                  <a:ea typeface="Aptos" panose="020B0004020202020204" pitchFamily="34" charset="0"/>
                  <a:cs typeface="Times New Roman" panose="02020603050405020304" pitchFamily="18" charset="0"/>
                </a:rPr>
                <a:t>.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enabling tracking of impact. (d)</a:t>
              </a:r>
            </a:p>
            <a:p>
              <a:pPr>
                <a:lnSpc>
                  <a:spcPct val="115000"/>
                </a:lnSpc>
                <a:spcAft>
                  <a:spcPts val="800"/>
                </a:spcAft>
              </a:pPr>
              <a:r>
                <a:rPr lang="en-GB" sz="800" kern="100">
                  <a:ea typeface="Aptos" panose="020B0004020202020204" pitchFamily="34" charset="0"/>
                  <a:cs typeface="Times New Roman" panose="02020603050405020304" pitchFamily="18" charset="0"/>
                </a:rPr>
                <a:t>Schools will have resource to attract Maths and English teachers and leaders. (e)</a:t>
              </a:r>
            </a:p>
            <a:p>
              <a:pPr>
                <a:lnSpc>
                  <a:spcPct val="115000"/>
                </a:lnSpc>
                <a:spcAft>
                  <a:spcPts val="800"/>
                </a:spcAft>
              </a:pP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endParaRPr lang="en-GB" altLang="en-US" sz="800">
                <a:solidFill>
                  <a:schemeClr val="accent2">
                    <a:lumMod val="50000"/>
                  </a:schemeClr>
                </a:solidFill>
                <a:latin typeface="+mn-lt"/>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11" name="Group 10">
            <a:extLst>
              <a:ext uri="{FF2B5EF4-FFF2-40B4-BE49-F238E27FC236}">
                <a16:creationId xmlns:a16="http://schemas.microsoft.com/office/drawing/2014/main" id="{B425552A-2963-35BB-45D2-FB446466F8A8}"/>
              </a:ext>
            </a:extLst>
          </p:cNvPr>
          <p:cNvGrpSpPr/>
          <p:nvPr/>
        </p:nvGrpSpPr>
        <p:grpSpPr>
          <a:xfrm>
            <a:off x="10258515" y="186390"/>
            <a:ext cx="1933481" cy="6613671"/>
            <a:chOff x="10669213" y="412906"/>
            <a:chExt cx="1534458" cy="6341955"/>
          </a:xfrm>
        </p:grpSpPr>
        <p:sp>
          <p:nvSpPr>
            <p:cNvPr id="8" name="Text Box 9">
              <a:extLst>
                <a:ext uri="{FF2B5EF4-FFF2-40B4-BE49-F238E27FC236}">
                  <a16:creationId xmlns:a16="http://schemas.microsoft.com/office/drawing/2014/main" id="{B15772D5-1793-4CE8-AB9D-28DE611A7458}"/>
                </a:ext>
              </a:extLst>
            </p:cNvPr>
            <p:cNvSpPr txBox="1">
              <a:spLocks/>
            </p:cNvSpPr>
            <p:nvPr/>
          </p:nvSpPr>
          <p:spPr>
            <a:xfrm>
              <a:off x="10703459" y="412906"/>
              <a:ext cx="1399772" cy="511667"/>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hope to see these results.… (long-term outcomes)</a:t>
              </a:r>
              <a:endParaRPr lang="en-GB" altLang="en-US" sz="1200" b="1">
                <a:solidFill>
                  <a:schemeClr val="bg1"/>
                </a:solidFill>
                <a:latin typeface="+mn-lt"/>
                <a:cs typeface="Calibri" panose="020F0502020204030204" pitchFamily="34" charset="0"/>
              </a:endParaRPr>
            </a:p>
          </p:txBody>
        </p:sp>
        <p:sp>
          <p:nvSpPr>
            <p:cNvPr id="16" name="Text Box 33">
              <a:extLst>
                <a:ext uri="{FF2B5EF4-FFF2-40B4-BE49-F238E27FC236}">
                  <a16:creationId xmlns:a16="http://schemas.microsoft.com/office/drawing/2014/main" id="{8578037C-9003-4AE1-B195-E7CAA8B962C3}"/>
                </a:ext>
              </a:extLst>
            </p:cNvPr>
            <p:cNvSpPr txBox="1">
              <a:spLocks/>
            </p:cNvSpPr>
            <p:nvPr/>
          </p:nvSpPr>
          <p:spPr>
            <a:xfrm>
              <a:off x="10669213" y="1086022"/>
              <a:ext cx="1534458" cy="5668839"/>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a typeface="Aptos" panose="020B0004020202020204" pitchFamily="34" charset="0"/>
                  <a:cs typeface="Times New Roman" panose="02020603050405020304" pitchFamily="18" charset="0"/>
                </a:rPr>
                <a:t>The overall disadvantaged progress and attainment trend for participating schools is positive compared to similar school groups nationally. (</a:t>
              </a:r>
              <a:r>
                <a:rPr lang="en-GB" sz="750" kern="100" err="1">
                  <a:solidFill>
                    <a:schemeClr val="bg1"/>
                  </a:solidFill>
                  <a:ea typeface="Aptos" panose="020B0004020202020204" pitchFamily="34" charset="0"/>
                  <a:cs typeface="Times New Roman" panose="02020603050405020304" pitchFamily="18" charset="0"/>
                </a:rPr>
                <a:t>a,b,c,d,e</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Quality of teaching improvements evident through surveys and case studies. (</a:t>
              </a:r>
              <a:r>
                <a:rPr lang="en-GB" sz="75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Academic progress and outcomes trend is positive for identified cohorts in the English/ Maths academic focus chosen for participating schools, including: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Phonics % will be favourable against national and disadvantaged will compare favourably.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Maths assessments for schools with this focus will show positive impact at regional and intervention group level, particularly the disadvantaged.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KS3 reading - NGRT assessments show progress - standardised scores and disadvantaged gap show improvements and are favourable when compared to baseline and similar school group trends. </a:t>
              </a: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 SATs/GCSE/P8 trends including disadvantaged gap impacts compare favourably to school groups with similar characteristics.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Case studies will evidence positive impacts of WELL funded interventions. (</a:t>
              </a:r>
              <a:r>
                <a:rPr lang="en-GB" sz="750" err="1">
                  <a:solidFill>
                    <a:schemeClr val="bg1"/>
                  </a:solidFill>
                  <a:effectLst/>
                  <a:latin typeface="Arial" panose="020B0604020202020204" pitchFamily="34" charset="0"/>
                  <a:ea typeface="Aptos" panose="020B0004020202020204" pitchFamily="34" charset="0"/>
                </a:rPr>
                <a:t>a,b,c,d</a:t>
              </a:r>
              <a:r>
                <a:rPr lang="en-GB" sz="750">
                  <a:solidFill>
                    <a:schemeClr val="bg1"/>
                  </a:solidFill>
                  <a:effectLst/>
                  <a:latin typeface="Arial" panose="020B0604020202020204" pitchFamily="34" charset="0"/>
                  <a:ea typeface="Aptos" panose="020B0004020202020204" pitchFamily="34" charset="0"/>
                </a:rPr>
                <a:t>)</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An increase in the percentage of schools providing support to and receiving support from other WELL schools to address identified priorities. (b)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Teacher recruitment positively impacted. (e)</a:t>
              </a:r>
            </a:p>
            <a:p>
              <a:pPr>
                <a:lnSpc>
                  <a:spcPct val="115000"/>
                </a:lnSpc>
                <a:spcAft>
                  <a:spcPts val="800"/>
                </a:spcAft>
              </a:pPr>
              <a:endParaRPr lang="en-GB" altLang="en-US" sz="800">
                <a:solidFill>
                  <a:srgbClr val="000000"/>
                </a:solidFill>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grpSp>
        <p:nvGrpSpPr>
          <p:cNvPr id="31" name="Group 30">
            <a:extLst>
              <a:ext uri="{FF2B5EF4-FFF2-40B4-BE49-F238E27FC236}">
                <a16:creationId xmlns:a16="http://schemas.microsoft.com/office/drawing/2014/main" id="{5432C7C1-F8F5-46F0-6D98-5BF0CA9E61CE}"/>
              </a:ext>
            </a:extLst>
          </p:cNvPr>
          <p:cNvGrpSpPr/>
          <p:nvPr/>
        </p:nvGrpSpPr>
        <p:grpSpPr>
          <a:xfrm>
            <a:off x="8431501" y="186387"/>
            <a:ext cx="1782449" cy="6600462"/>
            <a:chOff x="9233525" y="149573"/>
            <a:chExt cx="1468648" cy="6798067"/>
          </a:xfrm>
        </p:grpSpPr>
        <p:sp>
          <p:nvSpPr>
            <p:cNvPr id="7" name="Text Box 8">
              <a:extLst>
                <a:ext uri="{FF2B5EF4-FFF2-40B4-BE49-F238E27FC236}">
                  <a16:creationId xmlns:a16="http://schemas.microsoft.com/office/drawing/2014/main" id="{5CC10628-65D3-4DEF-AA37-E55F974D9D89}"/>
                </a:ext>
              </a:extLst>
            </p:cNvPr>
            <p:cNvSpPr txBox="1">
              <a:spLocks/>
            </p:cNvSpPr>
            <p:nvPr/>
          </p:nvSpPr>
          <p:spPr>
            <a:xfrm>
              <a:off x="9233525" y="149573"/>
              <a:ext cx="1439234" cy="535180"/>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want to see these results… (intermediate outcomes)</a:t>
              </a:r>
              <a:endParaRPr lang="en-GB" altLang="en-US" sz="1200" b="1">
                <a:solidFill>
                  <a:schemeClr val="bg1"/>
                </a:solidFill>
                <a:latin typeface="+mn-lt"/>
                <a:cs typeface="Calibri" panose="020F0502020204030204" pitchFamily="34" charset="0"/>
              </a:endParaRPr>
            </a:p>
          </p:txBody>
        </p:sp>
        <p:sp>
          <p:nvSpPr>
            <p:cNvPr id="18" name="Text Box 19">
              <a:extLst>
                <a:ext uri="{FF2B5EF4-FFF2-40B4-BE49-F238E27FC236}">
                  <a16:creationId xmlns:a16="http://schemas.microsoft.com/office/drawing/2014/main" id="{37376D01-1D52-43C5-A546-951A7CC86FE0}"/>
                </a:ext>
              </a:extLst>
            </p:cNvPr>
            <p:cNvSpPr txBox="1">
              <a:spLocks/>
            </p:cNvSpPr>
            <p:nvPr/>
          </p:nvSpPr>
          <p:spPr>
            <a:xfrm>
              <a:off x="9233525" y="863247"/>
              <a:ext cx="1468647" cy="837123"/>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individual and whole school level, evaluation will evidence positive impact on the quality of provision and pupil outcomes. (a)</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3" name="Text Box 19">
              <a:extLst>
                <a:ext uri="{FF2B5EF4-FFF2-40B4-BE49-F238E27FC236}">
                  <a16:creationId xmlns:a16="http://schemas.microsoft.com/office/drawing/2014/main" id="{F264B8EF-B215-426A-9F9E-AAE2C8833C9A}"/>
                </a:ext>
              </a:extLst>
            </p:cNvPr>
            <p:cNvSpPr txBox="1">
              <a:spLocks/>
            </p:cNvSpPr>
            <p:nvPr/>
          </p:nvSpPr>
          <p:spPr>
            <a:xfrm>
              <a:off x="9233525" y="1768717"/>
              <a:ext cx="1467287" cy="1215246"/>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Participating leaders, teacher and pupils will report improvements in consistency of teaching quality. (b)</a:t>
              </a:r>
            </a:p>
            <a:p>
              <a:pPr>
                <a:defRPr/>
              </a:pPr>
              <a:endParaRPr lang="en-GB" sz="800" kern="100">
                <a:solidFill>
                  <a:schemeClr val="bg1"/>
                </a:solidFill>
                <a:ea typeface="Aptos" panose="020B0004020202020204" pitchFamily="34" charset="0"/>
                <a:cs typeface="Times New Roman" panose="02020603050405020304" pitchFamily="18" charset="0"/>
              </a:endParaRPr>
            </a:p>
            <a:p>
              <a:pPr>
                <a:defRPr/>
              </a:pPr>
              <a:r>
                <a:rPr lang="en-GB" sz="800" kern="100">
                  <a:solidFill>
                    <a:schemeClr val="bg1"/>
                  </a:solidFill>
                  <a:effectLst/>
                  <a:ea typeface="Aptos" panose="020B0004020202020204" pitchFamily="34" charset="0"/>
                  <a:cs typeface="Arial" panose="020B0604020202020204" pitchFamily="34" charset="0"/>
                </a:rPr>
                <a:t>Schools  will be openly working together to address identified priorities, drawing on the external expertise and challenge available. (b)</a:t>
              </a:r>
            </a:p>
            <a:p>
              <a:pPr>
                <a:defRPr/>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25" name="Text Box 18">
              <a:extLst>
                <a:ext uri="{FF2B5EF4-FFF2-40B4-BE49-F238E27FC236}">
                  <a16:creationId xmlns:a16="http://schemas.microsoft.com/office/drawing/2014/main" id="{01F45386-E263-4BC4-8C6C-F77B2B8BF73B}"/>
                </a:ext>
              </a:extLst>
            </p:cNvPr>
            <p:cNvSpPr txBox="1">
              <a:spLocks/>
            </p:cNvSpPr>
            <p:nvPr/>
          </p:nvSpPr>
          <p:spPr>
            <a:xfrm>
              <a:off x="9233525" y="3052310"/>
              <a:ext cx="1453260" cy="1373734"/>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Reading, Maths and Speech and language outcomes demonstrate positive impacts for pupils accessing interventions. (c)</a:t>
              </a: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Schools will evaluate that deployment of TAs is more effective as seen in surveys and case studies (c)</a:t>
              </a:r>
              <a:endParaRPr lang="en-GB" sz="1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chemeClr val="bg1"/>
                </a:solidFill>
                <a:ea typeface="MS PGothic"/>
                <a:cs typeface="Times New Roman"/>
              </a:endParaRPr>
            </a:p>
          </p:txBody>
        </p:sp>
        <p:sp>
          <p:nvSpPr>
            <p:cNvPr id="27" name="Text Box 18">
              <a:extLst>
                <a:ext uri="{FF2B5EF4-FFF2-40B4-BE49-F238E27FC236}">
                  <a16:creationId xmlns:a16="http://schemas.microsoft.com/office/drawing/2014/main" id="{39E26424-CE4B-4C38-A149-D58D178B7D7D}"/>
                </a:ext>
              </a:extLst>
            </p:cNvPr>
            <p:cNvSpPr txBox="1">
              <a:spLocks/>
            </p:cNvSpPr>
            <p:nvPr/>
          </p:nvSpPr>
          <p:spPr>
            <a:xfrm>
              <a:off x="9233525" y="4841860"/>
              <a:ext cx="1468648" cy="809667"/>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ea typeface="Aptos" panose="020B0004020202020204" pitchFamily="34" charset="0"/>
                  <a:cs typeface="Arial" panose="020B0604020202020204" pitchFamily="34" charset="0"/>
                </a:rPr>
                <a:t>Majority of pupils accessing targeted academic support will show accelerated progress using recognised assessments. (</a:t>
              </a:r>
              <a:r>
                <a:rPr lang="en-GB" sz="800" kern="100" err="1">
                  <a:solidFill>
                    <a:schemeClr val="bg1"/>
                  </a:solidFill>
                  <a:effectLst/>
                  <a:ea typeface="Aptos" panose="020B0004020202020204" pitchFamily="34" charset="0"/>
                  <a:cs typeface="Arial" panose="020B0604020202020204" pitchFamily="34" charset="0"/>
                </a:rPr>
                <a:t>c,d</a:t>
              </a:r>
              <a:r>
                <a:rPr lang="en-GB" sz="800" kern="100">
                  <a:solidFill>
                    <a:schemeClr val="bg1"/>
                  </a:solidFill>
                  <a:effectLst/>
                  <a:ea typeface="Aptos" panose="020B0004020202020204" pitchFamily="34" charset="0"/>
                  <a:cs typeface="Arial" panose="020B0604020202020204" pitchFamily="34" charset="0"/>
                </a:rPr>
                <a:t>)</a:t>
              </a:r>
            </a:p>
          </p:txBody>
        </p:sp>
        <p:sp>
          <p:nvSpPr>
            <p:cNvPr id="2" name="Text Box 18">
              <a:extLst>
                <a:ext uri="{FF2B5EF4-FFF2-40B4-BE49-F238E27FC236}">
                  <a16:creationId xmlns:a16="http://schemas.microsoft.com/office/drawing/2014/main" id="{A006DBFA-C42F-690D-6C28-7ED9E4C4EBEA}"/>
                </a:ext>
              </a:extLst>
            </p:cNvPr>
            <p:cNvSpPr txBox="1">
              <a:spLocks/>
            </p:cNvSpPr>
            <p:nvPr/>
          </p:nvSpPr>
          <p:spPr>
            <a:xfrm>
              <a:off x="9233525" y="6215595"/>
              <a:ext cx="1467287" cy="73204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800">
                  <a:solidFill>
                    <a:schemeClr val="bg1"/>
                  </a:solidFill>
                  <a:cs typeface="Arial" panose="020B0604020202020204" pitchFamily="34" charset="0"/>
                </a:rPr>
                <a:t>Case studies will show positive recruitment of teachers in hard to attract posts (e)</a:t>
              </a:r>
            </a:p>
          </p:txBody>
        </p:sp>
      </p:grpSp>
      <p:sp>
        <p:nvSpPr>
          <p:cNvPr id="9" name="Oval 8">
            <a:hlinkClick r:id="rId3" action="ppaction://hlinksldjump"/>
            <a:extLst>
              <a:ext uri="{FF2B5EF4-FFF2-40B4-BE49-F238E27FC236}">
                <a16:creationId xmlns:a16="http://schemas.microsoft.com/office/drawing/2014/main" id="{AECDC3F8-5128-A73F-6A7B-76BACFE25A56}"/>
              </a:ext>
            </a:extLst>
          </p:cNvPr>
          <p:cNvSpPr/>
          <p:nvPr/>
        </p:nvSpPr>
        <p:spPr>
          <a:xfrm>
            <a:off x="11742375" y="6413919"/>
            <a:ext cx="269422" cy="3184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9" name="Group 18">
            <a:extLst>
              <a:ext uri="{FF2B5EF4-FFF2-40B4-BE49-F238E27FC236}">
                <a16:creationId xmlns:a16="http://schemas.microsoft.com/office/drawing/2014/main" id="{1F3212A9-876F-BB10-94A5-10DD49D8254D}"/>
              </a:ext>
            </a:extLst>
          </p:cNvPr>
          <p:cNvGrpSpPr/>
          <p:nvPr/>
        </p:nvGrpSpPr>
        <p:grpSpPr>
          <a:xfrm>
            <a:off x="5693266" y="332282"/>
            <a:ext cx="2674991" cy="6454567"/>
            <a:chOff x="4814971" y="284373"/>
            <a:chExt cx="2571444" cy="5769675"/>
          </a:xfrm>
        </p:grpSpPr>
        <p:sp>
          <p:nvSpPr>
            <p:cNvPr id="6" name="Text Box 7">
              <a:extLst>
                <a:ext uri="{FF2B5EF4-FFF2-40B4-BE49-F238E27FC236}">
                  <a16:creationId xmlns:a16="http://schemas.microsoft.com/office/drawing/2014/main" id="{7668BD80-7D6A-4539-9331-0CA34EB6FC1E}"/>
                </a:ext>
              </a:extLst>
            </p:cNvPr>
            <p:cNvSpPr txBox="1">
              <a:spLocks/>
            </p:cNvSpPr>
            <p:nvPr/>
          </p:nvSpPr>
          <p:spPr>
            <a:xfrm>
              <a:off x="4814971" y="284373"/>
              <a:ext cx="2554621" cy="362503"/>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Then we can expect to see these results… (short term outcomes)</a:t>
              </a:r>
              <a:endParaRPr lang="en-GB" altLang="en-US" sz="1200" b="1">
                <a:solidFill>
                  <a:srgbClr val="000000"/>
                </a:solidFill>
                <a:latin typeface="+mn-lt"/>
                <a:cs typeface="Calibri" panose="020F0502020204030204" pitchFamily="34" charset="0"/>
              </a:endParaRPr>
            </a:p>
          </p:txBody>
        </p:sp>
        <p:sp>
          <p:nvSpPr>
            <p:cNvPr id="17" name="Text Box 18">
              <a:extLst>
                <a:ext uri="{FF2B5EF4-FFF2-40B4-BE49-F238E27FC236}">
                  <a16:creationId xmlns:a16="http://schemas.microsoft.com/office/drawing/2014/main" id="{0E868075-281E-4B31-A351-D84C5BC61D6B}"/>
                </a:ext>
              </a:extLst>
            </p:cNvPr>
            <p:cNvSpPr txBox="1">
              <a:spLocks/>
            </p:cNvSpPr>
            <p:nvPr/>
          </p:nvSpPr>
          <p:spPr>
            <a:xfrm>
              <a:off x="4831794" y="768680"/>
              <a:ext cx="2554621" cy="571061"/>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Implementation Plans, for Teacher Development and interventions will be more precisely focussed on evidence informed </a:t>
              </a:r>
              <a:r>
                <a:rPr lang="en-GB" sz="800" kern="100">
                  <a:ea typeface="Aptos" panose="020B0004020202020204" pitchFamily="34" charset="0"/>
                  <a:cs typeface="Times New Roman" panose="02020603050405020304" pitchFamily="18" charset="0"/>
                </a:rPr>
                <a:t>p</a:t>
              </a:r>
              <a:r>
                <a:rPr lang="en-GB" sz="800" kern="100">
                  <a:effectLst/>
                  <a:latin typeface="Arial" panose="020B0604020202020204" pitchFamily="34" charset="0"/>
                  <a:ea typeface="Aptos" panose="020B0004020202020204" pitchFamily="34" charset="0"/>
                  <a:cs typeface="Times New Roman" panose="02020603050405020304" pitchFamily="18" charset="0"/>
                </a:rPr>
                <a:t>edagogical development, aligned with academic ambitions. (a)</a:t>
              </a:r>
              <a:endParaRPr lang="en-GB" sz="800" kern="100">
                <a:ea typeface="Aptos" panose="020B0004020202020204" pitchFamily="34" charset="0"/>
                <a:cs typeface="Times New Roman" panose="02020603050405020304" pitchFamily="18" charset="0"/>
              </a:endParaRPr>
            </a:p>
          </p:txBody>
        </p:sp>
        <p:sp>
          <p:nvSpPr>
            <p:cNvPr id="21" name="Text Box 18">
              <a:extLst>
                <a:ext uri="{FF2B5EF4-FFF2-40B4-BE49-F238E27FC236}">
                  <a16:creationId xmlns:a16="http://schemas.microsoft.com/office/drawing/2014/main" id="{63F2FAFB-9E8D-4DB0-B62B-00CF19C4C986}"/>
                </a:ext>
              </a:extLst>
            </p:cNvPr>
            <p:cNvSpPr txBox="1">
              <a:spLocks/>
            </p:cNvSpPr>
            <p:nvPr/>
          </p:nvSpPr>
          <p:spPr>
            <a:xfrm>
              <a:off x="4831794" y="1630352"/>
              <a:ext cx="2554621" cy="1693598"/>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local  school expertise in Great Teaching dimensions and elements will be </a:t>
              </a:r>
              <a:r>
                <a:rPr lang="en-GB" sz="800" kern="100">
                  <a:ea typeface="Aptos" panose="020B0004020202020204" pitchFamily="34" charset="0"/>
                  <a:cs typeface="Times New Roman" panose="02020603050405020304" pitchFamily="18" charset="0"/>
                </a:rPr>
                <a:t>iden</a:t>
              </a:r>
              <a:r>
                <a:rPr lang="en-GB" sz="800" kern="100">
                  <a:effectLst/>
                  <a:latin typeface="Arial" panose="020B0604020202020204" pitchFamily="34" charset="0"/>
                  <a:ea typeface="Aptos" panose="020B0004020202020204" pitchFamily="34" charset="0"/>
                  <a:cs typeface="Times New Roman" panose="02020603050405020304" pitchFamily="18" charset="0"/>
                </a:rPr>
                <a:t>tified and </a:t>
              </a:r>
              <a:r>
                <a:rPr lang="en-GB" sz="800" kern="100">
                  <a:ea typeface="Aptos" panose="020B0004020202020204" pitchFamily="34" charset="0"/>
                  <a:cs typeface="Times New Roman" panose="02020603050405020304" pitchFamily="18" charset="0"/>
                </a:rPr>
                <a:t>utilised.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planning tools/language/assessment and facilitation will enable school to school collaboration to identify those factors that are having the biggest impact in the classroom/intervention in west Cumbrian context. (b)</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rPr>
                <a:t>Leaders, Teachers and TAs will have a consistent understanding of the fundamentals that have the biggest impact in the classroom (b)</a:t>
              </a: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4" name="Text Box 18">
              <a:extLst>
                <a:ext uri="{FF2B5EF4-FFF2-40B4-BE49-F238E27FC236}">
                  <a16:creationId xmlns:a16="http://schemas.microsoft.com/office/drawing/2014/main" id="{DF1D7414-5A79-4912-80AD-1C05FB3761FB}"/>
                </a:ext>
              </a:extLst>
            </p:cNvPr>
            <p:cNvSpPr txBox="1">
              <a:spLocks/>
            </p:cNvSpPr>
            <p:nvPr/>
          </p:nvSpPr>
          <p:spPr>
            <a:xfrm>
              <a:off x="4836621" y="3637105"/>
              <a:ext cx="2539732" cy="1019689"/>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a typeface="Aptos" panose="020B0004020202020204" pitchFamily="34" charset="0"/>
                  <a:cs typeface="Times New Roman" panose="02020603050405020304" pitchFamily="18" charset="0"/>
                </a:rPr>
                <a:t>S</a:t>
              </a:r>
              <a:r>
                <a:rPr lang="en-GB" sz="800" kern="100">
                  <a:effectLst/>
                  <a:latin typeface="Arial" panose="020B0604020202020204" pitchFamily="34" charset="0"/>
                  <a:ea typeface="Aptos" panose="020B0004020202020204" pitchFamily="34" charset="0"/>
                  <a:cs typeface="Times New Roman" panose="02020603050405020304" pitchFamily="18" charset="0"/>
                </a:rPr>
                <a:t>chools will feel confident about intervention choices and have access to latest research and evidence in context.</a:t>
              </a:r>
              <a:r>
                <a:rPr lang="en-GB" sz="800">
                  <a:effectLst/>
                  <a:latin typeface="Arial" panose="020B0604020202020204" pitchFamily="34" charset="0"/>
                  <a:ea typeface="Aptos" panose="020B0004020202020204" pitchFamily="34" charset="0"/>
                </a:rPr>
                <a:t> Teachers and Support staff will use evidence-based interventions more effectively, understand the active ingredients and feel supported to apply these consistently in schools.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6" name="Text Box 18">
              <a:extLst>
                <a:ext uri="{FF2B5EF4-FFF2-40B4-BE49-F238E27FC236}">
                  <a16:creationId xmlns:a16="http://schemas.microsoft.com/office/drawing/2014/main" id="{A867B8F8-A249-4D67-BC99-3CA2577B16CE}"/>
                </a:ext>
              </a:extLst>
            </p:cNvPr>
            <p:cNvSpPr txBox="1">
              <a:spLocks/>
            </p:cNvSpPr>
            <p:nvPr/>
          </p:nvSpPr>
          <p:spPr>
            <a:xfrm>
              <a:off x="4838924" y="4839184"/>
              <a:ext cx="2537429"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altLang="en-US" sz="800">
                  <a:solidFill>
                    <a:srgbClr val="000000"/>
                  </a:solidFill>
                  <a:cs typeface="Arial" panose="020B0604020202020204" pitchFamily="34" charset="0"/>
                </a:rPr>
                <a:t>Monitoring and evaluation outcomes will ensure shared clarity about what is working and why. (d)</a:t>
              </a: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8" name="Text Box 18">
              <a:extLst>
                <a:ext uri="{FF2B5EF4-FFF2-40B4-BE49-F238E27FC236}">
                  <a16:creationId xmlns:a16="http://schemas.microsoft.com/office/drawing/2014/main" id="{43398E07-1476-4AD5-945F-A2A42808F394}"/>
                </a:ext>
              </a:extLst>
            </p:cNvPr>
            <p:cNvSpPr txBox="1">
              <a:spLocks/>
            </p:cNvSpPr>
            <p:nvPr/>
          </p:nvSpPr>
          <p:spPr>
            <a:xfrm>
              <a:off x="4856507" y="5528944"/>
              <a:ext cx="2513085"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effectLst/>
                  <a:latin typeface="Arial" panose="020B0604020202020204" pitchFamily="34" charset="0"/>
                  <a:ea typeface="Aptos" panose="020B0004020202020204" pitchFamily="34" charset="0"/>
                  <a:cs typeface="Times New Roman" panose="02020603050405020304" pitchFamily="18" charset="0"/>
                </a:rPr>
                <a:t>M</a:t>
              </a:r>
              <a:r>
                <a:rPr lang="en-GB" sz="800" kern="100">
                  <a:ea typeface="Aptos" panose="020B0004020202020204" pitchFamily="34" charset="0"/>
                  <a:cs typeface="Times New Roman" panose="02020603050405020304" pitchFamily="18" charset="0"/>
                </a:rPr>
                <a:t>ore schools will successfully recruit English and Maths specialists. (e)</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defRPr/>
              </a:pPr>
              <a:endParaRPr lang="en-GB" altLang="en-US" sz="800">
                <a:latin typeface="+mn-lt"/>
                <a:cs typeface="Calibri" panose="020F0502020204030204" pitchFamily="34" charset="0"/>
              </a:endParaRPr>
            </a:p>
          </p:txBody>
        </p:sp>
      </p:grpSp>
      <p:sp>
        <p:nvSpPr>
          <p:cNvPr id="10" name="Rectangle 9">
            <a:extLst>
              <a:ext uri="{FF2B5EF4-FFF2-40B4-BE49-F238E27FC236}">
                <a16:creationId xmlns:a16="http://schemas.microsoft.com/office/drawing/2014/main" id="{0B19391C-1D4C-F923-C4F0-ECC966F892CA}"/>
              </a:ext>
            </a:extLst>
          </p:cNvPr>
          <p:cNvSpPr/>
          <p:nvPr/>
        </p:nvSpPr>
        <p:spPr>
          <a:xfrm>
            <a:off x="4987139" y="26679"/>
            <a:ext cx="2780629" cy="30560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16798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Placeholder 1">
            <a:extLst>
              <a:ext uri="{FF2B5EF4-FFF2-40B4-BE49-F238E27FC236}">
                <a16:creationId xmlns:a16="http://schemas.microsoft.com/office/drawing/2014/main" id="{1440B494-9C96-434D-8E54-446D8C48C6F9}"/>
              </a:ext>
            </a:extLst>
          </p:cNvPr>
          <p:cNvSpPr txBox="1">
            <a:spLocks/>
          </p:cNvSpPr>
          <p:nvPr/>
        </p:nvSpPr>
        <p:spPr bwMode="auto">
          <a:xfrm>
            <a:off x="3330270" y="-18763"/>
            <a:ext cx="6016930" cy="436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eaLnBrk="1" hangingPunct="1">
              <a:spcBef>
                <a:spcPct val="20000"/>
              </a:spcBef>
              <a:buFont typeface="Arial" panose="020B0604020202020204" pitchFamily="34" charset="0"/>
              <a:buNone/>
            </a:pPr>
            <a:r>
              <a:rPr lang="en-US" altLang="en-US" sz="1800" b="1">
                <a:latin typeface="+mn-lt"/>
                <a:cs typeface="Helvetica" panose="020B0604020202020204" pitchFamily="34" charset="0"/>
              </a:rPr>
              <a:t>(Academic) Enablers </a:t>
            </a: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30" name="Group 29">
            <a:extLst>
              <a:ext uri="{FF2B5EF4-FFF2-40B4-BE49-F238E27FC236}">
                <a16:creationId xmlns:a16="http://schemas.microsoft.com/office/drawing/2014/main" id="{408B0FF5-9B18-B1FB-EEEC-081F334C0EB1}"/>
              </a:ext>
            </a:extLst>
          </p:cNvPr>
          <p:cNvGrpSpPr/>
          <p:nvPr/>
        </p:nvGrpSpPr>
        <p:grpSpPr>
          <a:xfrm>
            <a:off x="115726" y="353703"/>
            <a:ext cx="1345612" cy="6433147"/>
            <a:chOff x="60535" y="381454"/>
            <a:chExt cx="1068549" cy="6313262"/>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60535" y="381454"/>
              <a:ext cx="1068549" cy="382898"/>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decrease effect </a:t>
              </a:r>
              <a:endParaRPr lang="en-GB" altLang="en-US" sz="1200" b="1">
                <a:solidFill>
                  <a:schemeClr val="bg1"/>
                </a:solidFill>
                <a:latin typeface="+mn-lt"/>
                <a:cs typeface="Calibri" panose="020F050202020403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60535" y="887566"/>
              <a:ext cx="1068549" cy="5807150"/>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may choose too many areas </a:t>
              </a:r>
              <a:r>
                <a:rPr lang="en-GB" sz="800" kern="100">
                  <a:solidFill>
                    <a:schemeClr val="bg1"/>
                  </a:solidFill>
                  <a:ea typeface="Aptos" panose="020B0004020202020204" pitchFamily="34" charset="0"/>
                  <a:cs typeface="Times New Roman" panose="02020603050405020304" pitchFamily="18" charset="0"/>
                </a:rPr>
                <a:t>of focus and lose momentum. 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ue to fragmented landscap</a:t>
              </a:r>
              <a:r>
                <a:rPr lang="en-GB" sz="800" kern="100">
                  <a:solidFill>
                    <a:schemeClr val="bg1"/>
                  </a:solidFill>
                  <a:ea typeface="Aptos" panose="020B0004020202020204" pitchFamily="34" charset="0"/>
                  <a:cs typeface="Times New Roman" panose="02020603050405020304" pitchFamily="18" charset="0"/>
                </a:rPr>
                <a:t>e/ leadership/ teacher changes.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Individuals are trained </a:t>
              </a:r>
              <a:r>
                <a:rPr lang="en-GB" sz="800" kern="100">
                  <a:solidFill>
                    <a:schemeClr val="bg1"/>
                  </a:solidFill>
                  <a:ea typeface="Aptos" panose="020B0004020202020204" pitchFamily="34" charset="0"/>
                  <a:cs typeface="Times New Roman" panose="02020603050405020304" pitchFamily="18" charset="0"/>
                </a:rPr>
                <a:t>in a range of interventions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but time is not planned by schools to cascade/ Implement consistently and extend the reach and quality. (b)</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choose some interventions that are not evidence based or the available evidence may not be secure for the identified problem. </a:t>
              </a:r>
              <a:r>
                <a:rPr lang="en-GB" sz="800">
                  <a:solidFill>
                    <a:schemeClr val="bg1"/>
                  </a:solidFill>
                  <a:ea typeface="Aptos" panose="020B0004020202020204" pitchFamily="34" charset="0"/>
                </a:rPr>
                <a:t>(c)</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Range of assessments being used across phases limits opportunities for evaluation and collaboration</a:t>
              </a:r>
              <a:r>
                <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rPr>
                <a:t>. (d)</a:t>
              </a: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experience challenges in recruiting Headteachers, teachers and Teaching Assistants or lose key staff during implementation. (e)</a:t>
              </a:r>
            </a:p>
            <a:p>
              <a:pPr>
                <a:lnSpc>
                  <a:spcPct val="115000"/>
                </a:lnSpc>
                <a:spcAft>
                  <a:spcPts val="800"/>
                </a:spcAft>
              </a:pPr>
              <a:endParaRPr lang="en-GB" sz="800">
                <a:effectLst/>
                <a:latin typeface="Arial" panose="020B0604020202020204" pitchFamily="34" charset="0"/>
                <a:ea typeface="Aptos" panose="020B0004020202020204" pitchFamily="34" charset="0"/>
              </a:endParaRPr>
            </a:p>
          </p:txBody>
        </p:sp>
      </p:grpSp>
      <p:grpSp>
        <p:nvGrpSpPr>
          <p:cNvPr id="22" name="Group 21">
            <a:extLst>
              <a:ext uri="{FF2B5EF4-FFF2-40B4-BE49-F238E27FC236}">
                <a16:creationId xmlns:a16="http://schemas.microsoft.com/office/drawing/2014/main" id="{33C17934-39E0-DB0E-AABA-4A84BAA98C8D}"/>
              </a:ext>
            </a:extLst>
          </p:cNvPr>
          <p:cNvGrpSpPr/>
          <p:nvPr/>
        </p:nvGrpSpPr>
        <p:grpSpPr>
          <a:xfrm>
            <a:off x="1509954" y="332285"/>
            <a:ext cx="2109677" cy="6454564"/>
            <a:chOff x="1200270" y="646172"/>
            <a:chExt cx="1205830" cy="6143783"/>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225631" y="646172"/>
              <a:ext cx="1172693" cy="370729"/>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increase effect</a:t>
              </a:r>
              <a:endParaRPr lang="en-GB" altLang="en-US" sz="1200" b="1">
                <a:solidFill>
                  <a:schemeClr val="bg1"/>
                </a:solidFill>
                <a:latin typeface="+mn-lt"/>
                <a:cs typeface="Calibri" panose="020F0502020204030204" pitchFamily="34" charset="0"/>
              </a:endParaRP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200270" y="1137063"/>
              <a:ext cx="1205830" cy="5652892"/>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GB" sz="800">
                  <a:solidFill>
                    <a:schemeClr val="bg1"/>
                  </a:solidFill>
                </a:rPr>
                <a:t>Inputs on implementation including barriers and enablers. (a)</a:t>
              </a:r>
            </a:p>
            <a:p>
              <a:endParaRPr lang="en-GB" sz="800">
                <a:solidFill>
                  <a:schemeClr val="bg1"/>
                </a:solidFill>
              </a:endParaRPr>
            </a:p>
            <a:p>
              <a:r>
                <a:rPr lang="en-GB" sz="800">
                  <a:solidFill>
                    <a:schemeClr val="bg1"/>
                  </a:solidFill>
                </a:rPr>
                <a:t>Evaluation and alignment with existing processes/local PD landscape. (a)</a:t>
              </a:r>
            </a:p>
            <a:p>
              <a:endParaRPr lang="en-GB" sz="800">
                <a:solidFill>
                  <a:schemeClr val="bg1"/>
                </a:solidFill>
              </a:endParaRPr>
            </a:p>
            <a:p>
              <a:endParaRPr lang="en-GB" sz="800">
                <a:solidFill>
                  <a:schemeClr val="bg1"/>
                </a:solidFill>
              </a:endParaRPr>
            </a:p>
            <a:p>
              <a:r>
                <a:rPr lang="en-GB" sz="800" b="1">
                  <a:solidFill>
                    <a:schemeClr val="bg1"/>
                  </a:solidFill>
                </a:rPr>
                <a:t>Pedagogy – Professional Development and Collaborative Learning </a:t>
              </a:r>
            </a:p>
            <a:p>
              <a:r>
                <a:rPr lang="en-GB" sz="800">
                  <a:solidFill>
                    <a:schemeClr val="bg1"/>
                  </a:solidFill>
                </a:rPr>
                <a:t>Schools choose and clarify from:</a:t>
              </a:r>
            </a:p>
            <a:p>
              <a:r>
                <a:rPr lang="en-GB" sz="800">
                  <a:solidFill>
                    <a:schemeClr val="bg1"/>
                  </a:solidFill>
                </a:rPr>
                <a:t> </a:t>
              </a:r>
            </a:p>
            <a:p>
              <a:r>
                <a:rPr lang="en-GB" sz="800">
                  <a:solidFill>
                    <a:schemeClr val="bg1"/>
                  </a:solidFill>
                </a:rPr>
                <a:t>EEF/EBE/GTT research domains</a:t>
              </a:r>
            </a:p>
            <a:p>
              <a:r>
                <a:rPr lang="en-GB" sz="800">
                  <a:solidFill>
                    <a:schemeClr val="bg1"/>
                  </a:solidFill>
                </a:rPr>
                <a:t>Expert inputs (MADE)</a:t>
              </a:r>
            </a:p>
            <a:p>
              <a:r>
                <a:rPr lang="en-GB" sz="800">
                  <a:solidFill>
                    <a:schemeClr val="bg1"/>
                  </a:solidFill>
                </a:rPr>
                <a:t>Curriculum/Subject Knowledge</a:t>
              </a:r>
            </a:p>
            <a:p>
              <a:endParaRPr lang="en-GB" sz="800">
                <a:solidFill>
                  <a:schemeClr val="bg1"/>
                </a:solidFill>
              </a:endParaRPr>
            </a:p>
            <a:p>
              <a:r>
                <a:rPr lang="en-GB" sz="800">
                  <a:solidFill>
                    <a:schemeClr val="bg1"/>
                  </a:solidFill>
                </a:rPr>
                <a:t>Maths inputs include: </a:t>
              </a:r>
            </a:p>
            <a:p>
              <a:r>
                <a:rPr lang="en-GB" sz="800">
                  <a:solidFill>
                    <a:schemeClr val="bg1"/>
                  </a:solidFill>
                </a:rPr>
                <a:t>Modelling</a:t>
              </a:r>
            </a:p>
            <a:p>
              <a:r>
                <a:rPr lang="en-GB" sz="800">
                  <a:solidFill>
                    <a:schemeClr val="bg1"/>
                  </a:solidFill>
                </a:rPr>
                <a:t>Problem solving</a:t>
              </a:r>
            </a:p>
            <a:p>
              <a:r>
                <a:rPr lang="en-GB" sz="800">
                  <a:solidFill>
                    <a:schemeClr val="bg1"/>
                  </a:solidFill>
                </a:rPr>
                <a:t>Feedback</a:t>
              </a:r>
            </a:p>
            <a:p>
              <a:r>
                <a:rPr lang="en-GB" sz="800">
                  <a:solidFill>
                    <a:schemeClr val="bg1"/>
                  </a:solidFill>
                </a:rPr>
                <a:t>Independence</a:t>
              </a:r>
            </a:p>
            <a:p>
              <a:endParaRPr lang="en-GB" sz="800">
                <a:solidFill>
                  <a:schemeClr val="bg1"/>
                </a:solidFill>
              </a:endParaRPr>
            </a:p>
            <a:p>
              <a:r>
                <a:rPr lang="en-GB" sz="800">
                  <a:solidFill>
                    <a:schemeClr val="bg1"/>
                  </a:solidFill>
                </a:rPr>
                <a:t>English inputs include: </a:t>
              </a:r>
            </a:p>
            <a:p>
              <a:r>
                <a:rPr lang="en-GB" sz="800">
                  <a:solidFill>
                    <a:schemeClr val="bg1"/>
                  </a:solidFill>
                </a:rPr>
                <a:t>Language and vocabulary</a:t>
              </a:r>
            </a:p>
            <a:p>
              <a:r>
                <a:rPr lang="en-GB" sz="800">
                  <a:solidFill>
                    <a:schemeClr val="bg1"/>
                  </a:solidFill>
                </a:rPr>
                <a:t>Phonics</a:t>
              </a:r>
            </a:p>
            <a:p>
              <a:r>
                <a:rPr lang="en-GB" sz="800">
                  <a:solidFill>
                    <a:schemeClr val="bg1"/>
                  </a:solidFill>
                </a:rPr>
                <a:t>Reading. (a)</a:t>
              </a:r>
            </a:p>
            <a:p>
              <a:endParaRPr lang="en-GB" sz="800">
                <a:solidFill>
                  <a:schemeClr val="bg1"/>
                </a:solidFill>
              </a:endParaRPr>
            </a:p>
            <a:p>
              <a:r>
                <a:rPr lang="en-GB" sz="800">
                  <a:solidFill>
                    <a:schemeClr val="bg1"/>
                  </a:solidFill>
                </a:rPr>
                <a:t>Collaborative learning communities. (b)</a:t>
              </a:r>
            </a:p>
            <a:p>
              <a:endParaRPr lang="en-GB" sz="800">
                <a:solidFill>
                  <a:schemeClr val="bg1"/>
                </a:solidFill>
              </a:endParaRPr>
            </a:p>
            <a:p>
              <a:r>
                <a:rPr lang="en-GB" sz="800" b="1">
                  <a:solidFill>
                    <a:schemeClr val="bg1"/>
                  </a:solidFill>
                </a:rPr>
                <a:t>Academic Intervention Best Bets</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Focus on fewer interventions, implemented well. Active Ingredients Coaching. (c)</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ERA/EEF </a:t>
              </a:r>
              <a:r>
                <a:rPr lang="en-GB" sz="800" kern="100">
                  <a:solidFill>
                    <a:schemeClr val="bg1"/>
                  </a:solidFill>
                  <a:ea typeface="Aptos" panose="020B0004020202020204" pitchFamily="34" charset="0"/>
                  <a:cs typeface="Times New Roman" panose="02020603050405020304" pitchFamily="18" charset="0"/>
                </a:rPr>
                <a:t>support schools to</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identify and share most promising interventions for locally identified needs for English and Maths. (c)</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‘Making the Most of Teaching Assistants (TAs)’ programme for leaders and </a:t>
              </a:r>
              <a:r>
                <a:rPr lang="en-GB" sz="800" err="1">
                  <a:solidFill>
                    <a:schemeClr val="bg1"/>
                  </a:solidFill>
                  <a:effectLst/>
                  <a:latin typeface="Arial" panose="020B0604020202020204" pitchFamily="34" charset="0"/>
                  <a:ea typeface="Aptos" panose="020B0004020202020204" pitchFamily="34" charset="0"/>
                </a:rPr>
                <a:t>TAs.</a:t>
              </a:r>
              <a:r>
                <a:rPr lang="en-GB" sz="800">
                  <a:solidFill>
                    <a:schemeClr val="bg1"/>
                  </a:solidFill>
                  <a:effectLst/>
                  <a:latin typeface="Arial" panose="020B0604020202020204" pitchFamily="34" charset="0"/>
                  <a:ea typeface="Aptos" panose="020B0004020202020204" pitchFamily="34" charset="0"/>
                </a:rPr>
                <a:t> (c)</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rPr>
                <a:t>Consistent assessment tools. (d)</a:t>
              </a:r>
            </a:p>
            <a:p>
              <a:r>
                <a:rPr lang="en-GB" sz="800" b="1">
                  <a:solidFill>
                    <a:schemeClr val="bg1"/>
                  </a:solidFill>
                </a:rPr>
                <a:t>Attract and Retain</a:t>
              </a:r>
              <a:endParaRPr lang="en-GB" altLang="en-US" sz="800" b="1">
                <a:solidFill>
                  <a:schemeClr val="bg1"/>
                </a:solidFill>
                <a:latin typeface="+mn-lt"/>
                <a:cs typeface="Times New Roman" panose="02020603050405020304" pitchFamily="18" charset="0"/>
              </a:endParaRPr>
            </a:p>
            <a:p>
              <a:pPr>
                <a:defRPr/>
              </a:pPr>
              <a:r>
                <a:rPr lang="en-GB" altLang="en-US" sz="800">
                  <a:solidFill>
                    <a:schemeClr val="bg1"/>
                  </a:solidFill>
                  <a:cs typeface="Arial" panose="020B0604020202020204" pitchFamily="34" charset="0"/>
                </a:rPr>
                <a:t>Compelling PD offer</a:t>
              </a:r>
            </a:p>
            <a:p>
              <a:pPr>
                <a:defRPr/>
              </a:pPr>
              <a:r>
                <a:rPr lang="en-GB" altLang="en-US" sz="800">
                  <a:solidFill>
                    <a:schemeClr val="bg1"/>
                  </a:solidFill>
                  <a:cs typeface="Arial" panose="020B0604020202020204" pitchFamily="34" charset="0"/>
                </a:rPr>
                <a:t>Relocation grants</a:t>
              </a:r>
            </a:p>
            <a:p>
              <a:pPr>
                <a:defRPr/>
              </a:pPr>
              <a:r>
                <a:rPr lang="en-GB" altLang="en-US" sz="800">
                  <a:solidFill>
                    <a:schemeClr val="bg1"/>
                  </a:solidFill>
                  <a:cs typeface="Arial" panose="020B0604020202020204" pitchFamily="34" charset="0"/>
                </a:rPr>
                <a:t>Promotion of the region (e)</a:t>
              </a:r>
            </a:p>
            <a:p>
              <a:pPr>
                <a:lnSpc>
                  <a:spcPct val="115000"/>
                </a:lnSpc>
                <a:spcAft>
                  <a:spcPts val="800"/>
                </a:spcAft>
              </a:pPr>
              <a:endParaRPr lang="en-GB" sz="800"/>
            </a:p>
            <a:p>
              <a:pPr>
                <a:defRPr/>
              </a:pPr>
              <a:endParaRPr lang="en-GB" altLang="en-US" sz="800">
                <a:solidFill>
                  <a:srgbClr val="000000"/>
                </a:solidFill>
                <a:latin typeface="+mn-lt"/>
                <a:cs typeface="Times New Roman" panose="02020603050405020304" pitchFamily="18" charset="0"/>
              </a:endParaRPr>
            </a:p>
            <a:p>
              <a:pPr>
                <a:defRPr/>
              </a:pPr>
              <a:endParaRPr lang="en-GB" altLang="en-US" sz="800">
                <a:solidFill>
                  <a:srgbClr val="000000"/>
                </a:solidFill>
                <a:latin typeface="+mn-lt"/>
                <a:cs typeface="Times New Roman" panose="02020603050405020304" pitchFamily="18" charset="0"/>
              </a:endParaRPr>
            </a:p>
            <a:p>
              <a:pPr>
                <a:defRPr/>
              </a:pPr>
              <a:r>
                <a:rPr lang="en-GB" altLang="en-US" sz="800">
                  <a:solidFill>
                    <a:srgbClr val="000000"/>
                  </a:solidFill>
                  <a:latin typeface="+mn-lt"/>
                  <a:cs typeface="Times New Roman" panose="02020603050405020304" pitchFamily="18" charset="0"/>
                </a:rPr>
                <a:t> </a:t>
              </a:r>
            </a:p>
          </p:txBody>
        </p:sp>
      </p:grpSp>
      <p:grpSp>
        <p:nvGrpSpPr>
          <p:cNvPr id="20" name="Group 19">
            <a:extLst>
              <a:ext uri="{FF2B5EF4-FFF2-40B4-BE49-F238E27FC236}">
                <a16:creationId xmlns:a16="http://schemas.microsoft.com/office/drawing/2014/main" id="{ED8C1EA7-752C-8470-9D7D-FC41FF1D22EE}"/>
              </a:ext>
            </a:extLst>
          </p:cNvPr>
          <p:cNvGrpSpPr/>
          <p:nvPr/>
        </p:nvGrpSpPr>
        <p:grpSpPr>
          <a:xfrm>
            <a:off x="3662802" y="326512"/>
            <a:ext cx="1995803" cy="6454564"/>
            <a:chOff x="2478408" y="337678"/>
            <a:chExt cx="2331238" cy="6450093"/>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478409" y="337678"/>
              <a:ext cx="2301245" cy="416791"/>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If these things happen… (outputs)</a:t>
              </a:r>
              <a:endParaRPr lang="en-GB" altLang="en-US" sz="1200" b="1">
                <a:solidFill>
                  <a:srgbClr val="000000"/>
                </a:solidFill>
                <a:latin typeface="+mn-lt"/>
                <a:cs typeface="Calibri" panose="020F050202020403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478408" y="887683"/>
              <a:ext cx="2331238" cy="5900088"/>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Leaders will apply implementation behaviours and processes to make informed choices and to align</a:t>
              </a:r>
              <a:r>
                <a:rPr lang="en-GB" sz="800" kern="100">
                  <a:ea typeface="Aptos" panose="020B0004020202020204" pitchFamily="34" charset="0"/>
                  <a:cs typeface="Times New Roman" panose="02020603050405020304" pitchFamily="18" charset="0"/>
                </a:rPr>
                <a:t> strategies to address priorities. </a:t>
              </a:r>
              <a:r>
                <a:rPr lang="en-GB" sz="800" kern="100">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school expertise in Great Teaching Toolkit dimensions and elements will be developed</a:t>
              </a:r>
              <a:r>
                <a:rPr lang="en-GB" sz="800" kern="100">
                  <a:ea typeface="Aptos" panose="020B0004020202020204" pitchFamily="34" charset="0"/>
                  <a:cs typeface="Times New Roman" panose="02020603050405020304" pitchFamily="18" charset="0"/>
                </a:rPr>
                <a:t>.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PD offer will be seen as relevant and needs led and participation will form part of planned school PD to address identified priorities. (b)</a:t>
              </a:r>
            </a:p>
            <a:p>
              <a:pPr>
                <a:lnSpc>
                  <a:spcPct val="115000"/>
                </a:lnSpc>
                <a:spcAft>
                  <a:spcPts val="800"/>
                </a:spcAft>
              </a:pPr>
              <a:r>
                <a:rPr lang="en-GB" sz="800" kern="100">
                  <a:ea typeface="Aptos" panose="020B0004020202020204" pitchFamily="34" charset="0"/>
                  <a:cs typeface="Times New Roman" panose="02020603050405020304" pitchFamily="18" charset="0"/>
                </a:rPr>
                <a:t>Inputs will be well attended focus on those factors that make the biggest difference in the classroom. (b)</a:t>
              </a:r>
            </a:p>
            <a:p>
              <a:pPr>
                <a:lnSpc>
                  <a:spcPct val="115000"/>
                </a:lnSpc>
                <a:spcAft>
                  <a:spcPts val="800"/>
                </a:spcAft>
              </a:pPr>
              <a:r>
                <a:rPr lang="en-GB" sz="800" kern="100">
                  <a:ea typeface="Aptos" panose="020B0004020202020204" pitchFamily="34" charset="0"/>
                  <a:cs typeface="Times New Roman" panose="02020603050405020304" pitchFamily="18" charset="0"/>
                </a:rPr>
                <a:t>Teachers will commit to own development including pupil voice to aid self-review. (b)</a:t>
              </a:r>
            </a:p>
            <a:p>
              <a:pPr>
                <a:lnSpc>
                  <a:spcPct val="115000"/>
                </a:lnSpc>
                <a:spcAft>
                  <a:spcPts val="800"/>
                </a:spcAft>
              </a:pPr>
              <a:r>
                <a:rPr lang="en-GB" sz="800">
                  <a:effectLst/>
                  <a:latin typeface="Arial" panose="020B0604020202020204" pitchFamily="34" charset="0"/>
                  <a:ea typeface="Aptos" panose="020B0004020202020204" pitchFamily="34" charset="0"/>
                </a:rPr>
                <a:t>Teachers in the region will commit to collaborate and support improvements with peers.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and WELL will </a:t>
              </a:r>
              <a:r>
                <a:rPr lang="en-GB" sz="800" kern="100">
                  <a:ea typeface="Aptos" panose="020B0004020202020204" pitchFamily="34" charset="0"/>
                  <a:cs typeface="Times New Roman" panose="02020603050405020304" pitchFamily="18" charset="0"/>
                </a:rPr>
                <a:t>clearly identify</a:t>
              </a:r>
              <a:r>
                <a:rPr lang="en-GB" sz="800" kern="100">
                  <a:effectLst/>
                  <a:latin typeface="Arial" panose="020B0604020202020204" pitchFamily="34" charset="0"/>
                  <a:ea typeface="Aptos" panose="020B0004020202020204" pitchFamily="34" charset="0"/>
                  <a:cs typeface="Times New Roman" panose="02020603050405020304" pitchFamily="18" charset="0"/>
                </a:rPr>
                <a:t> success indicators and measures. (c)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Westerns schools will </a:t>
              </a:r>
              <a:r>
                <a:rPr lang="en-GB" sz="800" kern="100">
                  <a:ea typeface="Aptos" panose="020B0004020202020204" pitchFamily="34" charset="0"/>
                  <a:cs typeface="Times New Roman" panose="02020603050405020304" pitchFamily="18" charset="0"/>
                </a:rPr>
                <a:t>make informed </a:t>
              </a:r>
              <a:r>
                <a:rPr lang="en-GB" sz="800" kern="100">
                  <a:effectLst/>
                  <a:latin typeface="Arial" panose="020B0604020202020204" pitchFamily="34" charset="0"/>
                  <a:ea typeface="Aptos" panose="020B0004020202020204" pitchFamily="34" charset="0"/>
                  <a:cs typeface="Times New Roman" panose="02020603050405020304" pitchFamily="18" charset="0"/>
                </a:rPr>
                <a:t> intervention choices and the factors that give best chance of success  - they will  have access to latest research and evidence relevant to local context. (c)</a:t>
              </a:r>
            </a:p>
            <a:p>
              <a:pPr>
                <a:lnSpc>
                  <a:spcPct val="115000"/>
                </a:lnSpc>
                <a:spcAft>
                  <a:spcPts val="800"/>
                </a:spcAft>
              </a:pPr>
              <a:r>
                <a:rPr lang="en-GB" sz="800">
                  <a:ea typeface="Aptos" panose="020B0004020202020204" pitchFamily="34" charset="0"/>
                </a:rPr>
                <a:t>Schools will deploy TAs/available resource for maximum impact</a:t>
              </a:r>
              <a:r>
                <a:rPr lang="en-GB" sz="800" kern="100">
                  <a:ea typeface="Aptos" panose="020B0004020202020204" pitchFamily="34" charset="0"/>
                  <a:cs typeface="Times New Roman" panose="02020603050405020304" pitchFamily="18" charset="0"/>
                </a:rPr>
                <a:t>.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enabling tracking of impact. (d)</a:t>
              </a:r>
            </a:p>
            <a:p>
              <a:pPr>
                <a:lnSpc>
                  <a:spcPct val="115000"/>
                </a:lnSpc>
                <a:spcAft>
                  <a:spcPts val="800"/>
                </a:spcAft>
              </a:pPr>
              <a:r>
                <a:rPr lang="en-GB" sz="800" kern="100">
                  <a:ea typeface="Aptos" panose="020B0004020202020204" pitchFamily="34" charset="0"/>
                  <a:cs typeface="Times New Roman" panose="02020603050405020304" pitchFamily="18" charset="0"/>
                </a:rPr>
                <a:t>Schools will have resource to attract Maths and English teachers and leaders. (e)</a:t>
              </a:r>
            </a:p>
            <a:p>
              <a:pPr>
                <a:lnSpc>
                  <a:spcPct val="115000"/>
                </a:lnSpc>
                <a:spcAft>
                  <a:spcPts val="800"/>
                </a:spcAft>
              </a:pP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endParaRPr lang="en-GB" altLang="en-US" sz="800">
                <a:solidFill>
                  <a:schemeClr val="accent2">
                    <a:lumMod val="50000"/>
                  </a:schemeClr>
                </a:solidFill>
                <a:latin typeface="+mn-lt"/>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31" name="Group 30">
            <a:extLst>
              <a:ext uri="{FF2B5EF4-FFF2-40B4-BE49-F238E27FC236}">
                <a16:creationId xmlns:a16="http://schemas.microsoft.com/office/drawing/2014/main" id="{5432C7C1-F8F5-46F0-6D98-5BF0CA9E61CE}"/>
              </a:ext>
            </a:extLst>
          </p:cNvPr>
          <p:cNvGrpSpPr/>
          <p:nvPr/>
        </p:nvGrpSpPr>
        <p:grpSpPr>
          <a:xfrm>
            <a:off x="8456784" y="199599"/>
            <a:ext cx="1753293" cy="6600462"/>
            <a:chOff x="9233525" y="149573"/>
            <a:chExt cx="1468648" cy="6798067"/>
          </a:xfrm>
        </p:grpSpPr>
        <p:sp>
          <p:nvSpPr>
            <p:cNvPr id="7" name="Text Box 8">
              <a:extLst>
                <a:ext uri="{FF2B5EF4-FFF2-40B4-BE49-F238E27FC236}">
                  <a16:creationId xmlns:a16="http://schemas.microsoft.com/office/drawing/2014/main" id="{5CC10628-65D3-4DEF-AA37-E55F974D9D89}"/>
                </a:ext>
              </a:extLst>
            </p:cNvPr>
            <p:cNvSpPr txBox="1">
              <a:spLocks/>
            </p:cNvSpPr>
            <p:nvPr/>
          </p:nvSpPr>
          <p:spPr>
            <a:xfrm>
              <a:off x="9233525" y="149573"/>
              <a:ext cx="1439234" cy="535180"/>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want to see these results… (intermediate outcomes)</a:t>
              </a:r>
              <a:endParaRPr lang="en-GB" altLang="en-US" sz="1200" b="1">
                <a:solidFill>
                  <a:schemeClr val="bg1"/>
                </a:solidFill>
                <a:latin typeface="+mn-lt"/>
                <a:cs typeface="Calibri" panose="020F0502020204030204" pitchFamily="34" charset="0"/>
              </a:endParaRPr>
            </a:p>
          </p:txBody>
        </p:sp>
        <p:sp>
          <p:nvSpPr>
            <p:cNvPr id="18" name="Text Box 19">
              <a:extLst>
                <a:ext uri="{FF2B5EF4-FFF2-40B4-BE49-F238E27FC236}">
                  <a16:creationId xmlns:a16="http://schemas.microsoft.com/office/drawing/2014/main" id="{37376D01-1D52-43C5-A546-951A7CC86FE0}"/>
                </a:ext>
              </a:extLst>
            </p:cNvPr>
            <p:cNvSpPr txBox="1">
              <a:spLocks/>
            </p:cNvSpPr>
            <p:nvPr/>
          </p:nvSpPr>
          <p:spPr>
            <a:xfrm>
              <a:off x="9233525" y="863247"/>
              <a:ext cx="1468647" cy="837123"/>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individual and whole school level, evaluation will evidence positive impact on the quality of provision and pupil outcomes. (a)</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3" name="Text Box 19">
              <a:extLst>
                <a:ext uri="{FF2B5EF4-FFF2-40B4-BE49-F238E27FC236}">
                  <a16:creationId xmlns:a16="http://schemas.microsoft.com/office/drawing/2014/main" id="{F264B8EF-B215-426A-9F9E-AAE2C8833C9A}"/>
                </a:ext>
              </a:extLst>
            </p:cNvPr>
            <p:cNvSpPr txBox="1">
              <a:spLocks/>
            </p:cNvSpPr>
            <p:nvPr/>
          </p:nvSpPr>
          <p:spPr>
            <a:xfrm>
              <a:off x="9233525" y="1768717"/>
              <a:ext cx="1467287" cy="1215246"/>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Participating leaders, teacher and pupils will report improvements in consistency of teaching quality. (b)</a:t>
              </a:r>
            </a:p>
            <a:p>
              <a:pPr>
                <a:defRPr/>
              </a:pPr>
              <a:endParaRPr lang="en-GB" sz="800" kern="100">
                <a:solidFill>
                  <a:schemeClr val="bg1"/>
                </a:solidFill>
                <a:ea typeface="Aptos" panose="020B0004020202020204" pitchFamily="34" charset="0"/>
                <a:cs typeface="Times New Roman" panose="02020603050405020304" pitchFamily="18" charset="0"/>
              </a:endParaRPr>
            </a:p>
            <a:p>
              <a:pPr>
                <a:defRPr/>
              </a:pPr>
              <a:r>
                <a:rPr lang="en-GB" sz="800" kern="100">
                  <a:solidFill>
                    <a:schemeClr val="bg1"/>
                  </a:solidFill>
                  <a:effectLst/>
                  <a:ea typeface="Aptos" panose="020B0004020202020204" pitchFamily="34" charset="0"/>
                  <a:cs typeface="Arial" panose="020B0604020202020204" pitchFamily="34" charset="0"/>
                </a:rPr>
                <a:t>Schools  will be openly working together to address identified priorities, drawing on the external expertise and challenge available. (b)</a:t>
              </a:r>
            </a:p>
            <a:p>
              <a:pPr>
                <a:defRPr/>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25" name="Text Box 18">
              <a:extLst>
                <a:ext uri="{FF2B5EF4-FFF2-40B4-BE49-F238E27FC236}">
                  <a16:creationId xmlns:a16="http://schemas.microsoft.com/office/drawing/2014/main" id="{01F45386-E263-4BC4-8C6C-F77B2B8BF73B}"/>
                </a:ext>
              </a:extLst>
            </p:cNvPr>
            <p:cNvSpPr txBox="1">
              <a:spLocks/>
            </p:cNvSpPr>
            <p:nvPr/>
          </p:nvSpPr>
          <p:spPr>
            <a:xfrm>
              <a:off x="9233525" y="3052310"/>
              <a:ext cx="1453260" cy="1373734"/>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Reading, Maths and Speech and language outcomes demonstrate positive impacts for pupils accessing interventions. (c)</a:t>
              </a: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Schools will evaluate that deployment of TAs is more effective as seen in surveys and case studies (c)</a:t>
              </a:r>
              <a:endParaRPr lang="en-GB" sz="1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chemeClr val="bg1"/>
                </a:solidFill>
                <a:ea typeface="MS PGothic"/>
                <a:cs typeface="Times New Roman"/>
              </a:endParaRPr>
            </a:p>
          </p:txBody>
        </p:sp>
        <p:sp>
          <p:nvSpPr>
            <p:cNvPr id="27" name="Text Box 18">
              <a:extLst>
                <a:ext uri="{FF2B5EF4-FFF2-40B4-BE49-F238E27FC236}">
                  <a16:creationId xmlns:a16="http://schemas.microsoft.com/office/drawing/2014/main" id="{39E26424-CE4B-4C38-A149-D58D178B7D7D}"/>
                </a:ext>
              </a:extLst>
            </p:cNvPr>
            <p:cNvSpPr txBox="1">
              <a:spLocks/>
            </p:cNvSpPr>
            <p:nvPr/>
          </p:nvSpPr>
          <p:spPr>
            <a:xfrm>
              <a:off x="9233525" y="4841860"/>
              <a:ext cx="1468648" cy="809667"/>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ea typeface="Aptos" panose="020B0004020202020204" pitchFamily="34" charset="0"/>
                  <a:cs typeface="Arial" panose="020B0604020202020204" pitchFamily="34" charset="0"/>
                </a:rPr>
                <a:t>Majority of pupils accessing targeted academic support will show accelerated progress using recognised assessments. (</a:t>
              </a:r>
              <a:r>
                <a:rPr lang="en-GB" sz="800" kern="100" err="1">
                  <a:solidFill>
                    <a:schemeClr val="bg1"/>
                  </a:solidFill>
                  <a:effectLst/>
                  <a:ea typeface="Aptos" panose="020B0004020202020204" pitchFamily="34" charset="0"/>
                  <a:cs typeface="Arial" panose="020B0604020202020204" pitchFamily="34" charset="0"/>
                </a:rPr>
                <a:t>c,d</a:t>
              </a:r>
              <a:r>
                <a:rPr lang="en-GB" sz="800" kern="100">
                  <a:solidFill>
                    <a:schemeClr val="bg1"/>
                  </a:solidFill>
                  <a:effectLst/>
                  <a:ea typeface="Aptos" panose="020B0004020202020204" pitchFamily="34" charset="0"/>
                  <a:cs typeface="Arial" panose="020B0604020202020204" pitchFamily="34" charset="0"/>
                </a:rPr>
                <a:t>)</a:t>
              </a:r>
            </a:p>
          </p:txBody>
        </p:sp>
        <p:sp>
          <p:nvSpPr>
            <p:cNvPr id="2" name="Text Box 18">
              <a:extLst>
                <a:ext uri="{FF2B5EF4-FFF2-40B4-BE49-F238E27FC236}">
                  <a16:creationId xmlns:a16="http://schemas.microsoft.com/office/drawing/2014/main" id="{A006DBFA-C42F-690D-6C28-7ED9E4C4EBEA}"/>
                </a:ext>
              </a:extLst>
            </p:cNvPr>
            <p:cNvSpPr txBox="1">
              <a:spLocks/>
            </p:cNvSpPr>
            <p:nvPr/>
          </p:nvSpPr>
          <p:spPr>
            <a:xfrm>
              <a:off x="9233525" y="6215595"/>
              <a:ext cx="1467287" cy="73204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800">
                  <a:solidFill>
                    <a:schemeClr val="bg1"/>
                  </a:solidFill>
                  <a:cs typeface="Arial" panose="020B0604020202020204" pitchFamily="34" charset="0"/>
                </a:rPr>
                <a:t>Case studies will show positive recruitment of teachers in hard to attract posts (e)</a:t>
              </a:r>
            </a:p>
          </p:txBody>
        </p:sp>
      </p:grpSp>
      <p:sp>
        <p:nvSpPr>
          <p:cNvPr id="9" name="Oval 8">
            <a:hlinkClick r:id="rId3" action="ppaction://hlinksldjump"/>
            <a:extLst>
              <a:ext uri="{FF2B5EF4-FFF2-40B4-BE49-F238E27FC236}">
                <a16:creationId xmlns:a16="http://schemas.microsoft.com/office/drawing/2014/main" id="{AECDC3F8-5128-A73F-6A7B-76BACFE25A56}"/>
              </a:ext>
            </a:extLst>
          </p:cNvPr>
          <p:cNvSpPr/>
          <p:nvPr/>
        </p:nvSpPr>
        <p:spPr>
          <a:xfrm>
            <a:off x="11742375" y="6413919"/>
            <a:ext cx="269422" cy="3184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9" name="Group 18">
            <a:extLst>
              <a:ext uri="{FF2B5EF4-FFF2-40B4-BE49-F238E27FC236}">
                <a16:creationId xmlns:a16="http://schemas.microsoft.com/office/drawing/2014/main" id="{1F3212A9-876F-BB10-94A5-10DD49D8254D}"/>
              </a:ext>
            </a:extLst>
          </p:cNvPr>
          <p:cNvGrpSpPr/>
          <p:nvPr/>
        </p:nvGrpSpPr>
        <p:grpSpPr>
          <a:xfrm>
            <a:off x="5700102" y="326512"/>
            <a:ext cx="2674991" cy="6454567"/>
            <a:chOff x="4814971" y="284373"/>
            <a:chExt cx="2571444" cy="5769675"/>
          </a:xfrm>
        </p:grpSpPr>
        <p:sp>
          <p:nvSpPr>
            <p:cNvPr id="6" name="Text Box 7">
              <a:extLst>
                <a:ext uri="{FF2B5EF4-FFF2-40B4-BE49-F238E27FC236}">
                  <a16:creationId xmlns:a16="http://schemas.microsoft.com/office/drawing/2014/main" id="{7668BD80-7D6A-4539-9331-0CA34EB6FC1E}"/>
                </a:ext>
              </a:extLst>
            </p:cNvPr>
            <p:cNvSpPr txBox="1">
              <a:spLocks/>
            </p:cNvSpPr>
            <p:nvPr/>
          </p:nvSpPr>
          <p:spPr>
            <a:xfrm>
              <a:off x="4814971" y="284373"/>
              <a:ext cx="2554621" cy="362503"/>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Then we can expect to see these results… (short term outcomes)</a:t>
              </a:r>
              <a:endParaRPr lang="en-GB" altLang="en-US" sz="1200" b="1">
                <a:solidFill>
                  <a:srgbClr val="000000"/>
                </a:solidFill>
                <a:latin typeface="+mn-lt"/>
                <a:cs typeface="Calibri" panose="020F0502020204030204" pitchFamily="34" charset="0"/>
              </a:endParaRPr>
            </a:p>
          </p:txBody>
        </p:sp>
        <p:sp>
          <p:nvSpPr>
            <p:cNvPr id="17" name="Text Box 18">
              <a:extLst>
                <a:ext uri="{FF2B5EF4-FFF2-40B4-BE49-F238E27FC236}">
                  <a16:creationId xmlns:a16="http://schemas.microsoft.com/office/drawing/2014/main" id="{0E868075-281E-4B31-A351-D84C5BC61D6B}"/>
                </a:ext>
              </a:extLst>
            </p:cNvPr>
            <p:cNvSpPr txBox="1">
              <a:spLocks/>
            </p:cNvSpPr>
            <p:nvPr/>
          </p:nvSpPr>
          <p:spPr>
            <a:xfrm>
              <a:off x="4831794" y="768680"/>
              <a:ext cx="2554621" cy="571061"/>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Implementation Plans, for Teacher Development and interventions will be more precisely focussed on evidence informed </a:t>
              </a:r>
              <a:r>
                <a:rPr lang="en-GB" sz="800" kern="100">
                  <a:ea typeface="Aptos" panose="020B0004020202020204" pitchFamily="34" charset="0"/>
                  <a:cs typeface="Times New Roman" panose="02020603050405020304" pitchFamily="18" charset="0"/>
                </a:rPr>
                <a:t>p</a:t>
              </a:r>
              <a:r>
                <a:rPr lang="en-GB" sz="800" kern="100">
                  <a:effectLst/>
                  <a:latin typeface="Arial" panose="020B0604020202020204" pitchFamily="34" charset="0"/>
                  <a:ea typeface="Aptos" panose="020B0004020202020204" pitchFamily="34" charset="0"/>
                  <a:cs typeface="Times New Roman" panose="02020603050405020304" pitchFamily="18" charset="0"/>
                </a:rPr>
                <a:t>edagogical development, aligned with academic ambitions. (a)</a:t>
              </a:r>
              <a:endParaRPr lang="en-GB" sz="800" kern="100">
                <a:ea typeface="Aptos" panose="020B0004020202020204" pitchFamily="34" charset="0"/>
                <a:cs typeface="Times New Roman" panose="02020603050405020304" pitchFamily="18" charset="0"/>
              </a:endParaRPr>
            </a:p>
          </p:txBody>
        </p:sp>
        <p:sp>
          <p:nvSpPr>
            <p:cNvPr id="21" name="Text Box 18">
              <a:extLst>
                <a:ext uri="{FF2B5EF4-FFF2-40B4-BE49-F238E27FC236}">
                  <a16:creationId xmlns:a16="http://schemas.microsoft.com/office/drawing/2014/main" id="{63F2FAFB-9E8D-4DB0-B62B-00CF19C4C986}"/>
                </a:ext>
              </a:extLst>
            </p:cNvPr>
            <p:cNvSpPr txBox="1">
              <a:spLocks/>
            </p:cNvSpPr>
            <p:nvPr/>
          </p:nvSpPr>
          <p:spPr>
            <a:xfrm>
              <a:off x="4831794" y="1630352"/>
              <a:ext cx="2554621" cy="1693598"/>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local  school expertise in Great Teaching dimensions and elements will be </a:t>
              </a:r>
              <a:r>
                <a:rPr lang="en-GB" sz="800" kern="100">
                  <a:ea typeface="Aptos" panose="020B0004020202020204" pitchFamily="34" charset="0"/>
                  <a:cs typeface="Times New Roman" panose="02020603050405020304" pitchFamily="18" charset="0"/>
                </a:rPr>
                <a:t>iden</a:t>
              </a:r>
              <a:r>
                <a:rPr lang="en-GB" sz="800" kern="100">
                  <a:effectLst/>
                  <a:latin typeface="Arial" panose="020B0604020202020204" pitchFamily="34" charset="0"/>
                  <a:ea typeface="Aptos" panose="020B0004020202020204" pitchFamily="34" charset="0"/>
                  <a:cs typeface="Times New Roman" panose="02020603050405020304" pitchFamily="18" charset="0"/>
                </a:rPr>
                <a:t>tified and </a:t>
              </a:r>
              <a:r>
                <a:rPr lang="en-GB" sz="800" kern="100">
                  <a:ea typeface="Aptos" panose="020B0004020202020204" pitchFamily="34" charset="0"/>
                  <a:cs typeface="Times New Roman" panose="02020603050405020304" pitchFamily="18" charset="0"/>
                </a:rPr>
                <a:t>utilised.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planning tools/language/assessment and facilitation will enable school to school collaboration to identify those factors that are having the biggest impact in the classroom/intervention in west Cumbrian context. (b)</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rPr>
                <a:t>Leaders, Teachers and TAs will have a consistent understanding of the fundamentals that have the biggest impact in the classroom (b)</a:t>
              </a: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4" name="Text Box 18">
              <a:extLst>
                <a:ext uri="{FF2B5EF4-FFF2-40B4-BE49-F238E27FC236}">
                  <a16:creationId xmlns:a16="http://schemas.microsoft.com/office/drawing/2014/main" id="{DF1D7414-5A79-4912-80AD-1C05FB3761FB}"/>
                </a:ext>
              </a:extLst>
            </p:cNvPr>
            <p:cNvSpPr txBox="1">
              <a:spLocks/>
            </p:cNvSpPr>
            <p:nvPr/>
          </p:nvSpPr>
          <p:spPr>
            <a:xfrm>
              <a:off x="4836621" y="3637105"/>
              <a:ext cx="2539732" cy="1019689"/>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a typeface="Aptos" panose="020B0004020202020204" pitchFamily="34" charset="0"/>
                  <a:cs typeface="Times New Roman" panose="02020603050405020304" pitchFamily="18" charset="0"/>
                </a:rPr>
                <a:t>S</a:t>
              </a:r>
              <a:r>
                <a:rPr lang="en-GB" sz="800" kern="100">
                  <a:effectLst/>
                  <a:latin typeface="Arial" panose="020B0604020202020204" pitchFamily="34" charset="0"/>
                  <a:ea typeface="Aptos" panose="020B0004020202020204" pitchFamily="34" charset="0"/>
                  <a:cs typeface="Times New Roman" panose="02020603050405020304" pitchFamily="18" charset="0"/>
                </a:rPr>
                <a:t>chools will feel confident about intervention choices and have access to latest research and evidence in context.</a:t>
              </a:r>
              <a:r>
                <a:rPr lang="en-GB" sz="800">
                  <a:effectLst/>
                  <a:latin typeface="Arial" panose="020B0604020202020204" pitchFamily="34" charset="0"/>
                  <a:ea typeface="Aptos" panose="020B0004020202020204" pitchFamily="34" charset="0"/>
                </a:rPr>
                <a:t> Teachers and Support staff will use evidence-based interventions more effectively, understand the active ingredients and feel supported to apply these consistently in schools.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6" name="Text Box 18">
              <a:extLst>
                <a:ext uri="{FF2B5EF4-FFF2-40B4-BE49-F238E27FC236}">
                  <a16:creationId xmlns:a16="http://schemas.microsoft.com/office/drawing/2014/main" id="{A867B8F8-A249-4D67-BC99-3CA2577B16CE}"/>
                </a:ext>
              </a:extLst>
            </p:cNvPr>
            <p:cNvSpPr txBox="1">
              <a:spLocks/>
            </p:cNvSpPr>
            <p:nvPr/>
          </p:nvSpPr>
          <p:spPr>
            <a:xfrm>
              <a:off x="4838924" y="4839184"/>
              <a:ext cx="2537429"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altLang="en-US" sz="800">
                  <a:solidFill>
                    <a:srgbClr val="000000"/>
                  </a:solidFill>
                  <a:cs typeface="Arial" panose="020B0604020202020204" pitchFamily="34" charset="0"/>
                </a:rPr>
                <a:t>Monitoring and evaluation outcomes will ensure shared clarity about what is working and why. (d)</a:t>
              </a: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8" name="Text Box 18">
              <a:extLst>
                <a:ext uri="{FF2B5EF4-FFF2-40B4-BE49-F238E27FC236}">
                  <a16:creationId xmlns:a16="http://schemas.microsoft.com/office/drawing/2014/main" id="{43398E07-1476-4AD5-945F-A2A42808F394}"/>
                </a:ext>
              </a:extLst>
            </p:cNvPr>
            <p:cNvSpPr txBox="1">
              <a:spLocks/>
            </p:cNvSpPr>
            <p:nvPr/>
          </p:nvSpPr>
          <p:spPr>
            <a:xfrm>
              <a:off x="4856507" y="5528944"/>
              <a:ext cx="2513085"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effectLst/>
                  <a:latin typeface="Arial" panose="020B0604020202020204" pitchFamily="34" charset="0"/>
                  <a:ea typeface="Aptos" panose="020B0004020202020204" pitchFamily="34" charset="0"/>
                  <a:cs typeface="Times New Roman" panose="02020603050405020304" pitchFamily="18" charset="0"/>
                </a:rPr>
                <a:t>M</a:t>
              </a:r>
              <a:r>
                <a:rPr lang="en-GB" sz="800" kern="100">
                  <a:ea typeface="Aptos" panose="020B0004020202020204" pitchFamily="34" charset="0"/>
                  <a:cs typeface="Times New Roman" panose="02020603050405020304" pitchFamily="18" charset="0"/>
                </a:rPr>
                <a:t>ore schools will successfully recruit English and Maths specialists. (e)</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defRPr/>
              </a:pPr>
              <a:endParaRPr lang="en-GB" altLang="en-US" sz="800">
                <a:latin typeface="+mn-lt"/>
                <a:cs typeface="Calibri" panose="020F0502020204030204" pitchFamily="34" charset="0"/>
              </a:endParaRPr>
            </a:p>
          </p:txBody>
        </p:sp>
      </p:grpSp>
      <p:sp>
        <p:nvSpPr>
          <p:cNvPr id="12" name="Rectangle 11">
            <a:extLst>
              <a:ext uri="{FF2B5EF4-FFF2-40B4-BE49-F238E27FC236}">
                <a16:creationId xmlns:a16="http://schemas.microsoft.com/office/drawing/2014/main" id="{085DC8CD-1434-A971-7AC8-08AA8342BC4B}"/>
              </a:ext>
            </a:extLst>
          </p:cNvPr>
          <p:cNvSpPr/>
          <p:nvPr/>
        </p:nvSpPr>
        <p:spPr>
          <a:xfrm>
            <a:off x="127353" y="882671"/>
            <a:ext cx="1322357" cy="101769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2C60DDF7-285A-BB73-CEB5-7DB800D90E1C}"/>
              </a:ext>
            </a:extLst>
          </p:cNvPr>
          <p:cNvSpPr/>
          <p:nvPr/>
        </p:nvSpPr>
        <p:spPr>
          <a:xfrm>
            <a:off x="1563548" y="860144"/>
            <a:ext cx="2024608" cy="310755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2E990EB6-B538-C213-F620-633C0EE6223D}"/>
              </a:ext>
            </a:extLst>
          </p:cNvPr>
          <p:cNvSpPr/>
          <p:nvPr/>
        </p:nvSpPr>
        <p:spPr>
          <a:xfrm>
            <a:off x="3704299" y="887125"/>
            <a:ext cx="1901359" cy="61276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8EAF9FF1-A2F7-217B-38D8-B440724A5D6B}"/>
              </a:ext>
            </a:extLst>
          </p:cNvPr>
          <p:cNvSpPr/>
          <p:nvPr/>
        </p:nvSpPr>
        <p:spPr>
          <a:xfrm>
            <a:off x="5713398" y="887125"/>
            <a:ext cx="2595757" cy="59753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912EE8D9-1159-3AFF-0A08-D08A76CD7BDC}"/>
              </a:ext>
            </a:extLst>
          </p:cNvPr>
          <p:cNvSpPr/>
          <p:nvPr/>
        </p:nvSpPr>
        <p:spPr>
          <a:xfrm>
            <a:off x="8456783" y="941008"/>
            <a:ext cx="1700781" cy="66802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0" name="Group 9">
            <a:extLst>
              <a:ext uri="{FF2B5EF4-FFF2-40B4-BE49-F238E27FC236}">
                <a16:creationId xmlns:a16="http://schemas.microsoft.com/office/drawing/2014/main" id="{73D304D3-8989-B065-9103-27236F5FBC79}"/>
              </a:ext>
            </a:extLst>
          </p:cNvPr>
          <p:cNvGrpSpPr/>
          <p:nvPr/>
        </p:nvGrpSpPr>
        <p:grpSpPr>
          <a:xfrm>
            <a:off x="10273401" y="186390"/>
            <a:ext cx="1918609" cy="6613671"/>
            <a:chOff x="10681019" y="412906"/>
            <a:chExt cx="1522654" cy="6341955"/>
          </a:xfrm>
        </p:grpSpPr>
        <p:sp>
          <p:nvSpPr>
            <p:cNvPr id="36" name="Text Box 9">
              <a:extLst>
                <a:ext uri="{FF2B5EF4-FFF2-40B4-BE49-F238E27FC236}">
                  <a16:creationId xmlns:a16="http://schemas.microsoft.com/office/drawing/2014/main" id="{C00C792D-8773-3406-22F1-6737B582ED6B}"/>
                </a:ext>
              </a:extLst>
            </p:cNvPr>
            <p:cNvSpPr txBox="1">
              <a:spLocks/>
            </p:cNvSpPr>
            <p:nvPr/>
          </p:nvSpPr>
          <p:spPr>
            <a:xfrm>
              <a:off x="10703459" y="412906"/>
              <a:ext cx="1399772" cy="511667"/>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hope to see these results.… (long-term outcomes)</a:t>
              </a:r>
              <a:endParaRPr lang="en-GB" altLang="en-US" sz="1200" b="1">
                <a:solidFill>
                  <a:schemeClr val="bg1"/>
                </a:solidFill>
                <a:latin typeface="+mn-lt"/>
                <a:cs typeface="Calibri" panose="020F0502020204030204" pitchFamily="34" charset="0"/>
              </a:endParaRPr>
            </a:p>
          </p:txBody>
        </p:sp>
        <p:sp>
          <p:nvSpPr>
            <p:cNvPr id="37" name="Text Box 33">
              <a:extLst>
                <a:ext uri="{FF2B5EF4-FFF2-40B4-BE49-F238E27FC236}">
                  <a16:creationId xmlns:a16="http://schemas.microsoft.com/office/drawing/2014/main" id="{F3A336B5-CF74-FD86-7197-FAE6759F5F54}"/>
                </a:ext>
              </a:extLst>
            </p:cNvPr>
            <p:cNvSpPr txBox="1">
              <a:spLocks/>
            </p:cNvSpPr>
            <p:nvPr/>
          </p:nvSpPr>
          <p:spPr>
            <a:xfrm>
              <a:off x="10681019" y="1086022"/>
              <a:ext cx="1522654" cy="5668839"/>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a typeface="Aptos" panose="020B0004020202020204" pitchFamily="34" charset="0"/>
                  <a:cs typeface="Times New Roman" panose="02020603050405020304" pitchFamily="18" charset="0"/>
                </a:rPr>
                <a:t>The overall disadvantaged progress and attainment trend for participating schools is positive compared to similar school groups nationally. (</a:t>
              </a:r>
              <a:r>
                <a:rPr lang="en-GB" sz="750" kern="100" err="1">
                  <a:solidFill>
                    <a:schemeClr val="bg1"/>
                  </a:solidFill>
                  <a:ea typeface="Aptos" panose="020B0004020202020204" pitchFamily="34" charset="0"/>
                  <a:cs typeface="Times New Roman" panose="02020603050405020304" pitchFamily="18" charset="0"/>
                </a:rPr>
                <a:t>a,b,c,d,e</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Quality of teaching improvements evident through surveys and case studies. (</a:t>
              </a:r>
              <a:r>
                <a:rPr lang="en-GB" sz="75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Academic progress and outcomes trend is positive for identified cohorts in the English/ Maths academic focus chosen for participating schools, including: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Phonics % will be favourable against national and disadvantaged will compare favourably.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Maths assessments for schools with this focus will show positive impact at regional and intervention group level, particularly the disadvantaged.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KS3 reading - NGRT assessments show progress - standardised scores and disadvantaged gap show improvements and are favourable when compared to baseline and similar school group trends. </a:t>
              </a: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 SATs/GCSE/P8 trends including disadvantaged gap impacts compare favourably to school groups with similar characteristics.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Case studies will evidence positive impacts of WELL funded interventions. (</a:t>
              </a:r>
              <a:r>
                <a:rPr lang="en-GB" sz="750" err="1">
                  <a:solidFill>
                    <a:schemeClr val="bg1"/>
                  </a:solidFill>
                  <a:effectLst/>
                  <a:latin typeface="Arial" panose="020B0604020202020204" pitchFamily="34" charset="0"/>
                  <a:ea typeface="Aptos" panose="020B0004020202020204" pitchFamily="34" charset="0"/>
                </a:rPr>
                <a:t>a,b,c,d</a:t>
              </a:r>
              <a:r>
                <a:rPr lang="en-GB" sz="750">
                  <a:solidFill>
                    <a:schemeClr val="bg1"/>
                  </a:solidFill>
                  <a:effectLst/>
                  <a:latin typeface="Arial" panose="020B0604020202020204" pitchFamily="34" charset="0"/>
                  <a:ea typeface="Aptos" panose="020B0004020202020204" pitchFamily="34" charset="0"/>
                </a:rPr>
                <a:t>)</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An increase in the percentage of schools providing support to and receiving support from other WELL schools to address identified priorities. (b)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Teacher recruitment positively impacted. (e)</a:t>
              </a:r>
            </a:p>
            <a:p>
              <a:pPr>
                <a:lnSpc>
                  <a:spcPct val="115000"/>
                </a:lnSpc>
                <a:spcAft>
                  <a:spcPts val="800"/>
                </a:spcAft>
              </a:pPr>
              <a:endParaRPr lang="en-GB" altLang="en-US" sz="800">
                <a:solidFill>
                  <a:srgbClr val="000000"/>
                </a:solidFill>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sp>
        <p:nvSpPr>
          <p:cNvPr id="38" name="Oval 37">
            <a:hlinkClick r:id="rId3" action="ppaction://hlinksldjump"/>
            <a:extLst>
              <a:ext uri="{FF2B5EF4-FFF2-40B4-BE49-F238E27FC236}">
                <a16:creationId xmlns:a16="http://schemas.microsoft.com/office/drawing/2014/main" id="{90E53571-58AD-2CCF-10E7-B999CC7B5864}"/>
              </a:ext>
            </a:extLst>
          </p:cNvPr>
          <p:cNvSpPr/>
          <p:nvPr/>
        </p:nvSpPr>
        <p:spPr>
          <a:xfrm>
            <a:off x="11855455" y="6413918"/>
            <a:ext cx="269422" cy="3184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41D07356-5D5D-FC37-17C3-99FD7B2EA9FE}"/>
              </a:ext>
            </a:extLst>
          </p:cNvPr>
          <p:cNvSpPr/>
          <p:nvPr/>
        </p:nvSpPr>
        <p:spPr>
          <a:xfrm>
            <a:off x="10322881" y="887502"/>
            <a:ext cx="1801996" cy="475484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5391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9" grpId="0" animBg="1"/>
      <p:bldP spid="32" grpId="0" animBg="1"/>
      <p:bldP spid="33" grpId="0" animBg="1"/>
      <p:bldP spid="34" grpId="0" animBg="1"/>
      <p:bldP spid="3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Placeholder 1">
            <a:extLst>
              <a:ext uri="{FF2B5EF4-FFF2-40B4-BE49-F238E27FC236}">
                <a16:creationId xmlns:a16="http://schemas.microsoft.com/office/drawing/2014/main" id="{1440B494-9C96-434D-8E54-446D8C48C6F9}"/>
              </a:ext>
            </a:extLst>
          </p:cNvPr>
          <p:cNvSpPr txBox="1">
            <a:spLocks/>
          </p:cNvSpPr>
          <p:nvPr/>
        </p:nvSpPr>
        <p:spPr bwMode="auto">
          <a:xfrm>
            <a:off x="3330270" y="-18763"/>
            <a:ext cx="6016930" cy="436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eaLnBrk="1" hangingPunct="1">
              <a:spcBef>
                <a:spcPct val="20000"/>
              </a:spcBef>
              <a:buFont typeface="Arial" panose="020B0604020202020204" pitchFamily="34" charset="0"/>
              <a:buNone/>
            </a:pPr>
            <a:r>
              <a:rPr lang="en-US" altLang="en-US" sz="1800" b="1">
                <a:latin typeface="+mn-lt"/>
                <a:cs typeface="Helvetica" panose="020B0604020202020204" pitchFamily="34" charset="0"/>
              </a:rPr>
              <a:t>(Academic) Enablers </a:t>
            </a: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30" name="Group 29">
            <a:extLst>
              <a:ext uri="{FF2B5EF4-FFF2-40B4-BE49-F238E27FC236}">
                <a16:creationId xmlns:a16="http://schemas.microsoft.com/office/drawing/2014/main" id="{408B0FF5-9B18-B1FB-EEEC-081F334C0EB1}"/>
              </a:ext>
            </a:extLst>
          </p:cNvPr>
          <p:cNvGrpSpPr/>
          <p:nvPr/>
        </p:nvGrpSpPr>
        <p:grpSpPr>
          <a:xfrm>
            <a:off x="115726" y="353703"/>
            <a:ext cx="1345612" cy="6433147"/>
            <a:chOff x="60535" y="381454"/>
            <a:chExt cx="1068549" cy="6313262"/>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60535" y="381454"/>
              <a:ext cx="1068549" cy="382898"/>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decrease effect </a:t>
              </a:r>
              <a:endParaRPr lang="en-GB" altLang="en-US" sz="1200" b="1">
                <a:solidFill>
                  <a:schemeClr val="bg1"/>
                </a:solidFill>
                <a:latin typeface="+mn-lt"/>
                <a:cs typeface="Calibri" panose="020F050202020403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60535" y="887566"/>
              <a:ext cx="1068549" cy="5807150"/>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may choose too many areas </a:t>
              </a:r>
              <a:r>
                <a:rPr lang="en-GB" sz="800" kern="100">
                  <a:solidFill>
                    <a:schemeClr val="bg1"/>
                  </a:solidFill>
                  <a:ea typeface="Aptos" panose="020B0004020202020204" pitchFamily="34" charset="0"/>
                  <a:cs typeface="Times New Roman" panose="02020603050405020304" pitchFamily="18" charset="0"/>
                </a:rPr>
                <a:t>of focus and lose momentum. 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ue to fragmented landscap</a:t>
              </a:r>
              <a:r>
                <a:rPr lang="en-GB" sz="800" kern="100">
                  <a:solidFill>
                    <a:schemeClr val="bg1"/>
                  </a:solidFill>
                  <a:ea typeface="Aptos" panose="020B0004020202020204" pitchFamily="34" charset="0"/>
                  <a:cs typeface="Times New Roman" panose="02020603050405020304" pitchFamily="18" charset="0"/>
                </a:rPr>
                <a:t>e/ leadership/ teacher changes.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Individuals are trained </a:t>
              </a:r>
              <a:r>
                <a:rPr lang="en-GB" sz="800" kern="100">
                  <a:solidFill>
                    <a:schemeClr val="bg1"/>
                  </a:solidFill>
                  <a:ea typeface="Aptos" panose="020B0004020202020204" pitchFamily="34" charset="0"/>
                  <a:cs typeface="Times New Roman" panose="02020603050405020304" pitchFamily="18" charset="0"/>
                </a:rPr>
                <a:t>in a range of interventions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but time is not planned by schools to cascade/ Implement consistently and extend the reach and quality. (b)</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choose some interventions that are not evidence based or the available evidence may not be secure for the identified problem. </a:t>
              </a:r>
              <a:r>
                <a:rPr lang="en-GB" sz="800">
                  <a:solidFill>
                    <a:schemeClr val="bg1"/>
                  </a:solidFill>
                  <a:ea typeface="Aptos" panose="020B0004020202020204" pitchFamily="34" charset="0"/>
                </a:rPr>
                <a:t>(c)</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Range of assessments being used across phases limits opportunities for evaluation and collaboration</a:t>
              </a:r>
              <a:r>
                <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rPr>
                <a:t>. (d)</a:t>
              </a: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experience challenges in recruiting Headteachers, teachers and Teaching Assistants or lose key staff during implementation. (e)</a:t>
              </a:r>
            </a:p>
            <a:p>
              <a:pPr>
                <a:lnSpc>
                  <a:spcPct val="115000"/>
                </a:lnSpc>
                <a:spcAft>
                  <a:spcPts val="800"/>
                </a:spcAft>
              </a:pPr>
              <a:endParaRPr lang="en-GB" sz="800">
                <a:effectLst/>
                <a:latin typeface="Arial" panose="020B0604020202020204" pitchFamily="34" charset="0"/>
                <a:ea typeface="Aptos" panose="020B0004020202020204" pitchFamily="34" charset="0"/>
              </a:endParaRPr>
            </a:p>
          </p:txBody>
        </p:sp>
      </p:grpSp>
      <p:grpSp>
        <p:nvGrpSpPr>
          <p:cNvPr id="22" name="Group 21">
            <a:extLst>
              <a:ext uri="{FF2B5EF4-FFF2-40B4-BE49-F238E27FC236}">
                <a16:creationId xmlns:a16="http://schemas.microsoft.com/office/drawing/2014/main" id="{33C17934-39E0-DB0E-AABA-4A84BAA98C8D}"/>
              </a:ext>
            </a:extLst>
          </p:cNvPr>
          <p:cNvGrpSpPr/>
          <p:nvPr/>
        </p:nvGrpSpPr>
        <p:grpSpPr>
          <a:xfrm>
            <a:off x="1509954" y="332285"/>
            <a:ext cx="2109677" cy="6454564"/>
            <a:chOff x="1200270" y="646172"/>
            <a:chExt cx="1205830" cy="6143783"/>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225631" y="646172"/>
              <a:ext cx="1172693" cy="370729"/>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increase effect</a:t>
              </a:r>
              <a:endParaRPr lang="en-GB" altLang="en-US" sz="1200" b="1">
                <a:solidFill>
                  <a:schemeClr val="bg1"/>
                </a:solidFill>
                <a:latin typeface="+mn-lt"/>
                <a:cs typeface="Calibri" panose="020F0502020204030204" pitchFamily="34" charset="0"/>
              </a:endParaRP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200270" y="1137063"/>
              <a:ext cx="1205830" cy="5652892"/>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GB" sz="800">
                  <a:solidFill>
                    <a:schemeClr val="bg1"/>
                  </a:solidFill>
                </a:rPr>
                <a:t>Inputs on implementation including barriers and enablers. (a)</a:t>
              </a:r>
            </a:p>
            <a:p>
              <a:endParaRPr lang="en-GB" sz="800">
                <a:solidFill>
                  <a:schemeClr val="bg1"/>
                </a:solidFill>
              </a:endParaRPr>
            </a:p>
            <a:p>
              <a:r>
                <a:rPr lang="en-GB" sz="800">
                  <a:solidFill>
                    <a:schemeClr val="bg1"/>
                  </a:solidFill>
                </a:rPr>
                <a:t>Evaluation and alignment with existing processes/local PD landscape. (a)</a:t>
              </a:r>
            </a:p>
            <a:p>
              <a:endParaRPr lang="en-GB" sz="800">
                <a:solidFill>
                  <a:schemeClr val="bg1"/>
                </a:solidFill>
              </a:endParaRPr>
            </a:p>
            <a:p>
              <a:endParaRPr lang="en-GB" sz="800">
                <a:solidFill>
                  <a:schemeClr val="bg1"/>
                </a:solidFill>
              </a:endParaRPr>
            </a:p>
            <a:p>
              <a:r>
                <a:rPr lang="en-GB" sz="800" b="1">
                  <a:solidFill>
                    <a:schemeClr val="bg1"/>
                  </a:solidFill>
                </a:rPr>
                <a:t>Pedagogy – Professional Development and Collaborative Learning </a:t>
              </a:r>
            </a:p>
            <a:p>
              <a:r>
                <a:rPr lang="en-GB" sz="800">
                  <a:solidFill>
                    <a:schemeClr val="bg1"/>
                  </a:solidFill>
                </a:rPr>
                <a:t>Schools choose and clarify from:</a:t>
              </a:r>
            </a:p>
            <a:p>
              <a:r>
                <a:rPr lang="en-GB" sz="800">
                  <a:solidFill>
                    <a:schemeClr val="bg1"/>
                  </a:solidFill>
                </a:rPr>
                <a:t> </a:t>
              </a:r>
            </a:p>
            <a:p>
              <a:r>
                <a:rPr lang="en-GB" sz="800">
                  <a:solidFill>
                    <a:schemeClr val="bg1"/>
                  </a:solidFill>
                </a:rPr>
                <a:t>EEF/EBE/GTT research domains</a:t>
              </a:r>
            </a:p>
            <a:p>
              <a:r>
                <a:rPr lang="en-GB" sz="800">
                  <a:solidFill>
                    <a:schemeClr val="bg1"/>
                  </a:solidFill>
                </a:rPr>
                <a:t>Expert inputs (MADE)</a:t>
              </a:r>
            </a:p>
            <a:p>
              <a:r>
                <a:rPr lang="en-GB" sz="800">
                  <a:solidFill>
                    <a:schemeClr val="bg1"/>
                  </a:solidFill>
                </a:rPr>
                <a:t>Curriculum/Subject Knowledge</a:t>
              </a:r>
            </a:p>
            <a:p>
              <a:endParaRPr lang="en-GB" sz="800">
                <a:solidFill>
                  <a:schemeClr val="bg1"/>
                </a:solidFill>
              </a:endParaRPr>
            </a:p>
            <a:p>
              <a:r>
                <a:rPr lang="en-GB" sz="800">
                  <a:solidFill>
                    <a:schemeClr val="bg1"/>
                  </a:solidFill>
                </a:rPr>
                <a:t>Maths inputs include: </a:t>
              </a:r>
            </a:p>
            <a:p>
              <a:r>
                <a:rPr lang="en-GB" sz="800">
                  <a:solidFill>
                    <a:schemeClr val="bg1"/>
                  </a:solidFill>
                </a:rPr>
                <a:t>Modelling</a:t>
              </a:r>
            </a:p>
            <a:p>
              <a:r>
                <a:rPr lang="en-GB" sz="800">
                  <a:solidFill>
                    <a:schemeClr val="bg1"/>
                  </a:solidFill>
                </a:rPr>
                <a:t>Problem solving</a:t>
              </a:r>
            </a:p>
            <a:p>
              <a:r>
                <a:rPr lang="en-GB" sz="800">
                  <a:solidFill>
                    <a:schemeClr val="bg1"/>
                  </a:solidFill>
                </a:rPr>
                <a:t>Feedback</a:t>
              </a:r>
            </a:p>
            <a:p>
              <a:r>
                <a:rPr lang="en-GB" sz="800">
                  <a:solidFill>
                    <a:schemeClr val="bg1"/>
                  </a:solidFill>
                </a:rPr>
                <a:t>Independence</a:t>
              </a:r>
            </a:p>
            <a:p>
              <a:endParaRPr lang="en-GB" sz="800">
                <a:solidFill>
                  <a:schemeClr val="bg1"/>
                </a:solidFill>
              </a:endParaRPr>
            </a:p>
            <a:p>
              <a:r>
                <a:rPr lang="en-GB" sz="800">
                  <a:solidFill>
                    <a:schemeClr val="bg1"/>
                  </a:solidFill>
                </a:rPr>
                <a:t>English inputs include: </a:t>
              </a:r>
            </a:p>
            <a:p>
              <a:r>
                <a:rPr lang="en-GB" sz="800">
                  <a:solidFill>
                    <a:schemeClr val="bg1"/>
                  </a:solidFill>
                </a:rPr>
                <a:t>Language and vocabulary</a:t>
              </a:r>
            </a:p>
            <a:p>
              <a:r>
                <a:rPr lang="en-GB" sz="800">
                  <a:solidFill>
                    <a:schemeClr val="bg1"/>
                  </a:solidFill>
                </a:rPr>
                <a:t>Phonics</a:t>
              </a:r>
            </a:p>
            <a:p>
              <a:r>
                <a:rPr lang="en-GB" sz="800">
                  <a:solidFill>
                    <a:schemeClr val="bg1"/>
                  </a:solidFill>
                </a:rPr>
                <a:t>Reading. (a)</a:t>
              </a:r>
            </a:p>
            <a:p>
              <a:endParaRPr lang="en-GB" sz="800">
                <a:solidFill>
                  <a:schemeClr val="bg1"/>
                </a:solidFill>
              </a:endParaRPr>
            </a:p>
            <a:p>
              <a:r>
                <a:rPr lang="en-GB" sz="800">
                  <a:solidFill>
                    <a:schemeClr val="bg1"/>
                  </a:solidFill>
                </a:rPr>
                <a:t>Collaborative learning communities. (b)</a:t>
              </a:r>
            </a:p>
            <a:p>
              <a:endParaRPr lang="en-GB" sz="800">
                <a:solidFill>
                  <a:schemeClr val="bg1"/>
                </a:solidFill>
              </a:endParaRPr>
            </a:p>
            <a:p>
              <a:r>
                <a:rPr lang="en-GB" sz="800" b="1">
                  <a:solidFill>
                    <a:schemeClr val="bg1"/>
                  </a:solidFill>
                </a:rPr>
                <a:t>Academic Intervention Best Bets</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Focus on fewer interventions, implemented well. Active Ingredients Coaching. (c)</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ERA/EEF </a:t>
              </a:r>
              <a:r>
                <a:rPr lang="en-GB" sz="800" kern="100">
                  <a:solidFill>
                    <a:schemeClr val="bg1"/>
                  </a:solidFill>
                  <a:ea typeface="Aptos" panose="020B0004020202020204" pitchFamily="34" charset="0"/>
                  <a:cs typeface="Times New Roman" panose="02020603050405020304" pitchFamily="18" charset="0"/>
                </a:rPr>
                <a:t>support schools to</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identify and share most promising interventions for locally identified needs for English and Maths. (c)</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‘Making the Most of Teaching Assistants (TAs)’ programme for leaders and </a:t>
              </a:r>
              <a:r>
                <a:rPr lang="en-GB" sz="800" err="1">
                  <a:solidFill>
                    <a:schemeClr val="bg1"/>
                  </a:solidFill>
                  <a:effectLst/>
                  <a:latin typeface="Arial" panose="020B0604020202020204" pitchFamily="34" charset="0"/>
                  <a:ea typeface="Aptos" panose="020B0004020202020204" pitchFamily="34" charset="0"/>
                </a:rPr>
                <a:t>TAs.</a:t>
              </a:r>
              <a:r>
                <a:rPr lang="en-GB" sz="800">
                  <a:solidFill>
                    <a:schemeClr val="bg1"/>
                  </a:solidFill>
                  <a:effectLst/>
                  <a:latin typeface="Arial" panose="020B0604020202020204" pitchFamily="34" charset="0"/>
                  <a:ea typeface="Aptos" panose="020B0004020202020204" pitchFamily="34" charset="0"/>
                </a:rPr>
                <a:t> (c)</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rPr>
                <a:t>Consistent assessment tools. (d)</a:t>
              </a:r>
            </a:p>
            <a:p>
              <a:r>
                <a:rPr lang="en-GB" sz="800" b="1">
                  <a:solidFill>
                    <a:schemeClr val="bg1"/>
                  </a:solidFill>
                </a:rPr>
                <a:t>Attract and Retain</a:t>
              </a:r>
              <a:endParaRPr lang="en-GB" altLang="en-US" sz="800" b="1">
                <a:solidFill>
                  <a:schemeClr val="bg1"/>
                </a:solidFill>
                <a:latin typeface="+mn-lt"/>
                <a:cs typeface="Times New Roman" panose="02020603050405020304" pitchFamily="18" charset="0"/>
              </a:endParaRPr>
            </a:p>
            <a:p>
              <a:pPr>
                <a:defRPr/>
              </a:pPr>
              <a:r>
                <a:rPr lang="en-GB" altLang="en-US" sz="800">
                  <a:solidFill>
                    <a:schemeClr val="bg1"/>
                  </a:solidFill>
                  <a:cs typeface="Arial" panose="020B0604020202020204" pitchFamily="34" charset="0"/>
                </a:rPr>
                <a:t>Compelling PD offer</a:t>
              </a:r>
            </a:p>
            <a:p>
              <a:pPr>
                <a:defRPr/>
              </a:pPr>
              <a:r>
                <a:rPr lang="en-GB" altLang="en-US" sz="800">
                  <a:solidFill>
                    <a:schemeClr val="bg1"/>
                  </a:solidFill>
                  <a:cs typeface="Arial" panose="020B0604020202020204" pitchFamily="34" charset="0"/>
                </a:rPr>
                <a:t>Relocation grants</a:t>
              </a:r>
            </a:p>
            <a:p>
              <a:pPr>
                <a:defRPr/>
              </a:pPr>
              <a:r>
                <a:rPr lang="en-GB" altLang="en-US" sz="800">
                  <a:solidFill>
                    <a:schemeClr val="bg1"/>
                  </a:solidFill>
                  <a:cs typeface="Arial" panose="020B0604020202020204" pitchFamily="34" charset="0"/>
                </a:rPr>
                <a:t>Promotion of the region (e)</a:t>
              </a:r>
            </a:p>
            <a:p>
              <a:pPr>
                <a:lnSpc>
                  <a:spcPct val="115000"/>
                </a:lnSpc>
                <a:spcAft>
                  <a:spcPts val="800"/>
                </a:spcAft>
              </a:pPr>
              <a:endParaRPr lang="en-GB" sz="800"/>
            </a:p>
            <a:p>
              <a:pPr>
                <a:defRPr/>
              </a:pPr>
              <a:endParaRPr lang="en-GB" altLang="en-US" sz="800">
                <a:solidFill>
                  <a:srgbClr val="000000"/>
                </a:solidFill>
                <a:latin typeface="+mn-lt"/>
                <a:cs typeface="Times New Roman" panose="02020603050405020304" pitchFamily="18" charset="0"/>
              </a:endParaRPr>
            </a:p>
            <a:p>
              <a:pPr>
                <a:defRPr/>
              </a:pPr>
              <a:endParaRPr lang="en-GB" altLang="en-US" sz="800">
                <a:solidFill>
                  <a:srgbClr val="000000"/>
                </a:solidFill>
                <a:latin typeface="+mn-lt"/>
                <a:cs typeface="Times New Roman" panose="02020603050405020304" pitchFamily="18" charset="0"/>
              </a:endParaRPr>
            </a:p>
            <a:p>
              <a:pPr>
                <a:defRPr/>
              </a:pPr>
              <a:r>
                <a:rPr lang="en-GB" altLang="en-US" sz="800">
                  <a:solidFill>
                    <a:srgbClr val="000000"/>
                  </a:solidFill>
                  <a:latin typeface="+mn-lt"/>
                  <a:cs typeface="Times New Roman" panose="02020603050405020304" pitchFamily="18" charset="0"/>
                </a:rPr>
                <a:t> </a:t>
              </a:r>
            </a:p>
          </p:txBody>
        </p:sp>
      </p:grpSp>
      <p:grpSp>
        <p:nvGrpSpPr>
          <p:cNvPr id="20" name="Group 19">
            <a:extLst>
              <a:ext uri="{FF2B5EF4-FFF2-40B4-BE49-F238E27FC236}">
                <a16:creationId xmlns:a16="http://schemas.microsoft.com/office/drawing/2014/main" id="{ED8C1EA7-752C-8470-9D7D-FC41FF1D22EE}"/>
              </a:ext>
            </a:extLst>
          </p:cNvPr>
          <p:cNvGrpSpPr/>
          <p:nvPr/>
        </p:nvGrpSpPr>
        <p:grpSpPr>
          <a:xfrm>
            <a:off x="3642097" y="322382"/>
            <a:ext cx="1995803" cy="6454564"/>
            <a:chOff x="2478408" y="337678"/>
            <a:chExt cx="2331238" cy="6450093"/>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478409" y="337678"/>
              <a:ext cx="2301245" cy="416791"/>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If these things happen… (outputs)</a:t>
              </a:r>
              <a:endParaRPr lang="en-GB" altLang="en-US" sz="1200" b="1">
                <a:solidFill>
                  <a:srgbClr val="000000"/>
                </a:solidFill>
                <a:latin typeface="+mn-lt"/>
                <a:cs typeface="Calibri" panose="020F050202020403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478408" y="887683"/>
              <a:ext cx="2331238" cy="5900088"/>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Leaders will apply implementation behaviours and processes to make informed choices and to align</a:t>
              </a:r>
              <a:r>
                <a:rPr lang="en-GB" sz="800" kern="100">
                  <a:ea typeface="Aptos" panose="020B0004020202020204" pitchFamily="34" charset="0"/>
                  <a:cs typeface="Times New Roman" panose="02020603050405020304" pitchFamily="18" charset="0"/>
                </a:rPr>
                <a:t> strategies to address priorities. </a:t>
              </a:r>
              <a:r>
                <a:rPr lang="en-GB" sz="800" kern="100">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school expertise in Great Teaching Toolkit dimensions and elements will be developed</a:t>
              </a:r>
              <a:r>
                <a:rPr lang="en-GB" sz="800" kern="100">
                  <a:ea typeface="Aptos" panose="020B0004020202020204" pitchFamily="34" charset="0"/>
                  <a:cs typeface="Times New Roman" panose="02020603050405020304" pitchFamily="18" charset="0"/>
                </a:rPr>
                <a:t>.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PD offer will be seen as relevant and needs led and participation will form part of planned school PD to address identified priorities. (b)</a:t>
              </a:r>
            </a:p>
            <a:p>
              <a:pPr>
                <a:lnSpc>
                  <a:spcPct val="115000"/>
                </a:lnSpc>
                <a:spcAft>
                  <a:spcPts val="800"/>
                </a:spcAft>
              </a:pPr>
              <a:r>
                <a:rPr lang="en-GB" sz="800" kern="100">
                  <a:ea typeface="Aptos" panose="020B0004020202020204" pitchFamily="34" charset="0"/>
                  <a:cs typeface="Times New Roman" panose="02020603050405020304" pitchFamily="18" charset="0"/>
                </a:rPr>
                <a:t>Inputs will be well attended focus on those factors that make the biggest difference in the classroom. (b)</a:t>
              </a:r>
            </a:p>
            <a:p>
              <a:pPr>
                <a:lnSpc>
                  <a:spcPct val="115000"/>
                </a:lnSpc>
                <a:spcAft>
                  <a:spcPts val="800"/>
                </a:spcAft>
              </a:pPr>
              <a:r>
                <a:rPr lang="en-GB" sz="800" kern="100">
                  <a:ea typeface="Aptos" panose="020B0004020202020204" pitchFamily="34" charset="0"/>
                  <a:cs typeface="Times New Roman" panose="02020603050405020304" pitchFamily="18" charset="0"/>
                </a:rPr>
                <a:t>Teachers will commit to own development including pupil voice to aid self-review. (b)</a:t>
              </a:r>
            </a:p>
            <a:p>
              <a:pPr>
                <a:lnSpc>
                  <a:spcPct val="115000"/>
                </a:lnSpc>
                <a:spcAft>
                  <a:spcPts val="800"/>
                </a:spcAft>
              </a:pPr>
              <a:r>
                <a:rPr lang="en-GB" sz="800">
                  <a:effectLst/>
                  <a:latin typeface="Arial" panose="020B0604020202020204" pitchFamily="34" charset="0"/>
                  <a:ea typeface="Aptos" panose="020B0004020202020204" pitchFamily="34" charset="0"/>
                </a:rPr>
                <a:t>Teachers in the region will commit to collaborate and support improvements with peers.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and WELL will </a:t>
              </a:r>
              <a:r>
                <a:rPr lang="en-GB" sz="800" kern="100">
                  <a:ea typeface="Aptos" panose="020B0004020202020204" pitchFamily="34" charset="0"/>
                  <a:cs typeface="Times New Roman" panose="02020603050405020304" pitchFamily="18" charset="0"/>
                </a:rPr>
                <a:t>clearly identify</a:t>
              </a:r>
              <a:r>
                <a:rPr lang="en-GB" sz="800" kern="100">
                  <a:effectLst/>
                  <a:latin typeface="Arial" panose="020B0604020202020204" pitchFamily="34" charset="0"/>
                  <a:ea typeface="Aptos" panose="020B0004020202020204" pitchFamily="34" charset="0"/>
                  <a:cs typeface="Times New Roman" panose="02020603050405020304" pitchFamily="18" charset="0"/>
                </a:rPr>
                <a:t> success indicators and measures. (c)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Westerns schools will </a:t>
              </a:r>
              <a:r>
                <a:rPr lang="en-GB" sz="800" kern="100">
                  <a:ea typeface="Aptos" panose="020B0004020202020204" pitchFamily="34" charset="0"/>
                  <a:cs typeface="Times New Roman" panose="02020603050405020304" pitchFamily="18" charset="0"/>
                </a:rPr>
                <a:t>make informed </a:t>
              </a:r>
              <a:r>
                <a:rPr lang="en-GB" sz="800" kern="100">
                  <a:effectLst/>
                  <a:latin typeface="Arial" panose="020B0604020202020204" pitchFamily="34" charset="0"/>
                  <a:ea typeface="Aptos" panose="020B0004020202020204" pitchFamily="34" charset="0"/>
                  <a:cs typeface="Times New Roman" panose="02020603050405020304" pitchFamily="18" charset="0"/>
                </a:rPr>
                <a:t> intervention choices and the factors that give best chance of success  - they will  have access to latest research and evidence relevant to local context. (c)</a:t>
              </a:r>
            </a:p>
            <a:p>
              <a:pPr>
                <a:lnSpc>
                  <a:spcPct val="115000"/>
                </a:lnSpc>
                <a:spcAft>
                  <a:spcPts val="800"/>
                </a:spcAft>
              </a:pPr>
              <a:r>
                <a:rPr lang="en-GB" sz="800">
                  <a:ea typeface="Aptos" panose="020B0004020202020204" pitchFamily="34" charset="0"/>
                </a:rPr>
                <a:t>Schools will deploy TAs/available resource for maximum impact</a:t>
              </a:r>
              <a:r>
                <a:rPr lang="en-GB" sz="800" kern="100">
                  <a:ea typeface="Aptos" panose="020B0004020202020204" pitchFamily="34" charset="0"/>
                  <a:cs typeface="Times New Roman" panose="02020603050405020304" pitchFamily="18" charset="0"/>
                </a:rPr>
                <a:t>.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enabling tracking of impact. (d)</a:t>
              </a:r>
            </a:p>
            <a:p>
              <a:pPr>
                <a:lnSpc>
                  <a:spcPct val="115000"/>
                </a:lnSpc>
                <a:spcAft>
                  <a:spcPts val="800"/>
                </a:spcAft>
              </a:pPr>
              <a:r>
                <a:rPr lang="en-GB" sz="800" kern="100">
                  <a:ea typeface="Aptos" panose="020B0004020202020204" pitchFamily="34" charset="0"/>
                  <a:cs typeface="Times New Roman" panose="02020603050405020304" pitchFamily="18" charset="0"/>
                </a:rPr>
                <a:t>Schools will have resource to attract Maths and English teachers and leaders. (e)</a:t>
              </a:r>
            </a:p>
            <a:p>
              <a:pPr>
                <a:lnSpc>
                  <a:spcPct val="115000"/>
                </a:lnSpc>
                <a:spcAft>
                  <a:spcPts val="800"/>
                </a:spcAft>
              </a:pP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endParaRPr lang="en-GB" altLang="en-US" sz="800">
                <a:solidFill>
                  <a:schemeClr val="accent2">
                    <a:lumMod val="50000"/>
                  </a:schemeClr>
                </a:solidFill>
                <a:latin typeface="+mn-lt"/>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31" name="Group 30">
            <a:extLst>
              <a:ext uri="{FF2B5EF4-FFF2-40B4-BE49-F238E27FC236}">
                <a16:creationId xmlns:a16="http://schemas.microsoft.com/office/drawing/2014/main" id="{5432C7C1-F8F5-46F0-6D98-5BF0CA9E61CE}"/>
              </a:ext>
            </a:extLst>
          </p:cNvPr>
          <p:cNvGrpSpPr/>
          <p:nvPr/>
        </p:nvGrpSpPr>
        <p:grpSpPr>
          <a:xfrm>
            <a:off x="8427698" y="176487"/>
            <a:ext cx="1782449" cy="6600462"/>
            <a:chOff x="9233525" y="149573"/>
            <a:chExt cx="1468648" cy="6798067"/>
          </a:xfrm>
        </p:grpSpPr>
        <p:sp>
          <p:nvSpPr>
            <p:cNvPr id="7" name="Text Box 8">
              <a:extLst>
                <a:ext uri="{FF2B5EF4-FFF2-40B4-BE49-F238E27FC236}">
                  <a16:creationId xmlns:a16="http://schemas.microsoft.com/office/drawing/2014/main" id="{5CC10628-65D3-4DEF-AA37-E55F974D9D89}"/>
                </a:ext>
              </a:extLst>
            </p:cNvPr>
            <p:cNvSpPr txBox="1">
              <a:spLocks/>
            </p:cNvSpPr>
            <p:nvPr/>
          </p:nvSpPr>
          <p:spPr>
            <a:xfrm>
              <a:off x="9233525" y="149573"/>
              <a:ext cx="1439234" cy="535180"/>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want to see these results… (intermediate outcomes)</a:t>
              </a:r>
              <a:endParaRPr lang="en-GB" altLang="en-US" sz="1200" b="1">
                <a:solidFill>
                  <a:schemeClr val="bg1"/>
                </a:solidFill>
                <a:latin typeface="+mn-lt"/>
                <a:cs typeface="Calibri" panose="020F0502020204030204" pitchFamily="34" charset="0"/>
              </a:endParaRPr>
            </a:p>
          </p:txBody>
        </p:sp>
        <p:sp>
          <p:nvSpPr>
            <p:cNvPr id="18" name="Text Box 19">
              <a:extLst>
                <a:ext uri="{FF2B5EF4-FFF2-40B4-BE49-F238E27FC236}">
                  <a16:creationId xmlns:a16="http://schemas.microsoft.com/office/drawing/2014/main" id="{37376D01-1D52-43C5-A546-951A7CC86FE0}"/>
                </a:ext>
              </a:extLst>
            </p:cNvPr>
            <p:cNvSpPr txBox="1">
              <a:spLocks/>
            </p:cNvSpPr>
            <p:nvPr/>
          </p:nvSpPr>
          <p:spPr>
            <a:xfrm>
              <a:off x="9233525" y="863247"/>
              <a:ext cx="1468647" cy="837123"/>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individual and whole school level, evaluation will evidence positive impact on the quality of provision and pupil outcomes. (a)</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3" name="Text Box 19">
              <a:extLst>
                <a:ext uri="{FF2B5EF4-FFF2-40B4-BE49-F238E27FC236}">
                  <a16:creationId xmlns:a16="http://schemas.microsoft.com/office/drawing/2014/main" id="{F264B8EF-B215-426A-9F9E-AAE2C8833C9A}"/>
                </a:ext>
              </a:extLst>
            </p:cNvPr>
            <p:cNvSpPr txBox="1">
              <a:spLocks/>
            </p:cNvSpPr>
            <p:nvPr/>
          </p:nvSpPr>
          <p:spPr>
            <a:xfrm>
              <a:off x="9233525" y="1768718"/>
              <a:ext cx="1467287" cy="121524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Participating leaders, teacher and pupils will report improvements in consistency of teaching quality. (b)</a:t>
              </a:r>
            </a:p>
            <a:p>
              <a:pPr>
                <a:defRPr/>
              </a:pPr>
              <a:endParaRPr lang="en-GB" sz="800" kern="100">
                <a:solidFill>
                  <a:schemeClr val="bg1"/>
                </a:solidFill>
                <a:ea typeface="Aptos" panose="020B0004020202020204" pitchFamily="34" charset="0"/>
                <a:cs typeface="Times New Roman" panose="02020603050405020304" pitchFamily="18" charset="0"/>
              </a:endParaRPr>
            </a:p>
            <a:p>
              <a:pPr>
                <a:defRPr/>
              </a:pPr>
              <a:r>
                <a:rPr lang="en-GB" sz="800" kern="100">
                  <a:solidFill>
                    <a:schemeClr val="bg1"/>
                  </a:solidFill>
                  <a:effectLst/>
                  <a:ea typeface="Aptos" panose="020B0004020202020204" pitchFamily="34" charset="0"/>
                  <a:cs typeface="Arial" panose="020B0604020202020204" pitchFamily="34" charset="0"/>
                </a:rPr>
                <a:t>Schools  will be openly working together to address identified priorities, drawing on the external expertise and challenge available. (b)</a:t>
              </a:r>
            </a:p>
            <a:p>
              <a:pPr>
                <a:defRPr/>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25" name="Text Box 18">
              <a:extLst>
                <a:ext uri="{FF2B5EF4-FFF2-40B4-BE49-F238E27FC236}">
                  <a16:creationId xmlns:a16="http://schemas.microsoft.com/office/drawing/2014/main" id="{01F45386-E263-4BC4-8C6C-F77B2B8BF73B}"/>
                </a:ext>
              </a:extLst>
            </p:cNvPr>
            <p:cNvSpPr txBox="1">
              <a:spLocks/>
            </p:cNvSpPr>
            <p:nvPr/>
          </p:nvSpPr>
          <p:spPr>
            <a:xfrm>
              <a:off x="9233525" y="3052310"/>
              <a:ext cx="1453260" cy="1373734"/>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Reading, Maths and Speech and language outcomes demonstrate positive impacts for pupils accessing interventions. (c)</a:t>
              </a: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Schools will evaluate that deployment of TAs is more effective as seen in surveys and case studies (c)</a:t>
              </a:r>
              <a:endParaRPr lang="en-GB" sz="1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chemeClr val="bg1"/>
                </a:solidFill>
                <a:ea typeface="MS PGothic"/>
                <a:cs typeface="Times New Roman"/>
              </a:endParaRPr>
            </a:p>
          </p:txBody>
        </p:sp>
        <p:sp>
          <p:nvSpPr>
            <p:cNvPr id="27" name="Text Box 18">
              <a:extLst>
                <a:ext uri="{FF2B5EF4-FFF2-40B4-BE49-F238E27FC236}">
                  <a16:creationId xmlns:a16="http://schemas.microsoft.com/office/drawing/2014/main" id="{39E26424-CE4B-4C38-A149-D58D178B7D7D}"/>
                </a:ext>
              </a:extLst>
            </p:cNvPr>
            <p:cNvSpPr txBox="1">
              <a:spLocks/>
            </p:cNvSpPr>
            <p:nvPr/>
          </p:nvSpPr>
          <p:spPr>
            <a:xfrm>
              <a:off x="9233525" y="4841860"/>
              <a:ext cx="1468648" cy="809667"/>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ea typeface="Aptos" panose="020B0004020202020204" pitchFamily="34" charset="0"/>
                  <a:cs typeface="Arial" panose="020B0604020202020204" pitchFamily="34" charset="0"/>
                </a:rPr>
                <a:t>Majority of pupils accessing targeted academic support will show accelerated progress using recognised assessments. (</a:t>
              </a:r>
              <a:r>
                <a:rPr lang="en-GB" sz="800" kern="100" err="1">
                  <a:solidFill>
                    <a:schemeClr val="bg1"/>
                  </a:solidFill>
                  <a:effectLst/>
                  <a:ea typeface="Aptos" panose="020B0004020202020204" pitchFamily="34" charset="0"/>
                  <a:cs typeface="Arial" panose="020B0604020202020204" pitchFamily="34" charset="0"/>
                </a:rPr>
                <a:t>c,d</a:t>
              </a:r>
              <a:r>
                <a:rPr lang="en-GB" sz="800" kern="100">
                  <a:solidFill>
                    <a:schemeClr val="bg1"/>
                  </a:solidFill>
                  <a:effectLst/>
                  <a:ea typeface="Aptos" panose="020B0004020202020204" pitchFamily="34" charset="0"/>
                  <a:cs typeface="Arial" panose="020B0604020202020204" pitchFamily="34" charset="0"/>
                </a:rPr>
                <a:t>)</a:t>
              </a:r>
            </a:p>
          </p:txBody>
        </p:sp>
        <p:sp>
          <p:nvSpPr>
            <p:cNvPr id="2" name="Text Box 18">
              <a:extLst>
                <a:ext uri="{FF2B5EF4-FFF2-40B4-BE49-F238E27FC236}">
                  <a16:creationId xmlns:a16="http://schemas.microsoft.com/office/drawing/2014/main" id="{A006DBFA-C42F-690D-6C28-7ED9E4C4EBEA}"/>
                </a:ext>
              </a:extLst>
            </p:cNvPr>
            <p:cNvSpPr txBox="1">
              <a:spLocks/>
            </p:cNvSpPr>
            <p:nvPr/>
          </p:nvSpPr>
          <p:spPr>
            <a:xfrm>
              <a:off x="9233525" y="6215595"/>
              <a:ext cx="1467287" cy="73204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800">
                  <a:solidFill>
                    <a:schemeClr val="bg1"/>
                  </a:solidFill>
                  <a:cs typeface="Arial" panose="020B0604020202020204" pitchFamily="34" charset="0"/>
                </a:rPr>
                <a:t>Case studies will show positive recruitment of teachers in hard to attract posts (e)</a:t>
              </a:r>
            </a:p>
          </p:txBody>
        </p:sp>
      </p:grpSp>
      <p:sp>
        <p:nvSpPr>
          <p:cNvPr id="9" name="Oval 8">
            <a:hlinkClick r:id="rId3" action="ppaction://hlinksldjump"/>
            <a:extLst>
              <a:ext uri="{FF2B5EF4-FFF2-40B4-BE49-F238E27FC236}">
                <a16:creationId xmlns:a16="http://schemas.microsoft.com/office/drawing/2014/main" id="{AECDC3F8-5128-A73F-6A7B-76BACFE25A56}"/>
              </a:ext>
            </a:extLst>
          </p:cNvPr>
          <p:cNvSpPr/>
          <p:nvPr/>
        </p:nvSpPr>
        <p:spPr>
          <a:xfrm>
            <a:off x="11742375" y="6413919"/>
            <a:ext cx="269422" cy="3184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9" name="Group 18">
            <a:extLst>
              <a:ext uri="{FF2B5EF4-FFF2-40B4-BE49-F238E27FC236}">
                <a16:creationId xmlns:a16="http://schemas.microsoft.com/office/drawing/2014/main" id="{1F3212A9-876F-BB10-94A5-10DD49D8254D}"/>
              </a:ext>
            </a:extLst>
          </p:cNvPr>
          <p:cNvGrpSpPr/>
          <p:nvPr/>
        </p:nvGrpSpPr>
        <p:grpSpPr>
          <a:xfrm>
            <a:off x="5685588" y="322382"/>
            <a:ext cx="2674991" cy="6454567"/>
            <a:chOff x="4814971" y="284373"/>
            <a:chExt cx="2571444" cy="5769675"/>
          </a:xfrm>
        </p:grpSpPr>
        <p:sp>
          <p:nvSpPr>
            <p:cNvPr id="6" name="Text Box 7">
              <a:extLst>
                <a:ext uri="{FF2B5EF4-FFF2-40B4-BE49-F238E27FC236}">
                  <a16:creationId xmlns:a16="http://schemas.microsoft.com/office/drawing/2014/main" id="{7668BD80-7D6A-4539-9331-0CA34EB6FC1E}"/>
                </a:ext>
              </a:extLst>
            </p:cNvPr>
            <p:cNvSpPr txBox="1">
              <a:spLocks/>
            </p:cNvSpPr>
            <p:nvPr/>
          </p:nvSpPr>
          <p:spPr>
            <a:xfrm>
              <a:off x="4814971" y="284373"/>
              <a:ext cx="2554621" cy="362503"/>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Then we can expect to see these results… (short term outcomes)</a:t>
              </a:r>
              <a:endParaRPr lang="en-GB" altLang="en-US" sz="1200" b="1">
                <a:solidFill>
                  <a:srgbClr val="000000"/>
                </a:solidFill>
                <a:latin typeface="+mn-lt"/>
                <a:cs typeface="Calibri" panose="020F0502020204030204" pitchFamily="34" charset="0"/>
              </a:endParaRPr>
            </a:p>
          </p:txBody>
        </p:sp>
        <p:sp>
          <p:nvSpPr>
            <p:cNvPr id="17" name="Text Box 18">
              <a:extLst>
                <a:ext uri="{FF2B5EF4-FFF2-40B4-BE49-F238E27FC236}">
                  <a16:creationId xmlns:a16="http://schemas.microsoft.com/office/drawing/2014/main" id="{0E868075-281E-4B31-A351-D84C5BC61D6B}"/>
                </a:ext>
              </a:extLst>
            </p:cNvPr>
            <p:cNvSpPr txBox="1">
              <a:spLocks/>
            </p:cNvSpPr>
            <p:nvPr/>
          </p:nvSpPr>
          <p:spPr>
            <a:xfrm>
              <a:off x="4831794" y="768680"/>
              <a:ext cx="2554621" cy="571061"/>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Implementation Plans, for Teacher Development and interventions will be more precisely focussed on evidence informed </a:t>
              </a:r>
              <a:r>
                <a:rPr lang="en-GB" sz="800" kern="100">
                  <a:ea typeface="Aptos" panose="020B0004020202020204" pitchFamily="34" charset="0"/>
                  <a:cs typeface="Times New Roman" panose="02020603050405020304" pitchFamily="18" charset="0"/>
                </a:rPr>
                <a:t>p</a:t>
              </a:r>
              <a:r>
                <a:rPr lang="en-GB" sz="800" kern="100">
                  <a:effectLst/>
                  <a:latin typeface="Arial" panose="020B0604020202020204" pitchFamily="34" charset="0"/>
                  <a:ea typeface="Aptos" panose="020B0004020202020204" pitchFamily="34" charset="0"/>
                  <a:cs typeface="Times New Roman" panose="02020603050405020304" pitchFamily="18" charset="0"/>
                </a:rPr>
                <a:t>edagogical development, aligned with academic ambitions. (a)</a:t>
              </a:r>
              <a:endParaRPr lang="en-GB" sz="800" kern="100">
                <a:ea typeface="Aptos" panose="020B0004020202020204" pitchFamily="34" charset="0"/>
                <a:cs typeface="Times New Roman" panose="02020603050405020304" pitchFamily="18" charset="0"/>
              </a:endParaRPr>
            </a:p>
          </p:txBody>
        </p:sp>
        <p:sp>
          <p:nvSpPr>
            <p:cNvPr id="21" name="Text Box 18">
              <a:extLst>
                <a:ext uri="{FF2B5EF4-FFF2-40B4-BE49-F238E27FC236}">
                  <a16:creationId xmlns:a16="http://schemas.microsoft.com/office/drawing/2014/main" id="{63F2FAFB-9E8D-4DB0-B62B-00CF19C4C986}"/>
                </a:ext>
              </a:extLst>
            </p:cNvPr>
            <p:cNvSpPr txBox="1">
              <a:spLocks/>
            </p:cNvSpPr>
            <p:nvPr/>
          </p:nvSpPr>
          <p:spPr>
            <a:xfrm>
              <a:off x="4831794" y="1630352"/>
              <a:ext cx="2554621" cy="1693598"/>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local  school expertise in Great Teaching dimensions and elements will be </a:t>
              </a:r>
              <a:r>
                <a:rPr lang="en-GB" sz="800" kern="100">
                  <a:ea typeface="Aptos" panose="020B0004020202020204" pitchFamily="34" charset="0"/>
                  <a:cs typeface="Times New Roman" panose="02020603050405020304" pitchFamily="18" charset="0"/>
                </a:rPr>
                <a:t>iden</a:t>
              </a:r>
              <a:r>
                <a:rPr lang="en-GB" sz="800" kern="100">
                  <a:effectLst/>
                  <a:latin typeface="Arial" panose="020B0604020202020204" pitchFamily="34" charset="0"/>
                  <a:ea typeface="Aptos" panose="020B0004020202020204" pitchFamily="34" charset="0"/>
                  <a:cs typeface="Times New Roman" panose="02020603050405020304" pitchFamily="18" charset="0"/>
                </a:rPr>
                <a:t>tified and </a:t>
              </a:r>
              <a:r>
                <a:rPr lang="en-GB" sz="800" kern="100">
                  <a:ea typeface="Aptos" panose="020B0004020202020204" pitchFamily="34" charset="0"/>
                  <a:cs typeface="Times New Roman" panose="02020603050405020304" pitchFamily="18" charset="0"/>
                </a:rPr>
                <a:t>utilised.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planning tools/language/assessment and facilitation will enable school to school collaboration to identify those factors that are having the biggest impact in the classroom/intervention in west Cumbrian context. (b)</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rPr>
                <a:t>Leaders, Teachers and TAs will have a consistent understanding of the fundamentals that have the biggest impact in the classroom (b)</a:t>
              </a: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4" name="Text Box 18">
              <a:extLst>
                <a:ext uri="{FF2B5EF4-FFF2-40B4-BE49-F238E27FC236}">
                  <a16:creationId xmlns:a16="http://schemas.microsoft.com/office/drawing/2014/main" id="{DF1D7414-5A79-4912-80AD-1C05FB3761FB}"/>
                </a:ext>
              </a:extLst>
            </p:cNvPr>
            <p:cNvSpPr txBox="1">
              <a:spLocks/>
            </p:cNvSpPr>
            <p:nvPr/>
          </p:nvSpPr>
          <p:spPr>
            <a:xfrm>
              <a:off x="4836621" y="3637105"/>
              <a:ext cx="2539732" cy="1019689"/>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a typeface="Aptos" panose="020B0004020202020204" pitchFamily="34" charset="0"/>
                  <a:cs typeface="Times New Roman" panose="02020603050405020304" pitchFamily="18" charset="0"/>
                </a:rPr>
                <a:t>S</a:t>
              </a:r>
              <a:r>
                <a:rPr lang="en-GB" sz="800" kern="100">
                  <a:effectLst/>
                  <a:latin typeface="Arial" panose="020B0604020202020204" pitchFamily="34" charset="0"/>
                  <a:ea typeface="Aptos" panose="020B0004020202020204" pitchFamily="34" charset="0"/>
                  <a:cs typeface="Times New Roman" panose="02020603050405020304" pitchFamily="18" charset="0"/>
                </a:rPr>
                <a:t>chools will feel confident about intervention choices and have access to latest research and evidence in context.</a:t>
              </a:r>
              <a:r>
                <a:rPr lang="en-GB" sz="800">
                  <a:effectLst/>
                  <a:latin typeface="Arial" panose="020B0604020202020204" pitchFamily="34" charset="0"/>
                  <a:ea typeface="Aptos" panose="020B0004020202020204" pitchFamily="34" charset="0"/>
                </a:rPr>
                <a:t> Teachers and Support staff will use evidence-based interventions more effectively, understand the active ingredients and feel supported to apply these consistently in schools.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6" name="Text Box 18">
              <a:extLst>
                <a:ext uri="{FF2B5EF4-FFF2-40B4-BE49-F238E27FC236}">
                  <a16:creationId xmlns:a16="http://schemas.microsoft.com/office/drawing/2014/main" id="{A867B8F8-A249-4D67-BC99-3CA2577B16CE}"/>
                </a:ext>
              </a:extLst>
            </p:cNvPr>
            <p:cNvSpPr txBox="1">
              <a:spLocks/>
            </p:cNvSpPr>
            <p:nvPr/>
          </p:nvSpPr>
          <p:spPr>
            <a:xfrm>
              <a:off x="4838924" y="4839184"/>
              <a:ext cx="2537429"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altLang="en-US" sz="800">
                  <a:solidFill>
                    <a:srgbClr val="000000"/>
                  </a:solidFill>
                  <a:cs typeface="Arial" panose="020B0604020202020204" pitchFamily="34" charset="0"/>
                </a:rPr>
                <a:t>Monitoring and evaluation outcomes will ensure shared clarity about what is working and why. (d)</a:t>
              </a: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8" name="Text Box 18">
              <a:extLst>
                <a:ext uri="{FF2B5EF4-FFF2-40B4-BE49-F238E27FC236}">
                  <a16:creationId xmlns:a16="http://schemas.microsoft.com/office/drawing/2014/main" id="{43398E07-1476-4AD5-945F-A2A42808F394}"/>
                </a:ext>
              </a:extLst>
            </p:cNvPr>
            <p:cNvSpPr txBox="1">
              <a:spLocks/>
            </p:cNvSpPr>
            <p:nvPr/>
          </p:nvSpPr>
          <p:spPr>
            <a:xfrm>
              <a:off x="4856507" y="5528944"/>
              <a:ext cx="2513085"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effectLst/>
                  <a:latin typeface="Arial" panose="020B0604020202020204" pitchFamily="34" charset="0"/>
                  <a:ea typeface="Aptos" panose="020B0004020202020204" pitchFamily="34" charset="0"/>
                  <a:cs typeface="Times New Roman" panose="02020603050405020304" pitchFamily="18" charset="0"/>
                </a:rPr>
                <a:t>M</a:t>
              </a:r>
              <a:r>
                <a:rPr lang="en-GB" sz="800" kern="100">
                  <a:ea typeface="Aptos" panose="020B0004020202020204" pitchFamily="34" charset="0"/>
                  <a:cs typeface="Times New Roman" panose="02020603050405020304" pitchFamily="18" charset="0"/>
                </a:rPr>
                <a:t>ore schools will successfully recruit English and Maths specialists. (e)</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defRPr/>
              </a:pPr>
              <a:endParaRPr lang="en-GB" altLang="en-US" sz="800">
                <a:latin typeface="+mn-lt"/>
                <a:cs typeface="Calibri" panose="020F0502020204030204" pitchFamily="34" charset="0"/>
              </a:endParaRPr>
            </a:p>
          </p:txBody>
        </p:sp>
      </p:grpSp>
      <p:sp>
        <p:nvSpPr>
          <p:cNvPr id="12" name="Rectangle 11">
            <a:extLst>
              <a:ext uri="{FF2B5EF4-FFF2-40B4-BE49-F238E27FC236}">
                <a16:creationId xmlns:a16="http://schemas.microsoft.com/office/drawing/2014/main" id="{085DC8CD-1434-A971-7AC8-08AA8342BC4B}"/>
              </a:ext>
            </a:extLst>
          </p:cNvPr>
          <p:cNvSpPr/>
          <p:nvPr/>
        </p:nvSpPr>
        <p:spPr>
          <a:xfrm flipV="1">
            <a:off x="127353" y="1900362"/>
            <a:ext cx="1322357" cy="133581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2C60DDF7-285A-BB73-CEB5-7DB800D90E1C}"/>
              </a:ext>
            </a:extLst>
          </p:cNvPr>
          <p:cNvSpPr/>
          <p:nvPr/>
        </p:nvSpPr>
        <p:spPr>
          <a:xfrm flipV="1">
            <a:off x="1563548" y="3967701"/>
            <a:ext cx="2024608" cy="29419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2E990EB6-B538-C213-F620-633C0EE6223D}"/>
              </a:ext>
            </a:extLst>
          </p:cNvPr>
          <p:cNvSpPr/>
          <p:nvPr/>
        </p:nvSpPr>
        <p:spPr>
          <a:xfrm flipV="1">
            <a:off x="3653344" y="1503028"/>
            <a:ext cx="1901359" cy="274896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8EAF9FF1-A2F7-217B-38D8-B440724A5D6B}"/>
              </a:ext>
            </a:extLst>
          </p:cNvPr>
          <p:cNvSpPr/>
          <p:nvPr/>
        </p:nvSpPr>
        <p:spPr>
          <a:xfrm>
            <a:off x="5696297" y="1857932"/>
            <a:ext cx="2595757" cy="178083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912EE8D9-1159-3AFF-0A08-D08A76CD7BDC}"/>
              </a:ext>
            </a:extLst>
          </p:cNvPr>
          <p:cNvSpPr/>
          <p:nvPr/>
        </p:nvSpPr>
        <p:spPr>
          <a:xfrm flipV="1">
            <a:off x="8413491" y="1744313"/>
            <a:ext cx="1746750" cy="117992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0" name="Group 9">
            <a:extLst>
              <a:ext uri="{FF2B5EF4-FFF2-40B4-BE49-F238E27FC236}">
                <a16:creationId xmlns:a16="http://schemas.microsoft.com/office/drawing/2014/main" id="{CDEEF05C-E01C-139C-1B20-C76DD83A0762}"/>
              </a:ext>
            </a:extLst>
          </p:cNvPr>
          <p:cNvGrpSpPr/>
          <p:nvPr/>
        </p:nvGrpSpPr>
        <p:grpSpPr>
          <a:xfrm>
            <a:off x="10258592" y="186390"/>
            <a:ext cx="1933410" cy="6613671"/>
            <a:chOff x="10669270" y="412906"/>
            <a:chExt cx="1534401" cy="6341955"/>
          </a:xfrm>
        </p:grpSpPr>
        <p:sp>
          <p:nvSpPr>
            <p:cNvPr id="36" name="Text Box 9">
              <a:extLst>
                <a:ext uri="{FF2B5EF4-FFF2-40B4-BE49-F238E27FC236}">
                  <a16:creationId xmlns:a16="http://schemas.microsoft.com/office/drawing/2014/main" id="{E0EA9E5B-C369-A458-480E-4F307B50C339}"/>
                </a:ext>
              </a:extLst>
            </p:cNvPr>
            <p:cNvSpPr txBox="1">
              <a:spLocks/>
            </p:cNvSpPr>
            <p:nvPr/>
          </p:nvSpPr>
          <p:spPr>
            <a:xfrm>
              <a:off x="10703459" y="412906"/>
              <a:ext cx="1399772" cy="511667"/>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hope to see these results.… (long-term outcomes)</a:t>
              </a:r>
              <a:endParaRPr lang="en-GB" altLang="en-US" sz="1200" b="1">
                <a:solidFill>
                  <a:schemeClr val="bg1"/>
                </a:solidFill>
                <a:latin typeface="+mn-lt"/>
                <a:cs typeface="Calibri" panose="020F0502020204030204" pitchFamily="34" charset="0"/>
              </a:endParaRPr>
            </a:p>
          </p:txBody>
        </p:sp>
        <p:sp>
          <p:nvSpPr>
            <p:cNvPr id="37" name="Text Box 33">
              <a:extLst>
                <a:ext uri="{FF2B5EF4-FFF2-40B4-BE49-F238E27FC236}">
                  <a16:creationId xmlns:a16="http://schemas.microsoft.com/office/drawing/2014/main" id="{C3F262B7-9A19-CD2E-4FEE-C1648E3F26CB}"/>
                </a:ext>
              </a:extLst>
            </p:cNvPr>
            <p:cNvSpPr txBox="1">
              <a:spLocks/>
            </p:cNvSpPr>
            <p:nvPr/>
          </p:nvSpPr>
          <p:spPr>
            <a:xfrm>
              <a:off x="10669270" y="1086022"/>
              <a:ext cx="1534401" cy="5668839"/>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a typeface="Aptos" panose="020B0004020202020204" pitchFamily="34" charset="0"/>
                  <a:cs typeface="Times New Roman" panose="02020603050405020304" pitchFamily="18" charset="0"/>
                </a:rPr>
                <a:t>The overall disadvantaged progress and attainment trend for participating schools is positive compared to similar school groups nationally. (</a:t>
              </a:r>
              <a:r>
                <a:rPr lang="en-GB" sz="750" kern="100" err="1">
                  <a:solidFill>
                    <a:schemeClr val="bg1"/>
                  </a:solidFill>
                  <a:ea typeface="Aptos" panose="020B0004020202020204" pitchFamily="34" charset="0"/>
                  <a:cs typeface="Times New Roman" panose="02020603050405020304" pitchFamily="18" charset="0"/>
                </a:rPr>
                <a:t>a,b,c,d,e</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Quality of teaching improvements evident through surveys and case studies. (</a:t>
              </a:r>
              <a:r>
                <a:rPr lang="en-GB" sz="75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Academic progress and outcomes trend is positive for identified cohorts in the English/ Maths academic focus chosen for participating schools, including: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Phonics % will be favourable against national and disadvantaged will compare favourably.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Maths assessments for schools with this focus will show positive impact at regional and intervention group level, particularly the disadvantaged.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KS3 reading - NGRT assessments show progress - standardised scores and disadvantaged gap show improvements and are favourable when compared to baseline and similar school group trends. </a:t>
              </a: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 SATs/GCSE/P8 trends including disadvantaged gap impacts compare favourably to school groups with similar characteristics.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Case studies will evidence positive impacts of WELL funded interventions. (</a:t>
              </a:r>
              <a:r>
                <a:rPr lang="en-GB" sz="750" err="1">
                  <a:solidFill>
                    <a:schemeClr val="bg1"/>
                  </a:solidFill>
                  <a:effectLst/>
                  <a:latin typeface="Arial" panose="020B0604020202020204" pitchFamily="34" charset="0"/>
                  <a:ea typeface="Aptos" panose="020B0004020202020204" pitchFamily="34" charset="0"/>
                </a:rPr>
                <a:t>a,b,c,d</a:t>
              </a:r>
              <a:r>
                <a:rPr lang="en-GB" sz="750">
                  <a:solidFill>
                    <a:schemeClr val="bg1"/>
                  </a:solidFill>
                  <a:effectLst/>
                  <a:latin typeface="Arial" panose="020B0604020202020204" pitchFamily="34" charset="0"/>
                  <a:ea typeface="Aptos" panose="020B0004020202020204" pitchFamily="34" charset="0"/>
                </a:rPr>
                <a:t>)</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An increase in the percentage of schools providing support to and receiving support from other WELL schools to address identified priorities. (b)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Teacher recruitment positively impacted. (e)</a:t>
              </a:r>
            </a:p>
            <a:p>
              <a:pPr>
                <a:lnSpc>
                  <a:spcPct val="115000"/>
                </a:lnSpc>
                <a:spcAft>
                  <a:spcPts val="800"/>
                </a:spcAft>
              </a:pPr>
              <a:endParaRPr lang="en-GB" altLang="en-US" sz="800">
                <a:solidFill>
                  <a:srgbClr val="000000"/>
                </a:solidFill>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sp>
        <p:nvSpPr>
          <p:cNvPr id="38" name="Oval 37">
            <a:hlinkClick r:id="rId3" action="ppaction://hlinksldjump"/>
            <a:extLst>
              <a:ext uri="{FF2B5EF4-FFF2-40B4-BE49-F238E27FC236}">
                <a16:creationId xmlns:a16="http://schemas.microsoft.com/office/drawing/2014/main" id="{33E289C5-82E9-A023-0BFB-1C2F75E78409}"/>
              </a:ext>
            </a:extLst>
          </p:cNvPr>
          <p:cNvSpPr/>
          <p:nvPr/>
        </p:nvSpPr>
        <p:spPr>
          <a:xfrm>
            <a:off x="11877086" y="6346184"/>
            <a:ext cx="269422" cy="3184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64174393-CA8F-FBC8-9E49-DCA6EF8E9F51}"/>
              </a:ext>
            </a:extLst>
          </p:cNvPr>
          <p:cNvSpPr/>
          <p:nvPr/>
        </p:nvSpPr>
        <p:spPr>
          <a:xfrm>
            <a:off x="10313581" y="887502"/>
            <a:ext cx="1811296" cy="53020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18459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9" grpId="0" animBg="1"/>
      <p:bldP spid="32" grpId="0" animBg="1"/>
      <p:bldP spid="33" grpId="0" animBg="1"/>
      <p:bldP spid="34" grpId="0" animBg="1"/>
      <p:bldP spid="3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Placeholder 1">
            <a:extLst>
              <a:ext uri="{FF2B5EF4-FFF2-40B4-BE49-F238E27FC236}">
                <a16:creationId xmlns:a16="http://schemas.microsoft.com/office/drawing/2014/main" id="{1440B494-9C96-434D-8E54-446D8C48C6F9}"/>
              </a:ext>
            </a:extLst>
          </p:cNvPr>
          <p:cNvSpPr txBox="1">
            <a:spLocks/>
          </p:cNvSpPr>
          <p:nvPr/>
        </p:nvSpPr>
        <p:spPr bwMode="auto">
          <a:xfrm>
            <a:off x="3330270" y="-18763"/>
            <a:ext cx="6016930" cy="436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eaLnBrk="1" hangingPunct="1">
              <a:spcBef>
                <a:spcPct val="20000"/>
              </a:spcBef>
              <a:buFont typeface="Arial" panose="020B0604020202020204" pitchFamily="34" charset="0"/>
              <a:buNone/>
            </a:pPr>
            <a:r>
              <a:rPr lang="en-US" altLang="en-US" sz="1800" b="1">
                <a:latin typeface="+mn-lt"/>
                <a:cs typeface="Helvetica" panose="020B0604020202020204" pitchFamily="34" charset="0"/>
              </a:rPr>
              <a:t>(Academic) Enablers </a:t>
            </a: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30" name="Group 29">
            <a:extLst>
              <a:ext uri="{FF2B5EF4-FFF2-40B4-BE49-F238E27FC236}">
                <a16:creationId xmlns:a16="http://schemas.microsoft.com/office/drawing/2014/main" id="{408B0FF5-9B18-B1FB-EEEC-081F334C0EB1}"/>
              </a:ext>
            </a:extLst>
          </p:cNvPr>
          <p:cNvGrpSpPr/>
          <p:nvPr/>
        </p:nvGrpSpPr>
        <p:grpSpPr>
          <a:xfrm>
            <a:off x="115726" y="353703"/>
            <a:ext cx="1345612" cy="6433147"/>
            <a:chOff x="60535" y="381454"/>
            <a:chExt cx="1068549" cy="6313262"/>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60535" y="381454"/>
              <a:ext cx="1068549" cy="382898"/>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decrease effect </a:t>
              </a:r>
              <a:endParaRPr lang="en-GB" altLang="en-US" sz="1200" b="1">
                <a:solidFill>
                  <a:schemeClr val="bg1"/>
                </a:solidFill>
                <a:latin typeface="+mn-lt"/>
                <a:cs typeface="Calibri" panose="020F050202020403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60535" y="887566"/>
              <a:ext cx="1068549" cy="5807150"/>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may choose too many areas </a:t>
              </a:r>
              <a:r>
                <a:rPr lang="en-GB" sz="800" kern="100">
                  <a:solidFill>
                    <a:schemeClr val="bg1"/>
                  </a:solidFill>
                  <a:ea typeface="Aptos" panose="020B0004020202020204" pitchFamily="34" charset="0"/>
                  <a:cs typeface="Times New Roman" panose="02020603050405020304" pitchFamily="18" charset="0"/>
                </a:rPr>
                <a:t>of focus and lose momentum. 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ue to fragmented landscap</a:t>
              </a:r>
              <a:r>
                <a:rPr lang="en-GB" sz="800" kern="100">
                  <a:solidFill>
                    <a:schemeClr val="bg1"/>
                  </a:solidFill>
                  <a:ea typeface="Aptos" panose="020B0004020202020204" pitchFamily="34" charset="0"/>
                  <a:cs typeface="Times New Roman" panose="02020603050405020304" pitchFamily="18" charset="0"/>
                </a:rPr>
                <a:t>e/ leadership/ teacher changes.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Individuals are trained </a:t>
              </a:r>
              <a:r>
                <a:rPr lang="en-GB" sz="800" kern="100">
                  <a:solidFill>
                    <a:schemeClr val="bg1"/>
                  </a:solidFill>
                  <a:ea typeface="Aptos" panose="020B0004020202020204" pitchFamily="34" charset="0"/>
                  <a:cs typeface="Times New Roman" panose="02020603050405020304" pitchFamily="18" charset="0"/>
                </a:rPr>
                <a:t>in a range of interventions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but time is not planned by schools to cascade/ Implement consistently and extend the reach and quality. (b)</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choose some interventions that are not evidence based or the available evidence may not be secure for the identified problem. </a:t>
              </a:r>
              <a:r>
                <a:rPr lang="en-GB" sz="800">
                  <a:solidFill>
                    <a:schemeClr val="bg1"/>
                  </a:solidFill>
                  <a:ea typeface="Aptos" panose="020B0004020202020204" pitchFamily="34" charset="0"/>
                </a:rPr>
                <a:t>(c)</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Range of assessments being used across phases limits opportunities for evaluation and collaboration</a:t>
              </a:r>
              <a:r>
                <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rPr>
                <a:t>. (d)</a:t>
              </a: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experience challenges in recruiting Headteachers, teachers and Teaching Assistants or lose key staff during implementation. (e)</a:t>
              </a:r>
            </a:p>
            <a:p>
              <a:pPr>
                <a:lnSpc>
                  <a:spcPct val="115000"/>
                </a:lnSpc>
                <a:spcAft>
                  <a:spcPts val="800"/>
                </a:spcAft>
              </a:pPr>
              <a:endParaRPr lang="en-GB" sz="800">
                <a:effectLst/>
                <a:latin typeface="Arial" panose="020B0604020202020204" pitchFamily="34" charset="0"/>
                <a:ea typeface="Aptos" panose="020B0004020202020204" pitchFamily="34" charset="0"/>
              </a:endParaRPr>
            </a:p>
          </p:txBody>
        </p:sp>
      </p:grpSp>
      <p:grpSp>
        <p:nvGrpSpPr>
          <p:cNvPr id="22" name="Group 21">
            <a:extLst>
              <a:ext uri="{FF2B5EF4-FFF2-40B4-BE49-F238E27FC236}">
                <a16:creationId xmlns:a16="http://schemas.microsoft.com/office/drawing/2014/main" id="{33C17934-39E0-DB0E-AABA-4A84BAA98C8D}"/>
              </a:ext>
            </a:extLst>
          </p:cNvPr>
          <p:cNvGrpSpPr/>
          <p:nvPr/>
        </p:nvGrpSpPr>
        <p:grpSpPr>
          <a:xfrm>
            <a:off x="1509954" y="332285"/>
            <a:ext cx="2109677" cy="6454564"/>
            <a:chOff x="1200270" y="646172"/>
            <a:chExt cx="1205830" cy="6143783"/>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225631" y="646172"/>
              <a:ext cx="1172693" cy="370729"/>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increase effect</a:t>
              </a:r>
              <a:endParaRPr lang="en-GB" altLang="en-US" sz="1200" b="1">
                <a:solidFill>
                  <a:schemeClr val="bg1"/>
                </a:solidFill>
                <a:latin typeface="+mn-lt"/>
                <a:cs typeface="Calibri" panose="020F0502020204030204" pitchFamily="34" charset="0"/>
              </a:endParaRP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200270" y="1137063"/>
              <a:ext cx="1205830" cy="5652892"/>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GB" sz="800">
                  <a:solidFill>
                    <a:schemeClr val="bg1"/>
                  </a:solidFill>
                </a:rPr>
                <a:t>Inputs on implementation including barriers and enablers. (a)</a:t>
              </a:r>
            </a:p>
            <a:p>
              <a:endParaRPr lang="en-GB" sz="800">
                <a:solidFill>
                  <a:schemeClr val="bg1"/>
                </a:solidFill>
              </a:endParaRPr>
            </a:p>
            <a:p>
              <a:r>
                <a:rPr lang="en-GB" sz="800">
                  <a:solidFill>
                    <a:schemeClr val="bg1"/>
                  </a:solidFill>
                </a:rPr>
                <a:t>Evaluation and alignment with existing processes/local PD landscape. (a)</a:t>
              </a:r>
            </a:p>
            <a:p>
              <a:endParaRPr lang="en-GB" sz="800">
                <a:solidFill>
                  <a:schemeClr val="bg1"/>
                </a:solidFill>
              </a:endParaRPr>
            </a:p>
            <a:p>
              <a:endParaRPr lang="en-GB" sz="800">
                <a:solidFill>
                  <a:schemeClr val="bg1"/>
                </a:solidFill>
              </a:endParaRPr>
            </a:p>
            <a:p>
              <a:r>
                <a:rPr lang="en-GB" sz="800" b="1">
                  <a:solidFill>
                    <a:schemeClr val="bg1"/>
                  </a:solidFill>
                </a:rPr>
                <a:t>Pedagogy – Professional Development and Collaborative Learning </a:t>
              </a:r>
            </a:p>
            <a:p>
              <a:r>
                <a:rPr lang="en-GB" sz="800">
                  <a:solidFill>
                    <a:schemeClr val="bg1"/>
                  </a:solidFill>
                </a:rPr>
                <a:t>Schools choose and clarify from:</a:t>
              </a:r>
            </a:p>
            <a:p>
              <a:r>
                <a:rPr lang="en-GB" sz="800">
                  <a:solidFill>
                    <a:schemeClr val="bg1"/>
                  </a:solidFill>
                </a:rPr>
                <a:t> </a:t>
              </a:r>
            </a:p>
            <a:p>
              <a:r>
                <a:rPr lang="en-GB" sz="800">
                  <a:solidFill>
                    <a:schemeClr val="bg1"/>
                  </a:solidFill>
                </a:rPr>
                <a:t>EEF/EBE/GTT research domains</a:t>
              </a:r>
            </a:p>
            <a:p>
              <a:r>
                <a:rPr lang="en-GB" sz="800">
                  <a:solidFill>
                    <a:schemeClr val="bg1"/>
                  </a:solidFill>
                </a:rPr>
                <a:t>Expert inputs (MADE)</a:t>
              </a:r>
            </a:p>
            <a:p>
              <a:r>
                <a:rPr lang="en-GB" sz="800">
                  <a:solidFill>
                    <a:schemeClr val="bg1"/>
                  </a:solidFill>
                </a:rPr>
                <a:t>Curriculum/Subject Knowledge</a:t>
              </a:r>
            </a:p>
            <a:p>
              <a:endParaRPr lang="en-GB" sz="800">
                <a:solidFill>
                  <a:schemeClr val="bg1"/>
                </a:solidFill>
              </a:endParaRPr>
            </a:p>
            <a:p>
              <a:r>
                <a:rPr lang="en-GB" sz="800">
                  <a:solidFill>
                    <a:schemeClr val="bg1"/>
                  </a:solidFill>
                </a:rPr>
                <a:t>Maths inputs include: </a:t>
              </a:r>
            </a:p>
            <a:p>
              <a:r>
                <a:rPr lang="en-GB" sz="800">
                  <a:solidFill>
                    <a:schemeClr val="bg1"/>
                  </a:solidFill>
                </a:rPr>
                <a:t>Modelling</a:t>
              </a:r>
            </a:p>
            <a:p>
              <a:r>
                <a:rPr lang="en-GB" sz="800">
                  <a:solidFill>
                    <a:schemeClr val="bg1"/>
                  </a:solidFill>
                </a:rPr>
                <a:t>Problem solving</a:t>
              </a:r>
            </a:p>
            <a:p>
              <a:r>
                <a:rPr lang="en-GB" sz="800">
                  <a:solidFill>
                    <a:schemeClr val="bg1"/>
                  </a:solidFill>
                </a:rPr>
                <a:t>Feedback</a:t>
              </a:r>
            </a:p>
            <a:p>
              <a:r>
                <a:rPr lang="en-GB" sz="800">
                  <a:solidFill>
                    <a:schemeClr val="bg1"/>
                  </a:solidFill>
                </a:rPr>
                <a:t>Independence</a:t>
              </a:r>
            </a:p>
            <a:p>
              <a:endParaRPr lang="en-GB" sz="800">
                <a:solidFill>
                  <a:schemeClr val="bg1"/>
                </a:solidFill>
              </a:endParaRPr>
            </a:p>
            <a:p>
              <a:r>
                <a:rPr lang="en-GB" sz="800">
                  <a:solidFill>
                    <a:schemeClr val="bg1"/>
                  </a:solidFill>
                </a:rPr>
                <a:t>English inputs include: </a:t>
              </a:r>
            </a:p>
            <a:p>
              <a:r>
                <a:rPr lang="en-GB" sz="800">
                  <a:solidFill>
                    <a:schemeClr val="bg1"/>
                  </a:solidFill>
                </a:rPr>
                <a:t>Language and vocabulary</a:t>
              </a:r>
            </a:p>
            <a:p>
              <a:r>
                <a:rPr lang="en-GB" sz="800">
                  <a:solidFill>
                    <a:schemeClr val="bg1"/>
                  </a:solidFill>
                </a:rPr>
                <a:t>Phonics</a:t>
              </a:r>
            </a:p>
            <a:p>
              <a:r>
                <a:rPr lang="en-GB" sz="800">
                  <a:solidFill>
                    <a:schemeClr val="bg1"/>
                  </a:solidFill>
                </a:rPr>
                <a:t>Reading. (a)</a:t>
              </a:r>
            </a:p>
            <a:p>
              <a:endParaRPr lang="en-GB" sz="800">
                <a:solidFill>
                  <a:schemeClr val="bg1"/>
                </a:solidFill>
              </a:endParaRPr>
            </a:p>
            <a:p>
              <a:r>
                <a:rPr lang="en-GB" sz="800">
                  <a:solidFill>
                    <a:schemeClr val="bg1"/>
                  </a:solidFill>
                </a:rPr>
                <a:t>Collaborative learning communities. (b)</a:t>
              </a:r>
            </a:p>
            <a:p>
              <a:endParaRPr lang="en-GB" sz="800">
                <a:solidFill>
                  <a:schemeClr val="bg1"/>
                </a:solidFill>
              </a:endParaRPr>
            </a:p>
            <a:p>
              <a:r>
                <a:rPr lang="en-GB" sz="800" b="1">
                  <a:solidFill>
                    <a:schemeClr val="bg1"/>
                  </a:solidFill>
                </a:rPr>
                <a:t>Academic Intervention Best Bets</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Focus on fewer interventions, implemented well. Active Ingredients Coaching. (c)</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ERA/EEF </a:t>
              </a:r>
              <a:r>
                <a:rPr lang="en-GB" sz="800" kern="100">
                  <a:solidFill>
                    <a:schemeClr val="bg1"/>
                  </a:solidFill>
                  <a:ea typeface="Aptos" panose="020B0004020202020204" pitchFamily="34" charset="0"/>
                  <a:cs typeface="Times New Roman" panose="02020603050405020304" pitchFamily="18" charset="0"/>
                </a:rPr>
                <a:t>support schools to</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identify and share most promising interventions for locally identified needs for English and Maths. (c)</a:t>
              </a: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a:t>
              </a:r>
              <a:r>
                <a:rPr lang="en-GB" sz="800">
                  <a:solidFill>
                    <a:schemeClr val="bg1"/>
                  </a:solidFill>
                  <a:effectLst/>
                  <a:latin typeface="Arial" panose="020B0604020202020204" pitchFamily="34" charset="0"/>
                  <a:ea typeface="Aptos" panose="020B0004020202020204" pitchFamily="34" charset="0"/>
                </a:rPr>
                <a:t>Making the Most of Teaching Assistants (TAs)’ programme for leaders and </a:t>
              </a:r>
              <a:r>
                <a:rPr lang="en-GB" sz="800" err="1">
                  <a:solidFill>
                    <a:schemeClr val="bg1"/>
                  </a:solidFill>
                  <a:effectLst/>
                  <a:latin typeface="Arial" panose="020B0604020202020204" pitchFamily="34" charset="0"/>
                  <a:ea typeface="Aptos" panose="020B0004020202020204" pitchFamily="34" charset="0"/>
                </a:rPr>
                <a:t>TAs.</a:t>
              </a:r>
              <a:r>
                <a:rPr lang="en-GB" sz="800">
                  <a:solidFill>
                    <a:schemeClr val="bg1"/>
                  </a:solidFill>
                  <a:effectLst/>
                  <a:latin typeface="Arial" panose="020B0604020202020204" pitchFamily="34" charset="0"/>
                  <a:ea typeface="Aptos" panose="020B0004020202020204" pitchFamily="34" charset="0"/>
                </a:rPr>
                <a:t> (c)</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rPr>
                <a:t>Consistent assessment tools. (d)</a:t>
              </a:r>
            </a:p>
            <a:p>
              <a:r>
                <a:rPr lang="en-GB" sz="800" b="1">
                  <a:solidFill>
                    <a:schemeClr val="bg1"/>
                  </a:solidFill>
                </a:rPr>
                <a:t>Attract and Retain</a:t>
              </a:r>
              <a:endParaRPr lang="en-GB" altLang="en-US" sz="800" b="1">
                <a:solidFill>
                  <a:schemeClr val="bg1"/>
                </a:solidFill>
                <a:latin typeface="+mn-lt"/>
                <a:cs typeface="Times New Roman" panose="02020603050405020304" pitchFamily="18" charset="0"/>
              </a:endParaRPr>
            </a:p>
            <a:p>
              <a:pPr>
                <a:defRPr/>
              </a:pPr>
              <a:r>
                <a:rPr lang="en-GB" altLang="en-US" sz="800">
                  <a:solidFill>
                    <a:schemeClr val="bg1"/>
                  </a:solidFill>
                  <a:cs typeface="Arial" panose="020B0604020202020204" pitchFamily="34" charset="0"/>
                </a:rPr>
                <a:t>Compelling PD offer</a:t>
              </a:r>
            </a:p>
            <a:p>
              <a:pPr>
                <a:defRPr/>
              </a:pPr>
              <a:r>
                <a:rPr lang="en-GB" altLang="en-US" sz="800">
                  <a:solidFill>
                    <a:schemeClr val="bg1"/>
                  </a:solidFill>
                  <a:cs typeface="Arial" panose="020B0604020202020204" pitchFamily="34" charset="0"/>
                </a:rPr>
                <a:t>Relocation grants</a:t>
              </a:r>
            </a:p>
            <a:p>
              <a:pPr>
                <a:defRPr/>
              </a:pPr>
              <a:r>
                <a:rPr lang="en-GB" altLang="en-US" sz="800">
                  <a:solidFill>
                    <a:schemeClr val="bg1"/>
                  </a:solidFill>
                  <a:cs typeface="Arial" panose="020B0604020202020204" pitchFamily="34" charset="0"/>
                </a:rPr>
                <a:t>Promotion of the region (e)</a:t>
              </a:r>
            </a:p>
            <a:p>
              <a:pPr>
                <a:lnSpc>
                  <a:spcPct val="115000"/>
                </a:lnSpc>
                <a:spcAft>
                  <a:spcPts val="800"/>
                </a:spcAft>
              </a:pPr>
              <a:endParaRPr lang="en-GB" sz="800"/>
            </a:p>
            <a:p>
              <a:pPr>
                <a:defRPr/>
              </a:pPr>
              <a:endParaRPr lang="en-GB" altLang="en-US" sz="800">
                <a:solidFill>
                  <a:srgbClr val="000000"/>
                </a:solidFill>
                <a:latin typeface="+mn-lt"/>
                <a:cs typeface="Times New Roman" panose="02020603050405020304" pitchFamily="18" charset="0"/>
              </a:endParaRPr>
            </a:p>
            <a:p>
              <a:pPr>
                <a:defRPr/>
              </a:pPr>
              <a:endParaRPr lang="en-GB" altLang="en-US" sz="800">
                <a:solidFill>
                  <a:srgbClr val="000000"/>
                </a:solidFill>
                <a:latin typeface="+mn-lt"/>
                <a:cs typeface="Times New Roman" panose="02020603050405020304" pitchFamily="18" charset="0"/>
              </a:endParaRPr>
            </a:p>
            <a:p>
              <a:pPr>
                <a:defRPr/>
              </a:pPr>
              <a:r>
                <a:rPr lang="en-GB" altLang="en-US" sz="800">
                  <a:solidFill>
                    <a:srgbClr val="000000"/>
                  </a:solidFill>
                  <a:latin typeface="+mn-lt"/>
                  <a:cs typeface="Times New Roman" panose="02020603050405020304" pitchFamily="18" charset="0"/>
                </a:rPr>
                <a:t> </a:t>
              </a:r>
            </a:p>
          </p:txBody>
        </p:sp>
      </p:grpSp>
      <p:grpSp>
        <p:nvGrpSpPr>
          <p:cNvPr id="20" name="Group 19">
            <a:extLst>
              <a:ext uri="{FF2B5EF4-FFF2-40B4-BE49-F238E27FC236}">
                <a16:creationId xmlns:a16="http://schemas.microsoft.com/office/drawing/2014/main" id="{ED8C1EA7-752C-8470-9D7D-FC41FF1D22EE}"/>
              </a:ext>
            </a:extLst>
          </p:cNvPr>
          <p:cNvGrpSpPr/>
          <p:nvPr/>
        </p:nvGrpSpPr>
        <p:grpSpPr>
          <a:xfrm>
            <a:off x="3668247" y="332285"/>
            <a:ext cx="1995803" cy="6454564"/>
            <a:chOff x="2478408" y="337678"/>
            <a:chExt cx="2331238" cy="6450093"/>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478409" y="337678"/>
              <a:ext cx="2301245" cy="416791"/>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If these things happen… (outputs)</a:t>
              </a:r>
              <a:endParaRPr lang="en-GB" altLang="en-US" sz="1200" b="1">
                <a:solidFill>
                  <a:srgbClr val="000000"/>
                </a:solidFill>
                <a:latin typeface="+mn-lt"/>
                <a:cs typeface="Calibri" panose="020F050202020403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478408" y="887683"/>
              <a:ext cx="2331238" cy="5900088"/>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Leaders will apply implementation behaviours and processes to make informed choices and to align</a:t>
              </a:r>
              <a:r>
                <a:rPr lang="en-GB" sz="800" kern="100">
                  <a:ea typeface="Aptos" panose="020B0004020202020204" pitchFamily="34" charset="0"/>
                  <a:cs typeface="Times New Roman" panose="02020603050405020304" pitchFamily="18" charset="0"/>
                </a:rPr>
                <a:t> strategies to address priorities. </a:t>
              </a:r>
              <a:r>
                <a:rPr lang="en-GB" sz="800" kern="100">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school expertise in Great Teaching Toolkit dimensions and elements will be developed</a:t>
              </a:r>
              <a:r>
                <a:rPr lang="en-GB" sz="800" kern="100">
                  <a:ea typeface="Aptos" panose="020B0004020202020204" pitchFamily="34" charset="0"/>
                  <a:cs typeface="Times New Roman" panose="02020603050405020304" pitchFamily="18" charset="0"/>
                </a:rPr>
                <a:t>.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PD offer will be seen as relevant and needs led and participation will form part of planned school PD to address identified priorities. (b)</a:t>
              </a:r>
            </a:p>
            <a:p>
              <a:pPr>
                <a:lnSpc>
                  <a:spcPct val="115000"/>
                </a:lnSpc>
                <a:spcAft>
                  <a:spcPts val="800"/>
                </a:spcAft>
              </a:pPr>
              <a:r>
                <a:rPr lang="en-GB" sz="800" kern="100">
                  <a:ea typeface="Aptos" panose="020B0004020202020204" pitchFamily="34" charset="0"/>
                  <a:cs typeface="Times New Roman" panose="02020603050405020304" pitchFamily="18" charset="0"/>
                </a:rPr>
                <a:t>Inputs will be well attended focus on those factors that make the biggest difference in the classroom. (b)</a:t>
              </a:r>
            </a:p>
            <a:p>
              <a:pPr>
                <a:lnSpc>
                  <a:spcPct val="115000"/>
                </a:lnSpc>
                <a:spcAft>
                  <a:spcPts val="800"/>
                </a:spcAft>
              </a:pPr>
              <a:r>
                <a:rPr lang="en-GB" sz="800" kern="100">
                  <a:ea typeface="Aptos" panose="020B0004020202020204" pitchFamily="34" charset="0"/>
                  <a:cs typeface="Times New Roman" panose="02020603050405020304" pitchFamily="18" charset="0"/>
                </a:rPr>
                <a:t>Teachers will commit to own development including pupil voice to aid self-review. (b)</a:t>
              </a:r>
            </a:p>
            <a:p>
              <a:pPr>
                <a:lnSpc>
                  <a:spcPct val="115000"/>
                </a:lnSpc>
                <a:spcAft>
                  <a:spcPts val="800"/>
                </a:spcAft>
              </a:pPr>
              <a:r>
                <a:rPr lang="en-GB" sz="800">
                  <a:effectLst/>
                  <a:latin typeface="Arial" panose="020B0604020202020204" pitchFamily="34" charset="0"/>
                  <a:ea typeface="Aptos" panose="020B0004020202020204" pitchFamily="34" charset="0"/>
                </a:rPr>
                <a:t>Teachers in the region will commit to collaborate and support improvements with peers.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and WELL will </a:t>
              </a:r>
              <a:r>
                <a:rPr lang="en-GB" sz="800" kern="100">
                  <a:ea typeface="Aptos" panose="020B0004020202020204" pitchFamily="34" charset="0"/>
                  <a:cs typeface="Times New Roman" panose="02020603050405020304" pitchFamily="18" charset="0"/>
                </a:rPr>
                <a:t>clearly identify</a:t>
              </a:r>
              <a:r>
                <a:rPr lang="en-GB" sz="800" kern="100">
                  <a:effectLst/>
                  <a:latin typeface="Arial" panose="020B0604020202020204" pitchFamily="34" charset="0"/>
                  <a:ea typeface="Aptos" panose="020B0004020202020204" pitchFamily="34" charset="0"/>
                  <a:cs typeface="Times New Roman" panose="02020603050405020304" pitchFamily="18" charset="0"/>
                </a:rPr>
                <a:t> success indicators and measures. (c)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Westerns schools will </a:t>
              </a:r>
              <a:r>
                <a:rPr lang="en-GB" sz="800" kern="100">
                  <a:ea typeface="Aptos" panose="020B0004020202020204" pitchFamily="34" charset="0"/>
                  <a:cs typeface="Times New Roman" panose="02020603050405020304" pitchFamily="18" charset="0"/>
                </a:rPr>
                <a:t>make informed </a:t>
              </a:r>
              <a:r>
                <a:rPr lang="en-GB" sz="800" kern="100">
                  <a:effectLst/>
                  <a:latin typeface="Arial" panose="020B0604020202020204" pitchFamily="34" charset="0"/>
                  <a:ea typeface="Aptos" panose="020B0004020202020204" pitchFamily="34" charset="0"/>
                  <a:cs typeface="Times New Roman" panose="02020603050405020304" pitchFamily="18" charset="0"/>
                </a:rPr>
                <a:t> intervention choices and the factors that give best chance of success  - they will  have access to latest research and evidence relevant to local context. (c)</a:t>
              </a:r>
            </a:p>
            <a:p>
              <a:pPr>
                <a:lnSpc>
                  <a:spcPct val="115000"/>
                </a:lnSpc>
                <a:spcAft>
                  <a:spcPts val="800"/>
                </a:spcAft>
              </a:pPr>
              <a:r>
                <a:rPr lang="en-GB" sz="800">
                  <a:ea typeface="Aptos" panose="020B0004020202020204" pitchFamily="34" charset="0"/>
                </a:rPr>
                <a:t>Schools will deploy TAs/available resource for maximum impact</a:t>
              </a:r>
              <a:r>
                <a:rPr lang="en-GB" sz="800" kern="100">
                  <a:ea typeface="Aptos" panose="020B0004020202020204" pitchFamily="34" charset="0"/>
                  <a:cs typeface="Times New Roman" panose="02020603050405020304" pitchFamily="18" charset="0"/>
                </a:rPr>
                <a:t>.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enabling tracking of impact. (d)</a:t>
              </a:r>
            </a:p>
            <a:p>
              <a:pPr>
                <a:lnSpc>
                  <a:spcPct val="115000"/>
                </a:lnSpc>
                <a:spcAft>
                  <a:spcPts val="800"/>
                </a:spcAft>
              </a:pPr>
              <a:r>
                <a:rPr lang="en-GB" sz="800" kern="100">
                  <a:ea typeface="Aptos" panose="020B0004020202020204" pitchFamily="34" charset="0"/>
                  <a:cs typeface="Times New Roman" panose="02020603050405020304" pitchFamily="18" charset="0"/>
                </a:rPr>
                <a:t>Schools will have resource to attract Maths and English teachers and leaders. (e)</a:t>
              </a:r>
            </a:p>
            <a:p>
              <a:pPr>
                <a:lnSpc>
                  <a:spcPct val="115000"/>
                </a:lnSpc>
                <a:spcAft>
                  <a:spcPts val="800"/>
                </a:spcAft>
              </a:pP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endParaRPr lang="en-GB" altLang="en-US" sz="800">
                <a:solidFill>
                  <a:schemeClr val="accent2">
                    <a:lumMod val="50000"/>
                  </a:schemeClr>
                </a:solidFill>
                <a:latin typeface="+mn-lt"/>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31" name="Group 30">
            <a:extLst>
              <a:ext uri="{FF2B5EF4-FFF2-40B4-BE49-F238E27FC236}">
                <a16:creationId xmlns:a16="http://schemas.microsoft.com/office/drawing/2014/main" id="{5432C7C1-F8F5-46F0-6D98-5BF0CA9E61CE}"/>
              </a:ext>
            </a:extLst>
          </p:cNvPr>
          <p:cNvGrpSpPr/>
          <p:nvPr/>
        </p:nvGrpSpPr>
        <p:grpSpPr>
          <a:xfrm>
            <a:off x="8440149" y="186387"/>
            <a:ext cx="1782449" cy="6600462"/>
            <a:chOff x="9233525" y="149573"/>
            <a:chExt cx="1468648" cy="6798067"/>
          </a:xfrm>
        </p:grpSpPr>
        <p:sp>
          <p:nvSpPr>
            <p:cNvPr id="7" name="Text Box 8">
              <a:extLst>
                <a:ext uri="{FF2B5EF4-FFF2-40B4-BE49-F238E27FC236}">
                  <a16:creationId xmlns:a16="http://schemas.microsoft.com/office/drawing/2014/main" id="{5CC10628-65D3-4DEF-AA37-E55F974D9D89}"/>
                </a:ext>
              </a:extLst>
            </p:cNvPr>
            <p:cNvSpPr txBox="1">
              <a:spLocks/>
            </p:cNvSpPr>
            <p:nvPr/>
          </p:nvSpPr>
          <p:spPr>
            <a:xfrm>
              <a:off x="9233525" y="149573"/>
              <a:ext cx="1439234" cy="535180"/>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want to see these results… (intermediate outcomes)</a:t>
              </a:r>
              <a:endParaRPr lang="en-GB" altLang="en-US" sz="1200" b="1">
                <a:solidFill>
                  <a:schemeClr val="bg1"/>
                </a:solidFill>
                <a:latin typeface="+mn-lt"/>
                <a:cs typeface="Calibri" panose="020F0502020204030204" pitchFamily="34" charset="0"/>
              </a:endParaRPr>
            </a:p>
          </p:txBody>
        </p:sp>
        <p:sp>
          <p:nvSpPr>
            <p:cNvPr id="18" name="Text Box 19">
              <a:extLst>
                <a:ext uri="{FF2B5EF4-FFF2-40B4-BE49-F238E27FC236}">
                  <a16:creationId xmlns:a16="http://schemas.microsoft.com/office/drawing/2014/main" id="{37376D01-1D52-43C5-A546-951A7CC86FE0}"/>
                </a:ext>
              </a:extLst>
            </p:cNvPr>
            <p:cNvSpPr txBox="1">
              <a:spLocks/>
            </p:cNvSpPr>
            <p:nvPr/>
          </p:nvSpPr>
          <p:spPr>
            <a:xfrm>
              <a:off x="9233525" y="863247"/>
              <a:ext cx="1468647" cy="837123"/>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individual and whole school level, evaluation will evidence positive impact on the quality of provision and pupil outcomes. (a)</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3" name="Text Box 19">
              <a:extLst>
                <a:ext uri="{FF2B5EF4-FFF2-40B4-BE49-F238E27FC236}">
                  <a16:creationId xmlns:a16="http://schemas.microsoft.com/office/drawing/2014/main" id="{F264B8EF-B215-426A-9F9E-AAE2C8833C9A}"/>
                </a:ext>
              </a:extLst>
            </p:cNvPr>
            <p:cNvSpPr txBox="1">
              <a:spLocks/>
            </p:cNvSpPr>
            <p:nvPr/>
          </p:nvSpPr>
          <p:spPr>
            <a:xfrm>
              <a:off x="9233525" y="1768718"/>
              <a:ext cx="1467287" cy="121524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Participating leaders, teacher and pupils will report improvements in consistency of teaching quality. (b)</a:t>
              </a:r>
            </a:p>
            <a:p>
              <a:pPr>
                <a:defRPr/>
              </a:pPr>
              <a:endParaRPr lang="en-GB" sz="800" kern="100">
                <a:solidFill>
                  <a:schemeClr val="bg1"/>
                </a:solidFill>
                <a:ea typeface="Aptos" panose="020B0004020202020204" pitchFamily="34" charset="0"/>
                <a:cs typeface="Times New Roman" panose="02020603050405020304" pitchFamily="18" charset="0"/>
              </a:endParaRPr>
            </a:p>
            <a:p>
              <a:pPr>
                <a:defRPr/>
              </a:pPr>
              <a:r>
                <a:rPr lang="en-GB" sz="800" kern="100">
                  <a:solidFill>
                    <a:schemeClr val="bg1"/>
                  </a:solidFill>
                  <a:effectLst/>
                  <a:ea typeface="Aptos" panose="020B0004020202020204" pitchFamily="34" charset="0"/>
                  <a:cs typeface="Arial" panose="020B0604020202020204" pitchFamily="34" charset="0"/>
                </a:rPr>
                <a:t>Schools  will be openly working together to address identified priorities, drawing on the external expertise and challenge available. (b)</a:t>
              </a:r>
            </a:p>
            <a:p>
              <a:pPr>
                <a:defRPr/>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25" name="Text Box 18">
              <a:extLst>
                <a:ext uri="{FF2B5EF4-FFF2-40B4-BE49-F238E27FC236}">
                  <a16:creationId xmlns:a16="http://schemas.microsoft.com/office/drawing/2014/main" id="{01F45386-E263-4BC4-8C6C-F77B2B8BF73B}"/>
                </a:ext>
              </a:extLst>
            </p:cNvPr>
            <p:cNvSpPr txBox="1">
              <a:spLocks/>
            </p:cNvSpPr>
            <p:nvPr/>
          </p:nvSpPr>
          <p:spPr>
            <a:xfrm>
              <a:off x="9233525" y="3052310"/>
              <a:ext cx="1453260" cy="1373734"/>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Reading, Maths and Speech and language outcomes demonstrate positive impacts for pupils accessing interventions. (c)</a:t>
              </a: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Schools will evaluate that deployment of TAs is more effective as seen in surveys and case studies (c)</a:t>
              </a:r>
              <a:endParaRPr lang="en-GB" sz="1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chemeClr val="bg1"/>
                </a:solidFill>
                <a:ea typeface="MS PGothic"/>
                <a:cs typeface="Times New Roman"/>
              </a:endParaRPr>
            </a:p>
          </p:txBody>
        </p:sp>
        <p:sp>
          <p:nvSpPr>
            <p:cNvPr id="27" name="Text Box 18">
              <a:extLst>
                <a:ext uri="{FF2B5EF4-FFF2-40B4-BE49-F238E27FC236}">
                  <a16:creationId xmlns:a16="http://schemas.microsoft.com/office/drawing/2014/main" id="{39E26424-CE4B-4C38-A149-D58D178B7D7D}"/>
                </a:ext>
              </a:extLst>
            </p:cNvPr>
            <p:cNvSpPr txBox="1">
              <a:spLocks/>
            </p:cNvSpPr>
            <p:nvPr/>
          </p:nvSpPr>
          <p:spPr>
            <a:xfrm>
              <a:off x="9233525" y="4841860"/>
              <a:ext cx="1468648" cy="809667"/>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ea typeface="Aptos" panose="020B0004020202020204" pitchFamily="34" charset="0"/>
                  <a:cs typeface="Arial" panose="020B0604020202020204" pitchFamily="34" charset="0"/>
                </a:rPr>
                <a:t>Majority of pupils accessing targeted academic support will show accelerated progress using recognised assessments. (</a:t>
              </a:r>
              <a:r>
                <a:rPr lang="en-GB" sz="800" kern="100" err="1">
                  <a:solidFill>
                    <a:schemeClr val="bg1"/>
                  </a:solidFill>
                  <a:effectLst/>
                  <a:ea typeface="Aptos" panose="020B0004020202020204" pitchFamily="34" charset="0"/>
                  <a:cs typeface="Arial" panose="020B0604020202020204" pitchFamily="34" charset="0"/>
                </a:rPr>
                <a:t>c,d</a:t>
              </a:r>
              <a:r>
                <a:rPr lang="en-GB" sz="800" kern="100">
                  <a:solidFill>
                    <a:schemeClr val="bg1"/>
                  </a:solidFill>
                  <a:effectLst/>
                  <a:ea typeface="Aptos" panose="020B0004020202020204" pitchFamily="34" charset="0"/>
                  <a:cs typeface="Arial" panose="020B0604020202020204" pitchFamily="34" charset="0"/>
                </a:rPr>
                <a:t>)</a:t>
              </a:r>
            </a:p>
          </p:txBody>
        </p:sp>
        <p:sp>
          <p:nvSpPr>
            <p:cNvPr id="2" name="Text Box 18">
              <a:extLst>
                <a:ext uri="{FF2B5EF4-FFF2-40B4-BE49-F238E27FC236}">
                  <a16:creationId xmlns:a16="http://schemas.microsoft.com/office/drawing/2014/main" id="{A006DBFA-C42F-690D-6C28-7ED9E4C4EBEA}"/>
                </a:ext>
              </a:extLst>
            </p:cNvPr>
            <p:cNvSpPr txBox="1">
              <a:spLocks/>
            </p:cNvSpPr>
            <p:nvPr/>
          </p:nvSpPr>
          <p:spPr>
            <a:xfrm>
              <a:off x="9233525" y="6215595"/>
              <a:ext cx="1467287" cy="73204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800">
                  <a:solidFill>
                    <a:schemeClr val="bg1"/>
                  </a:solidFill>
                  <a:cs typeface="Arial" panose="020B0604020202020204" pitchFamily="34" charset="0"/>
                </a:rPr>
                <a:t>Case studies will show positive recruitment of teachers in hard to attract posts (e)</a:t>
              </a:r>
            </a:p>
          </p:txBody>
        </p:sp>
      </p:grpSp>
      <p:sp>
        <p:nvSpPr>
          <p:cNvPr id="9" name="Oval 8">
            <a:hlinkClick r:id="rId3" action="ppaction://hlinksldjump"/>
            <a:extLst>
              <a:ext uri="{FF2B5EF4-FFF2-40B4-BE49-F238E27FC236}">
                <a16:creationId xmlns:a16="http://schemas.microsoft.com/office/drawing/2014/main" id="{AECDC3F8-5128-A73F-6A7B-76BACFE25A56}"/>
              </a:ext>
            </a:extLst>
          </p:cNvPr>
          <p:cNvSpPr/>
          <p:nvPr/>
        </p:nvSpPr>
        <p:spPr>
          <a:xfrm>
            <a:off x="11742375" y="6413919"/>
            <a:ext cx="269422" cy="3184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9" name="Group 18">
            <a:extLst>
              <a:ext uri="{FF2B5EF4-FFF2-40B4-BE49-F238E27FC236}">
                <a16:creationId xmlns:a16="http://schemas.microsoft.com/office/drawing/2014/main" id="{1F3212A9-876F-BB10-94A5-10DD49D8254D}"/>
              </a:ext>
            </a:extLst>
          </p:cNvPr>
          <p:cNvGrpSpPr/>
          <p:nvPr/>
        </p:nvGrpSpPr>
        <p:grpSpPr>
          <a:xfrm>
            <a:off x="5705854" y="332282"/>
            <a:ext cx="2674991" cy="6454567"/>
            <a:chOff x="4814971" y="284373"/>
            <a:chExt cx="2571444" cy="5769675"/>
          </a:xfrm>
        </p:grpSpPr>
        <p:sp>
          <p:nvSpPr>
            <p:cNvPr id="6" name="Text Box 7">
              <a:extLst>
                <a:ext uri="{FF2B5EF4-FFF2-40B4-BE49-F238E27FC236}">
                  <a16:creationId xmlns:a16="http://schemas.microsoft.com/office/drawing/2014/main" id="{7668BD80-7D6A-4539-9331-0CA34EB6FC1E}"/>
                </a:ext>
              </a:extLst>
            </p:cNvPr>
            <p:cNvSpPr txBox="1">
              <a:spLocks/>
            </p:cNvSpPr>
            <p:nvPr/>
          </p:nvSpPr>
          <p:spPr>
            <a:xfrm>
              <a:off x="4814971" y="284373"/>
              <a:ext cx="2554621" cy="362503"/>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Then we can expect to see these results… (short term outcomes)</a:t>
              </a:r>
              <a:endParaRPr lang="en-GB" altLang="en-US" sz="1200" b="1">
                <a:solidFill>
                  <a:srgbClr val="000000"/>
                </a:solidFill>
                <a:latin typeface="+mn-lt"/>
                <a:cs typeface="Calibri" panose="020F0502020204030204" pitchFamily="34" charset="0"/>
              </a:endParaRPr>
            </a:p>
          </p:txBody>
        </p:sp>
        <p:sp>
          <p:nvSpPr>
            <p:cNvPr id="17" name="Text Box 18">
              <a:extLst>
                <a:ext uri="{FF2B5EF4-FFF2-40B4-BE49-F238E27FC236}">
                  <a16:creationId xmlns:a16="http://schemas.microsoft.com/office/drawing/2014/main" id="{0E868075-281E-4B31-A351-D84C5BC61D6B}"/>
                </a:ext>
              </a:extLst>
            </p:cNvPr>
            <p:cNvSpPr txBox="1">
              <a:spLocks/>
            </p:cNvSpPr>
            <p:nvPr/>
          </p:nvSpPr>
          <p:spPr>
            <a:xfrm>
              <a:off x="4831794" y="768680"/>
              <a:ext cx="2554621" cy="571061"/>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Implementation Plans, for Teacher Development and interventions will be more precisely focussed on evidence informed </a:t>
              </a:r>
              <a:r>
                <a:rPr lang="en-GB" sz="800" kern="100">
                  <a:ea typeface="Aptos" panose="020B0004020202020204" pitchFamily="34" charset="0"/>
                  <a:cs typeface="Times New Roman" panose="02020603050405020304" pitchFamily="18" charset="0"/>
                </a:rPr>
                <a:t>p</a:t>
              </a:r>
              <a:r>
                <a:rPr lang="en-GB" sz="800" kern="100">
                  <a:effectLst/>
                  <a:latin typeface="Arial" panose="020B0604020202020204" pitchFamily="34" charset="0"/>
                  <a:ea typeface="Aptos" panose="020B0004020202020204" pitchFamily="34" charset="0"/>
                  <a:cs typeface="Times New Roman" panose="02020603050405020304" pitchFamily="18" charset="0"/>
                </a:rPr>
                <a:t>edagogical development, aligned with academic ambitions. (a)</a:t>
              </a:r>
              <a:endParaRPr lang="en-GB" sz="800" kern="100">
                <a:ea typeface="Aptos" panose="020B0004020202020204" pitchFamily="34" charset="0"/>
                <a:cs typeface="Times New Roman" panose="02020603050405020304" pitchFamily="18" charset="0"/>
              </a:endParaRPr>
            </a:p>
          </p:txBody>
        </p:sp>
        <p:sp>
          <p:nvSpPr>
            <p:cNvPr id="21" name="Text Box 18">
              <a:extLst>
                <a:ext uri="{FF2B5EF4-FFF2-40B4-BE49-F238E27FC236}">
                  <a16:creationId xmlns:a16="http://schemas.microsoft.com/office/drawing/2014/main" id="{63F2FAFB-9E8D-4DB0-B62B-00CF19C4C986}"/>
                </a:ext>
              </a:extLst>
            </p:cNvPr>
            <p:cNvSpPr txBox="1">
              <a:spLocks/>
            </p:cNvSpPr>
            <p:nvPr/>
          </p:nvSpPr>
          <p:spPr>
            <a:xfrm>
              <a:off x="4831794" y="1630352"/>
              <a:ext cx="2554621" cy="1693598"/>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local  school expertise in Great Teaching dimensions and elements will be </a:t>
              </a:r>
              <a:r>
                <a:rPr lang="en-GB" sz="800" kern="100">
                  <a:ea typeface="Aptos" panose="020B0004020202020204" pitchFamily="34" charset="0"/>
                  <a:cs typeface="Times New Roman" panose="02020603050405020304" pitchFamily="18" charset="0"/>
                </a:rPr>
                <a:t>iden</a:t>
              </a:r>
              <a:r>
                <a:rPr lang="en-GB" sz="800" kern="100">
                  <a:effectLst/>
                  <a:latin typeface="Arial" panose="020B0604020202020204" pitchFamily="34" charset="0"/>
                  <a:ea typeface="Aptos" panose="020B0004020202020204" pitchFamily="34" charset="0"/>
                  <a:cs typeface="Times New Roman" panose="02020603050405020304" pitchFamily="18" charset="0"/>
                </a:rPr>
                <a:t>tified and </a:t>
              </a:r>
              <a:r>
                <a:rPr lang="en-GB" sz="800" kern="100">
                  <a:ea typeface="Aptos" panose="020B0004020202020204" pitchFamily="34" charset="0"/>
                  <a:cs typeface="Times New Roman" panose="02020603050405020304" pitchFamily="18" charset="0"/>
                </a:rPr>
                <a:t>utilised.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planning tools/language/assessment and facilitation will enable school to school collaboration to identify those factors that are having the biggest impact in the classroom/intervention in west Cumbrian context. (b)</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rPr>
                <a:t>Leaders, Teachers and TAs will have a consistent understanding of the fundamentals that have the biggest impact in the classroom (b)</a:t>
              </a: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4" name="Text Box 18">
              <a:extLst>
                <a:ext uri="{FF2B5EF4-FFF2-40B4-BE49-F238E27FC236}">
                  <a16:creationId xmlns:a16="http://schemas.microsoft.com/office/drawing/2014/main" id="{DF1D7414-5A79-4912-80AD-1C05FB3761FB}"/>
                </a:ext>
              </a:extLst>
            </p:cNvPr>
            <p:cNvSpPr txBox="1">
              <a:spLocks/>
            </p:cNvSpPr>
            <p:nvPr/>
          </p:nvSpPr>
          <p:spPr>
            <a:xfrm>
              <a:off x="4836621" y="3637105"/>
              <a:ext cx="2539732" cy="1019689"/>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a typeface="Aptos" panose="020B0004020202020204" pitchFamily="34" charset="0"/>
                  <a:cs typeface="Times New Roman" panose="02020603050405020304" pitchFamily="18" charset="0"/>
                </a:rPr>
                <a:t>S</a:t>
              </a:r>
              <a:r>
                <a:rPr lang="en-GB" sz="800" kern="100">
                  <a:effectLst/>
                  <a:latin typeface="Arial" panose="020B0604020202020204" pitchFamily="34" charset="0"/>
                  <a:ea typeface="Aptos" panose="020B0004020202020204" pitchFamily="34" charset="0"/>
                  <a:cs typeface="Times New Roman" panose="02020603050405020304" pitchFamily="18" charset="0"/>
                </a:rPr>
                <a:t>chools will feel confident about intervention choices and have access to latest research and evidence in context.</a:t>
              </a:r>
              <a:r>
                <a:rPr lang="en-GB" sz="800">
                  <a:effectLst/>
                  <a:latin typeface="Arial" panose="020B0604020202020204" pitchFamily="34" charset="0"/>
                  <a:ea typeface="Aptos" panose="020B0004020202020204" pitchFamily="34" charset="0"/>
                </a:rPr>
                <a:t> Teachers and Support staff will use evidence-based interventions more effectively, understand the active ingredients and feel supported to apply these consistently in schools.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6" name="Text Box 18">
              <a:extLst>
                <a:ext uri="{FF2B5EF4-FFF2-40B4-BE49-F238E27FC236}">
                  <a16:creationId xmlns:a16="http://schemas.microsoft.com/office/drawing/2014/main" id="{A867B8F8-A249-4D67-BC99-3CA2577B16CE}"/>
                </a:ext>
              </a:extLst>
            </p:cNvPr>
            <p:cNvSpPr txBox="1">
              <a:spLocks/>
            </p:cNvSpPr>
            <p:nvPr/>
          </p:nvSpPr>
          <p:spPr>
            <a:xfrm>
              <a:off x="4838924" y="4839184"/>
              <a:ext cx="2537429"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altLang="en-US" sz="800">
                  <a:solidFill>
                    <a:srgbClr val="000000"/>
                  </a:solidFill>
                  <a:cs typeface="Arial" panose="020B0604020202020204" pitchFamily="34" charset="0"/>
                </a:rPr>
                <a:t>Monitoring and evaluation outcomes will ensure shared clarity about what is working and why. (d)</a:t>
              </a: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8" name="Text Box 18">
              <a:extLst>
                <a:ext uri="{FF2B5EF4-FFF2-40B4-BE49-F238E27FC236}">
                  <a16:creationId xmlns:a16="http://schemas.microsoft.com/office/drawing/2014/main" id="{43398E07-1476-4AD5-945F-A2A42808F394}"/>
                </a:ext>
              </a:extLst>
            </p:cNvPr>
            <p:cNvSpPr txBox="1">
              <a:spLocks/>
            </p:cNvSpPr>
            <p:nvPr/>
          </p:nvSpPr>
          <p:spPr>
            <a:xfrm>
              <a:off x="4856507" y="5528944"/>
              <a:ext cx="2513085"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effectLst/>
                  <a:latin typeface="Arial" panose="020B0604020202020204" pitchFamily="34" charset="0"/>
                  <a:ea typeface="Aptos" panose="020B0004020202020204" pitchFamily="34" charset="0"/>
                  <a:cs typeface="Times New Roman" panose="02020603050405020304" pitchFamily="18" charset="0"/>
                </a:rPr>
                <a:t>M</a:t>
              </a:r>
              <a:r>
                <a:rPr lang="en-GB" sz="800" kern="100">
                  <a:ea typeface="Aptos" panose="020B0004020202020204" pitchFamily="34" charset="0"/>
                  <a:cs typeface="Times New Roman" panose="02020603050405020304" pitchFamily="18" charset="0"/>
                </a:rPr>
                <a:t>ore schools will successfully recruit English and Maths specialists. (e)</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defRPr/>
              </a:pPr>
              <a:endParaRPr lang="en-GB" altLang="en-US" sz="800">
                <a:latin typeface="+mn-lt"/>
                <a:cs typeface="Calibri" panose="020F0502020204030204" pitchFamily="34" charset="0"/>
              </a:endParaRPr>
            </a:p>
          </p:txBody>
        </p:sp>
      </p:grpSp>
      <p:sp>
        <p:nvSpPr>
          <p:cNvPr id="12" name="Rectangle 11">
            <a:extLst>
              <a:ext uri="{FF2B5EF4-FFF2-40B4-BE49-F238E27FC236}">
                <a16:creationId xmlns:a16="http://schemas.microsoft.com/office/drawing/2014/main" id="{085DC8CD-1434-A971-7AC8-08AA8342BC4B}"/>
              </a:ext>
            </a:extLst>
          </p:cNvPr>
          <p:cNvSpPr/>
          <p:nvPr/>
        </p:nvSpPr>
        <p:spPr>
          <a:xfrm>
            <a:off x="127353" y="3880237"/>
            <a:ext cx="1322357" cy="94620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2C60DDF7-285A-BB73-CEB5-7DB800D90E1C}"/>
              </a:ext>
            </a:extLst>
          </p:cNvPr>
          <p:cNvSpPr/>
          <p:nvPr/>
        </p:nvSpPr>
        <p:spPr>
          <a:xfrm flipV="1">
            <a:off x="1563548" y="4890051"/>
            <a:ext cx="2024608" cy="104162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2E990EB6-B538-C213-F620-633C0EE6223D}"/>
              </a:ext>
            </a:extLst>
          </p:cNvPr>
          <p:cNvSpPr/>
          <p:nvPr/>
        </p:nvSpPr>
        <p:spPr>
          <a:xfrm>
            <a:off x="3687798" y="4261898"/>
            <a:ext cx="1901359" cy="156640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8EAF9FF1-A2F7-217B-38D8-B440724A5D6B}"/>
              </a:ext>
            </a:extLst>
          </p:cNvPr>
          <p:cNvSpPr/>
          <p:nvPr/>
        </p:nvSpPr>
        <p:spPr>
          <a:xfrm flipV="1">
            <a:off x="5727462" y="4083002"/>
            <a:ext cx="2595757" cy="97402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912EE8D9-1159-3AFF-0A08-D08A76CD7BDC}"/>
              </a:ext>
            </a:extLst>
          </p:cNvPr>
          <p:cNvSpPr/>
          <p:nvPr/>
        </p:nvSpPr>
        <p:spPr>
          <a:xfrm flipV="1">
            <a:off x="8440149" y="3043476"/>
            <a:ext cx="1746750" cy="121842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59A08472-56A1-5ADA-196E-05BB67C30E8C}"/>
              </a:ext>
            </a:extLst>
          </p:cNvPr>
          <p:cNvSpPr/>
          <p:nvPr/>
        </p:nvSpPr>
        <p:spPr>
          <a:xfrm flipV="1">
            <a:off x="8441071" y="4747850"/>
            <a:ext cx="1746750" cy="66301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7" name="Group 36">
            <a:extLst>
              <a:ext uri="{FF2B5EF4-FFF2-40B4-BE49-F238E27FC236}">
                <a16:creationId xmlns:a16="http://schemas.microsoft.com/office/drawing/2014/main" id="{9D467C69-F72D-68B9-DE38-977112967836}"/>
              </a:ext>
            </a:extLst>
          </p:cNvPr>
          <p:cNvGrpSpPr/>
          <p:nvPr/>
        </p:nvGrpSpPr>
        <p:grpSpPr>
          <a:xfrm>
            <a:off x="10256673" y="186390"/>
            <a:ext cx="1935329" cy="6613671"/>
            <a:chOff x="10667747" y="412906"/>
            <a:chExt cx="1535924" cy="6341955"/>
          </a:xfrm>
        </p:grpSpPr>
        <p:sp>
          <p:nvSpPr>
            <p:cNvPr id="38" name="Text Box 9">
              <a:extLst>
                <a:ext uri="{FF2B5EF4-FFF2-40B4-BE49-F238E27FC236}">
                  <a16:creationId xmlns:a16="http://schemas.microsoft.com/office/drawing/2014/main" id="{87F541F2-5E60-BCF3-2EE9-122A678ADCA9}"/>
                </a:ext>
              </a:extLst>
            </p:cNvPr>
            <p:cNvSpPr txBox="1">
              <a:spLocks/>
            </p:cNvSpPr>
            <p:nvPr/>
          </p:nvSpPr>
          <p:spPr>
            <a:xfrm>
              <a:off x="10703459" y="412906"/>
              <a:ext cx="1399772" cy="511667"/>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hope to see these results.… (long-term outcomes)</a:t>
              </a:r>
              <a:endParaRPr lang="en-GB" altLang="en-US" sz="1200" b="1">
                <a:solidFill>
                  <a:schemeClr val="bg1"/>
                </a:solidFill>
                <a:latin typeface="+mn-lt"/>
                <a:cs typeface="Calibri" panose="020F0502020204030204" pitchFamily="34" charset="0"/>
              </a:endParaRPr>
            </a:p>
          </p:txBody>
        </p:sp>
        <p:sp>
          <p:nvSpPr>
            <p:cNvPr id="39" name="Text Box 33">
              <a:extLst>
                <a:ext uri="{FF2B5EF4-FFF2-40B4-BE49-F238E27FC236}">
                  <a16:creationId xmlns:a16="http://schemas.microsoft.com/office/drawing/2014/main" id="{A9F3865C-0B4C-DCC0-C3A5-8DBA2732EF57}"/>
                </a:ext>
              </a:extLst>
            </p:cNvPr>
            <p:cNvSpPr txBox="1">
              <a:spLocks/>
            </p:cNvSpPr>
            <p:nvPr/>
          </p:nvSpPr>
          <p:spPr>
            <a:xfrm>
              <a:off x="10667747" y="1086022"/>
              <a:ext cx="1535924" cy="5668839"/>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a typeface="Aptos" panose="020B0004020202020204" pitchFamily="34" charset="0"/>
                  <a:cs typeface="Times New Roman" panose="02020603050405020304" pitchFamily="18" charset="0"/>
                </a:rPr>
                <a:t>The overall disadvantaged progress and attainment trend for participating schools is positive compared to similar school groups nationally. (</a:t>
              </a:r>
              <a:r>
                <a:rPr lang="en-GB" sz="750" kern="100" err="1">
                  <a:solidFill>
                    <a:schemeClr val="bg1"/>
                  </a:solidFill>
                  <a:ea typeface="Aptos" panose="020B0004020202020204" pitchFamily="34" charset="0"/>
                  <a:cs typeface="Times New Roman" panose="02020603050405020304" pitchFamily="18" charset="0"/>
                </a:rPr>
                <a:t>a,b,c,d,e</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Quality of teaching improvements evident through surveys and case studies. (</a:t>
              </a:r>
              <a:r>
                <a:rPr lang="en-GB" sz="75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Academic progress and outcomes trend is positive for identified cohorts in the English/ Maths academic focus chosen for participating schools, including: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Phonics % will be favourable against national and disadvantaged will compare favourably.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Maths assessments for schools with this focus will show positive impact at regional and intervention group level, particularly the disadvantaged.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KS3 reading - NGRT assessments show progress - standardised scores and disadvantaged gap show improvements and are favourable when compared to baseline and similar school group trends. </a:t>
              </a: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 SATs/GCSE/P8 trends including disadvantaged gap impacts compare favourably to school groups with similar characteristics.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Case studies will evidence positive impacts of WELL funded interventions. (</a:t>
              </a:r>
              <a:r>
                <a:rPr lang="en-GB" sz="750" err="1">
                  <a:solidFill>
                    <a:schemeClr val="bg1"/>
                  </a:solidFill>
                  <a:effectLst/>
                  <a:latin typeface="Arial" panose="020B0604020202020204" pitchFamily="34" charset="0"/>
                  <a:ea typeface="Aptos" panose="020B0004020202020204" pitchFamily="34" charset="0"/>
                </a:rPr>
                <a:t>a,b,c,d</a:t>
              </a:r>
              <a:r>
                <a:rPr lang="en-GB" sz="750">
                  <a:solidFill>
                    <a:schemeClr val="bg1"/>
                  </a:solidFill>
                  <a:effectLst/>
                  <a:latin typeface="Arial" panose="020B0604020202020204" pitchFamily="34" charset="0"/>
                  <a:ea typeface="Aptos" panose="020B0004020202020204" pitchFamily="34" charset="0"/>
                </a:rPr>
                <a:t>)</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An increase in the percentage of schools providing support to and receiving support from other WELL schools to address identified priorities. (b)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Teacher recruitment positively impacted. (e)</a:t>
              </a:r>
            </a:p>
            <a:p>
              <a:pPr>
                <a:lnSpc>
                  <a:spcPct val="115000"/>
                </a:lnSpc>
                <a:spcAft>
                  <a:spcPts val="800"/>
                </a:spcAft>
              </a:pPr>
              <a:endParaRPr lang="en-GB" altLang="en-US" sz="800">
                <a:solidFill>
                  <a:srgbClr val="000000"/>
                </a:solidFill>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sp>
        <p:nvSpPr>
          <p:cNvPr id="40" name="Oval 39">
            <a:hlinkClick r:id="rId3" action="ppaction://hlinksldjump"/>
            <a:extLst>
              <a:ext uri="{FF2B5EF4-FFF2-40B4-BE49-F238E27FC236}">
                <a16:creationId xmlns:a16="http://schemas.microsoft.com/office/drawing/2014/main" id="{8A5B1B71-B320-B14F-14FB-16730D7009A6}"/>
              </a:ext>
            </a:extLst>
          </p:cNvPr>
          <p:cNvSpPr/>
          <p:nvPr/>
        </p:nvSpPr>
        <p:spPr>
          <a:xfrm>
            <a:off x="11832478" y="6333926"/>
            <a:ext cx="269422" cy="3184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8B60BB05-9722-EF60-883D-71A0A3D8D68D}"/>
              </a:ext>
            </a:extLst>
          </p:cNvPr>
          <p:cNvSpPr/>
          <p:nvPr/>
        </p:nvSpPr>
        <p:spPr>
          <a:xfrm flipV="1">
            <a:off x="10329524" y="921472"/>
            <a:ext cx="1746750" cy="59145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2FF3D12C-1072-47EF-9026-4D2EEFDB25A2}"/>
              </a:ext>
            </a:extLst>
          </p:cNvPr>
          <p:cNvSpPr/>
          <p:nvPr/>
        </p:nvSpPr>
        <p:spPr>
          <a:xfrm flipV="1">
            <a:off x="10310176" y="1938739"/>
            <a:ext cx="1805940" cy="358967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19593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9" grpId="0" animBg="1"/>
      <p:bldP spid="32" grpId="0" animBg="1"/>
      <p:bldP spid="33" grpId="0" animBg="1"/>
      <p:bldP spid="34" grpId="0" animBg="1"/>
      <p:bldP spid="10" grpId="0" animBg="1"/>
      <p:bldP spid="41" grpId="0" animBg="1"/>
      <p:bldP spid="4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Placeholder 1">
            <a:extLst>
              <a:ext uri="{FF2B5EF4-FFF2-40B4-BE49-F238E27FC236}">
                <a16:creationId xmlns:a16="http://schemas.microsoft.com/office/drawing/2014/main" id="{1440B494-9C96-434D-8E54-446D8C48C6F9}"/>
              </a:ext>
            </a:extLst>
          </p:cNvPr>
          <p:cNvSpPr txBox="1">
            <a:spLocks/>
          </p:cNvSpPr>
          <p:nvPr/>
        </p:nvSpPr>
        <p:spPr bwMode="auto">
          <a:xfrm>
            <a:off x="3330270" y="-18763"/>
            <a:ext cx="6016930" cy="436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eaLnBrk="1" hangingPunct="1">
              <a:spcBef>
                <a:spcPct val="20000"/>
              </a:spcBef>
              <a:buFont typeface="Arial" panose="020B0604020202020204" pitchFamily="34" charset="0"/>
              <a:buNone/>
            </a:pPr>
            <a:r>
              <a:rPr lang="en-US" altLang="en-US" sz="1800" b="1">
                <a:latin typeface="+mn-lt"/>
                <a:cs typeface="Helvetica" panose="020B0604020202020204" pitchFamily="34" charset="0"/>
              </a:rPr>
              <a:t>(Academic) Enablers </a:t>
            </a: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30" name="Group 29">
            <a:extLst>
              <a:ext uri="{FF2B5EF4-FFF2-40B4-BE49-F238E27FC236}">
                <a16:creationId xmlns:a16="http://schemas.microsoft.com/office/drawing/2014/main" id="{408B0FF5-9B18-B1FB-EEEC-081F334C0EB1}"/>
              </a:ext>
            </a:extLst>
          </p:cNvPr>
          <p:cNvGrpSpPr/>
          <p:nvPr/>
        </p:nvGrpSpPr>
        <p:grpSpPr>
          <a:xfrm>
            <a:off x="115726" y="353703"/>
            <a:ext cx="1345612" cy="6433147"/>
            <a:chOff x="60535" y="381454"/>
            <a:chExt cx="1068549" cy="6313262"/>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60535" y="381454"/>
              <a:ext cx="1068549" cy="382898"/>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decrease effect </a:t>
              </a:r>
              <a:endParaRPr lang="en-GB" altLang="en-US" sz="1200" b="1">
                <a:solidFill>
                  <a:schemeClr val="bg1"/>
                </a:solidFill>
                <a:latin typeface="+mn-lt"/>
                <a:cs typeface="Calibri" panose="020F050202020403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60535" y="887566"/>
              <a:ext cx="1068549" cy="5807150"/>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may choose too many areas </a:t>
              </a:r>
              <a:r>
                <a:rPr lang="en-GB" sz="800" kern="100">
                  <a:solidFill>
                    <a:schemeClr val="bg1"/>
                  </a:solidFill>
                  <a:ea typeface="Aptos" panose="020B0004020202020204" pitchFamily="34" charset="0"/>
                  <a:cs typeface="Times New Roman" panose="02020603050405020304" pitchFamily="18" charset="0"/>
                </a:rPr>
                <a:t>of focus and lose momentum. 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ue to fragmented landscap</a:t>
              </a:r>
              <a:r>
                <a:rPr lang="en-GB" sz="800" kern="100">
                  <a:solidFill>
                    <a:schemeClr val="bg1"/>
                  </a:solidFill>
                  <a:ea typeface="Aptos" panose="020B0004020202020204" pitchFamily="34" charset="0"/>
                  <a:cs typeface="Times New Roman" panose="02020603050405020304" pitchFamily="18" charset="0"/>
                </a:rPr>
                <a:t>e/ leadership/ teacher changes.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Individuals are trained </a:t>
              </a:r>
              <a:r>
                <a:rPr lang="en-GB" sz="800" kern="100">
                  <a:solidFill>
                    <a:schemeClr val="bg1"/>
                  </a:solidFill>
                  <a:ea typeface="Aptos" panose="020B0004020202020204" pitchFamily="34" charset="0"/>
                  <a:cs typeface="Times New Roman" panose="02020603050405020304" pitchFamily="18" charset="0"/>
                </a:rPr>
                <a:t>in a range of interventions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but time is not planned by schools to cascade/ Implement consistently and extend the reach and quality. (b)</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choose some interventions that are not evidence based or the available evidence may not be secure for the identified problem. </a:t>
              </a:r>
              <a:r>
                <a:rPr lang="en-GB" sz="800">
                  <a:solidFill>
                    <a:schemeClr val="bg1"/>
                  </a:solidFill>
                  <a:ea typeface="Aptos" panose="020B0004020202020204" pitchFamily="34" charset="0"/>
                </a:rPr>
                <a:t>(c)</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Range of assessments being used across phases limits opportunities for evaluation and collaboration</a:t>
              </a:r>
              <a:r>
                <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rPr>
                <a:t>. (d)</a:t>
              </a: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experience challenges in recruiting Headteachers, teachers and Teaching Assistants or lose key staff during implementation. (e)</a:t>
              </a:r>
            </a:p>
            <a:p>
              <a:pPr>
                <a:lnSpc>
                  <a:spcPct val="115000"/>
                </a:lnSpc>
                <a:spcAft>
                  <a:spcPts val="800"/>
                </a:spcAft>
              </a:pPr>
              <a:endParaRPr lang="en-GB" sz="800">
                <a:effectLst/>
                <a:latin typeface="Arial" panose="020B0604020202020204" pitchFamily="34" charset="0"/>
                <a:ea typeface="Aptos" panose="020B0004020202020204" pitchFamily="34" charset="0"/>
              </a:endParaRPr>
            </a:p>
          </p:txBody>
        </p:sp>
      </p:grpSp>
      <p:grpSp>
        <p:nvGrpSpPr>
          <p:cNvPr id="22" name="Group 21">
            <a:extLst>
              <a:ext uri="{FF2B5EF4-FFF2-40B4-BE49-F238E27FC236}">
                <a16:creationId xmlns:a16="http://schemas.microsoft.com/office/drawing/2014/main" id="{33C17934-39E0-DB0E-AABA-4A84BAA98C8D}"/>
              </a:ext>
            </a:extLst>
          </p:cNvPr>
          <p:cNvGrpSpPr/>
          <p:nvPr/>
        </p:nvGrpSpPr>
        <p:grpSpPr>
          <a:xfrm>
            <a:off x="1509954" y="332285"/>
            <a:ext cx="2109677" cy="6454564"/>
            <a:chOff x="1200270" y="646172"/>
            <a:chExt cx="1205830" cy="6143783"/>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225631" y="646172"/>
              <a:ext cx="1172693" cy="370729"/>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increase effect</a:t>
              </a:r>
              <a:endParaRPr lang="en-GB" altLang="en-US" sz="1200" b="1">
                <a:solidFill>
                  <a:schemeClr val="bg1"/>
                </a:solidFill>
                <a:latin typeface="+mn-lt"/>
                <a:cs typeface="Calibri" panose="020F0502020204030204" pitchFamily="34" charset="0"/>
              </a:endParaRP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200270" y="1137063"/>
              <a:ext cx="1205830" cy="5652892"/>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GB" sz="800">
                  <a:solidFill>
                    <a:schemeClr val="bg1"/>
                  </a:solidFill>
                </a:rPr>
                <a:t>Inputs on implementation including barriers and enablers. (a)</a:t>
              </a:r>
            </a:p>
            <a:p>
              <a:endParaRPr lang="en-GB" sz="800">
                <a:solidFill>
                  <a:schemeClr val="bg1"/>
                </a:solidFill>
              </a:endParaRPr>
            </a:p>
            <a:p>
              <a:r>
                <a:rPr lang="en-GB" sz="800">
                  <a:solidFill>
                    <a:schemeClr val="bg1"/>
                  </a:solidFill>
                </a:rPr>
                <a:t>Evaluation and alignment with existing processes/local PD landscape. (a)</a:t>
              </a:r>
            </a:p>
            <a:p>
              <a:endParaRPr lang="en-GB" sz="800">
                <a:solidFill>
                  <a:schemeClr val="bg1"/>
                </a:solidFill>
              </a:endParaRPr>
            </a:p>
            <a:p>
              <a:endParaRPr lang="en-GB" sz="800">
                <a:solidFill>
                  <a:schemeClr val="bg1"/>
                </a:solidFill>
              </a:endParaRPr>
            </a:p>
            <a:p>
              <a:r>
                <a:rPr lang="en-GB" sz="800" b="1">
                  <a:solidFill>
                    <a:schemeClr val="bg1"/>
                  </a:solidFill>
                </a:rPr>
                <a:t>Pedagogy – Professional Development and Collaborative Learning </a:t>
              </a:r>
            </a:p>
            <a:p>
              <a:r>
                <a:rPr lang="en-GB" sz="800">
                  <a:solidFill>
                    <a:schemeClr val="bg1"/>
                  </a:solidFill>
                </a:rPr>
                <a:t>Schools choose and clarify from:</a:t>
              </a:r>
            </a:p>
            <a:p>
              <a:r>
                <a:rPr lang="en-GB" sz="800">
                  <a:solidFill>
                    <a:schemeClr val="bg1"/>
                  </a:solidFill>
                </a:rPr>
                <a:t> </a:t>
              </a:r>
            </a:p>
            <a:p>
              <a:r>
                <a:rPr lang="en-GB" sz="800">
                  <a:solidFill>
                    <a:schemeClr val="bg1"/>
                  </a:solidFill>
                </a:rPr>
                <a:t>EEF/EBE/GTT research domains</a:t>
              </a:r>
            </a:p>
            <a:p>
              <a:r>
                <a:rPr lang="en-GB" sz="800">
                  <a:solidFill>
                    <a:schemeClr val="bg1"/>
                  </a:solidFill>
                </a:rPr>
                <a:t>Expert inputs (MADE)</a:t>
              </a:r>
            </a:p>
            <a:p>
              <a:r>
                <a:rPr lang="en-GB" sz="800">
                  <a:solidFill>
                    <a:schemeClr val="bg1"/>
                  </a:solidFill>
                </a:rPr>
                <a:t>Curriculum/Subject Knowledge</a:t>
              </a:r>
            </a:p>
            <a:p>
              <a:endParaRPr lang="en-GB" sz="800">
                <a:solidFill>
                  <a:schemeClr val="bg1"/>
                </a:solidFill>
              </a:endParaRPr>
            </a:p>
            <a:p>
              <a:r>
                <a:rPr lang="en-GB" sz="800">
                  <a:solidFill>
                    <a:schemeClr val="bg1"/>
                  </a:solidFill>
                </a:rPr>
                <a:t>Maths inputs include: </a:t>
              </a:r>
            </a:p>
            <a:p>
              <a:r>
                <a:rPr lang="en-GB" sz="800">
                  <a:solidFill>
                    <a:schemeClr val="bg1"/>
                  </a:solidFill>
                </a:rPr>
                <a:t>Modelling</a:t>
              </a:r>
            </a:p>
            <a:p>
              <a:r>
                <a:rPr lang="en-GB" sz="800">
                  <a:solidFill>
                    <a:schemeClr val="bg1"/>
                  </a:solidFill>
                </a:rPr>
                <a:t>Problem solving</a:t>
              </a:r>
            </a:p>
            <a:p>
              <a:r>
                <a:rPr lang="en-GB" sz="800">
                  <a:solidFill>
                    <a:schemeClr val="bg1"/>
                  </a:solidFill>
                </a:rPr>
                <a:t>Feedback</a:t>
              </a:r>
            </a:p>
            <a:p>
              <a:r>
                <a:rPr lang="en-GB" sz="800">
                  <a:solidFill>
                    <a:schemeClr val="bg1"/>
                  </a:solidFill>
                </a:rPr>
                <a:t>Independence</a:t>
              </a:r>
            </a:p>
            <a:p>
              <a:endParaRPr lang="en-GB" sz="800">
                <a:solidFill>
                  <a:schemeClr val="bg1"/>
                </a:solidFill>
              </a:endParaRPr>
            </a:p>
            <a:p>
              <a:r>
                <a:rPr lang="en-GB" sz="800">
                  <a:solidFill>
                    <a:schemeClr val="bg1"/>
                  </a:solidFill>
                </a:rPr>
                <a:t>English inputs include: </a:t>
              </a:r>
            </a:p>
            <a:p>
              <a:r>
                <a:rPr lang="en-GB" sz="800">
                  <a:solidFill>
                    <a:schemeClr val="bg1"/>
                  </a:solidFill>
                </a:rPr>
                <a:t>Language and vocabulary</a:t>
              </a:r>
            </a:p>
            <a:p>
              <a:r>
                <a:rPr lang="en-GB" sz="800">
                  <a:solidFill>
                    <a:schemeClr val="bg1"/>
                  </a:solidFill>
                </a:rPr>
                <a:t>Phonics</a:t>
              </a:r>
            </a:p>
            <a:p>
              <a:r>
                <a:rPr lang="en-GB" sz="800">
                  <a:solidFill>
                    <a:schemeClr val="bg1"/>
                  </a:solidFill>
                </a:rPr>
                <a:t>Reading. (a)</a:t>
              </a:r>
            </a:p>
            <a:p>
              <a:endParaRPr lang="en-GB" sz="800">
                <a:solidFill>
                  <a:schemeClr val="bg1"/>
                </a:solidFill>
              </a:endParaRPr>
            </a:p>
            <a:p>
              <a:r>
                <a:rPr lang="en-GB" sz="800">
                  <a:solidFill>
                    <a:schemeClr val="bg1"/>
                  </a:solidFill>
                </a:rPr>
                <a:t>Collaborative learning communities. (b)</a:t>
              </a:r>
            </a:p>
            <a:p>
              <a:endParaRPr lang="en-GB" sz="800">
                <a:solidFill>
                  <a:schemeClr val="bg1"/>
                </a:solidFill>
              </a:endParaRPr>
            </a:p>
            <a:p>
              <a:r>
                <a:rPr lang="en-GB" sz="800" b="1">
                  <a:solidFill>
                    <a:schemeClr val="bg1"/>
                  </a:solidFill>
                </a:rPr>
                <a:t>Academic Intervention Best Bets</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Focus on fewer interventions, implemented well. Active Ingredients Coaching. (c)</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ERA/EEF </a:t>
              </a:r>
              <a:r>
                <a:rPr lang="en-GB" sz="800" kern="100">
                  <a:solidFill>
                    <a:schemeClr val="bg1"/>
                  </a:solidFill>
                  <a:ea typeface="Aptos" panose="020B0004020202020204" pitchFamily="34" charset="0"/>
                  <a:cs typeface="Times New Roman" panose="02020603050405020304" pitchFamily="18" charset="0"/>
                </a:rPr>
                <a:t>support schools to</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identify and share most promising interventions for locally identified needs for English and Maths. (c)</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‘Making the Most of Teaching Assistants (TAs)’ programme for leaders and </a:t>
              </a:r>
              <a:r>
                <a:rPr lang="en-GB" sz="800" err="1">
                  <a:solidFill>
                    <a:schemeClr val="bg1"/>
                  </a:solidFill>
                  <a:effectLst/>
                  <a:latin typeface="Arial" panose="020B0604020202020204" pitchFamily="34" charset="0"/>
                  <a:ea typeface="Aptos" panose="020B0004020202020204" pitchFamily="34" charset="0"/>
                </a:rPr>
                <a:t>TAs.</a:t>
              </a:r>
              <a:r>
                <a:rPr lang="en-GB" sz="800">
                  <a:solidFill>
                    <a:schemeClr val="bg1"/>
                  </a:solidFill>
                  <a:effectLst/>
                  <a:latin typeface="Arial" panose="020B0604020202020204" pitchFamily="34" charset="0"/>
                  <a:ea typeface="Aptos" panose="020B0004020202020204" pitchFamily="34" charset="0"/>
                </a:rPr>
                <a:t> (c)</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rPr>
                <a:t>Consistent assessment tools. (d)</a:t>
              </a:r>
            </a:p>
            <a:p>
              <a:r>
                <a:rPr lang="en-GB" sz="800" b="1">
                  <a:solidFill>
                    <a:schemeClr val="bg1"/>
                  </a:solidFill>
                </a:rPr>
                <a:t>Attract and Retain</a:t>
              </a:r>
              <a:endParaRPr lang="en-GB" altLang="en-US" sz="800" b="1">
                <a:solidFill>
                  <a:schemeClr val="bg1"/>
                </a:solidFill>
                <a:latin typeface="+mn-lt"/>
                <a:cs typeface="Times New Roman" panose="02020603050405020304" pitchFamily="18" charset="0"/>
              </a:endParaRPr>
            </a:p>
            <a:p>
              <a:pPr>
                <a:defRPr/>
              </a:pPr>
              <a:r>
                <a:rPr lang="en-GB" altLang="en-US" sz="800">
                  <a:solidFill>
                    <a:schemeClr val="bg1"/>
                  </a:solidFill>
                  <a:cs typeface="Arial" panose="020B0604020202020204" pitchFamily="34" charset="0"/>
                </a:rPr>
                <a:t>Compelling PD offer</a:t>
              </a:r>
            </a:p>
            <a:p>
              <a:pPr>
                <a:defRPr/>
              </a:pPr>
              <a:r>
                <a:rPr lang="en-GB" altLang="en-US" sz="800">
                  <a:solidFill>
                    <a:schemeClr val="bg1"/>
                  </a:solidFill>
                  <a:cs typeface="Arial" panose="020B0604020202020204" pitchFamily="34" charset="0"/>
                </a:rPr>
                <a:t>Relocation grants</a:t>
              </a:r>
            </a:p>
            <a:p>
              <a:pPr>
                <a:defRPr/>
              </a:pPr>
              <a:r>
                <a:rPr lang="en-GB" altLang="en-US" sz="800">
                  <a:solidFill>
                    <a:schemeClr val="bg1"/>
                  </a:solidFill>
                  <a:cs typeface="Arial" panose="020B0604020202020204" pitchFamily="34" charset="0"/>
                </a:rPr>
                <a:t>Promotion of the region (e)</a:t>
              </a:r>
            </a:p>
            <a:p>
              <a:pPr>
                <a:lnSpc>
                  <a:spcPct val="115000"/>
                </a:lnSpc>
                <a:spcAft>
                  <a:spcPts val="800"/>
                </a:spcAft>
              </a:pPr>
              <a:endParaRPr lang="en-GB" sz="800"/>
            </a:p>
            <a:p>
              <a:pPr>
                <a:defRPr/>
              </a:pPr>
              <a:endParaRPr lang="en-GB" altLang="en-US" sz="800">
                <a:solidFill>
                  <a:srgbClr val="000000"/>
                </a:solidFill>
                <a:latin typeface="+mn-lt"/>
                <a:cs typeface="Times New Roman" panose="02020603050405020304" pitchFamily="18" charset="0"/>
              </a:endParaRPr>
            </a:p>
            <a:p>
              <a:pPr>
                <a:defRPr/>
              </a:pPr>
              <a:endParaRPr lang="en-GB" altLang="en-US" sz="800">
                <a:solidFill>
                  <a:srgbClr val="000000"/>
                </a:solidFill>
                <a:latin typeface="+mn-lt"/>
                <a:cs typeface="Times New Roman" panose="02020603050405020304" pitchFamily="18" charset="0"/>
              </a:endParaRPr>
            </a:p>
            <a:p>
              <a:pPr>
                <a:defRPr/>
              </a:pPr>
              <a:r>
                <a:rPr lang="en-GB" altLang="en-US" sz="800">
                  <a:solidFill>
                    <a:srgbClr val="000000"/>
                  </a:solidFill>
                  <a:latin typeface="+mn-lt"/>
                  <a:cs typeface="Times New Roman" panose="02020603050405020304" pitchFamily="18" charset="0"/>
                </a:rPr>
                <a:t> </a:t>
              </a:r>
            </a:p>
          </p:txBody>
        </p:sp>
      </p:grpSp>
      <p:grpSp>
        <p:nvGrpSpPr>
          <p:cNvPr id="20" name="Group 19">
            <a:extLst>
              <a:ext uri="{FF2B5EF4-FFF2-40B4-BE49-F238E27FC236}">
                <a16:creationId xmlns:a16="http://schemas.microsoft.com/office/drawing/2014/main" id="{ED8C1EA7-752C-8470-9D7D-FC41FF1D22EE}"/>
              </a:ext>
            </a:extLst>
          </p:cNvPr>
          <p:cNvGrpSpPr/>
          <p:nvPr/>
        </p:nvGrpSpPr>
        <p:grpSpPr>
          <a:xfrm>
            <a:off x="3676641" y="332285"/>
            <a:ext cx="1995803" cy="6454564"/>
            <a:chOff x="2478408" y="337678"/>
            <a:chExt cx="2331238" cy="6450093"/>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478409" y="337678"/>
              <a:ext cx="2301245" cy="416791"/>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If these things happen… (outputs)</a:t>
              </a:r>
              <a:endParaRPr lang="en-GB" altLang="en-US" sz="1200" b="1">
                <a:solidFill>
                  <a:srgbClr val="000000"/>
                </a:solidFill>
                <a:latin typeface="+mn-lt"/>
                <a:cs typeface="Calibri" panose="020F050202020403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478408" y="887683"/>
              <a:ext cx="2331238" cy="5900088"/>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Leaders will apply implementation behaviours and processes to make informed choices and to align</a:t>
              </a:r>
              <a:r>
                <a:rPr lang="en-GB" sz="800" kern="100">
                  <a:ea typeface="Aptos" panose="020B0004020202020204" pitchFamily="34" charset="0"/>
                  <a:cs typeface="Times New Roman" panose="02020603050405020304" pitchFamily="18" charset="0"/>
                </a:rPr>
                <a:t> strategies to address priorities. </a:t>
              </a:r>
              <a:r>
                <a:rPr lang="en-GB" sz="800" kern="100">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school expertise in Great Teaching Toolkit dimensions and elements will be developed</a:t>
              </a:r>
              <a:r>
                <a:rPr lang="en-GB" sz="800" kern="100">
                  <a:ea typeface="Aptos" panose="020B0004020202020204" pitchFamily="34" charset="0"/>
                  <a:cs typeface="Times New Roman" panose="02020603050405020304" pitchFamily="18" charset="0"/>
                </a:rPr>
                <a:t>.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PD offer will be seen as relevant and needs led and participation will form part of planned school PD to address identified priorities. (b)</a:t>
              </a:r>
            </a:p>
            <a:p>
              <a:pPr>
                <a:lnSpc>
                  <a:spcPct val="115000"/>
                </a:lnSpc>
                <a:spcAft>
                  <a:spcPts val="800"/>
                </a:spcAft>
              </a:pPr>
              <a:r>
                <a:rPr lang="en-GB" sz="800" kern="100">
                  <a:ea typeface="Aptos" panose="020B0004020202020204" pitchFamily="34" charset="0"/>
                  <a:cs typeface="Times New Roman" panose="02020603050405020304" pitchFamily="18" charset="0"/>
                </a:rPr>
                <a:t>Inputs will be well attended focus on those factors that make the biggest difference in the classroom. (b)</a:t>
              </a:r>
            </a:p>
            <a:p>
              <a:pPr>
                <a:lnSpc>
                  <a:spcPct val="115000"/>
                </a:lnSpc>
                <a:spcAft>
                  <a:spcPts val="800"/>
                </a:spcAft>
              </a:pPr>
              <a:r>
                <a:rPr lang="en-GB" sz="800" kern="100">
                  <a:ea typeface="Aptos" panose="020B0004020202020204" pitchFamily="34" charset="0"/>
                  <a:cs typeface="Times New Roman" panose="02020603050405020304" pitchFamily="18" charset="0"/>
                </a:rPr>
                <a:t>Teachers will commit to own development including pupil voice to aid self-review. (b)</a:t>
              </a:r>
            </a:p>
            <a:p>
              <a:pPr>
                <a:lnSpc>
                  <a:spcPct val="115000"/>
                </a:lnSpc>
                <a:spcAft>
                  <a:spcPts val="800"/>
                </a:spcAft>
              </a:pPr>
              <a:r>
                <a:rPr lang="en-GB" sz="800">
                  <a:effectLst/>
                  <a:latin typeface="Arial" panose="020B0604020202020204" pitchFamily="34" charset="0"/>
                  <a:ea typeface="Aptos" panose="020B0004020202020204" pitchFamily="34" charset="0"/>
                </a:rPr>
                <a:t>Teachers in the region will commit to collaborate and support improvements with peers.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and WELL will </a:t>
              </a:r>
              <a:r>
                <a:rPr lang="en-GB" sz="800" kern="100">
                  <a:ea typeface="Aptos" panose="020B0004020202020204" pitchFamily="34" charset="0"/>
                  <a:cs typeface="Times New Roman" panose="02020603050405020304" pitchFamily="18" charset="0"/>
                </a:rPr>
                <a:t>clearly identify</a:t>
              </a:r>
              <a:r>
                <a:rPr lang="en-GB" sz="800" kern="100">
                  <a:effectLst/>
                  <a:latin typeface="Arial" panose="020B0604020202020204" pitchFamily="34" charset="0"/>
                  <a:ea typeface="Aptos" panose="020B0004020202020204" pitchFamily="34" charset="0"/>
                  <a:cs typeface="Times New Roman" panose="02020603050405020304" pitchFamily="18" charset="0"/>
                </a:rPr>
                <a:t> success indicators and measures. (c)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Westerns schools will </a:t>
              </a:r>
              <a:r>
                <a:rPr lang="en-GB" sz="800" kern="100">
                  <a:ea typeface="Aptos" panose="020B0004020202020204" pitchFamily="34" charset="0"/>
                  <a:cs typeface="Times New Roman" panose="02020603050405020304" pitchFamily="18" charset="0"/>
                </a:rPr>
                <a:t>make informed </a:t>
              </a:r>
              <a:r>
                <a:rPr lang="en-GB" sz="800" kern="100">
                  <a:effectLst/>
                  <a:latin typeface="Arial" panose="020B0604020202020204" pitchFamily="34" charset="0"/>
                  <a:ea typeface="Aptos" panose="020B0004020202020204" pitchFamily="34" charset="0"/>
                  <a:cs typeface="Times New Roman" panose="02020603050405020304" pitchFamily="18" charset="0"/>
                </a:rPr>
                <a:t> intervention choices and the factors that give best chance of success  - they will  have access to latest research and evidence relevant to local context. (c)</a:t>
              </a:r>
            </a:p>
            <a:p>
              <a:pPr>
                <a:lnSpc>
                  <a:spcPct val="115000"/>
                </a:lnSpc>
                <a:spcAft>
                  <a:spcPts val="800"/>
                </a:spcAft>
              </a:pPr>
              <a:r>
                <a:rPr lang="en-GB" sz="800">
                  <a:ea typeface="Aptos" panose="020B0004020202020204" pitchFamily="34" charset="0"/>
                </a:rPr>
                <a:t>Schools will deploy TAs/available resource for maximum impact</a:t>
              </a:r>
              <a:r>
                <a:rPr lang="en-GB" sz="800" kern="100">
                  <a:ea typeface="Aptos" panose="020B0004020202020204" pitchFamily="34" charset="0"/>
                  <a:cs typeface="Times New Roman" panose="02020603050405020304" pitchFamily="18" charset="0"/>
                </a:rPr>
                <a:t>.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enabling tracking of impact. (d)</a:t>
              </a:r>
            </a:p>
            <a:p>
              <a:pPr>
                <a:lnSpc>
                  <a:spcPct val="115000"/>
                </a:lnSpc>
                <a:spcAft>
                  <a:spcPts val="800"/>
                </a:spcAft>
              </a:pPr>
              <a:r>
                <a:rPr lang="en-GB" sz="800" kern="100">
                  <a:ea typeface="Aptos" panose="020B0004020202020204" pitchFamily="34" charset="0"/>
                  <a:cs typeface="Times New Roman" panose="02020603050405020304" pitchFamily="18" charset="0"/>
                </a:rPr>
                <a:t>Schools will have resource to attract Maths and English teachers and leaders. (e)</a:t>
              </a:r>
            </a:p>
            <a:p>
              <a:pPr>
                <a:lnSpc>
                  <a:spcPct val="115000"/>
                </a:lnSpc>
                <a:spcAft>
                  <a:spcPts val="800"/>
                </a:spcAft>
              </a:pP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endParaRPr lang="en-GB" altLang="en-US" sz="800">
                <a:solidFill>
                  <a:schemeClr val="accent2">
                    <a:lumMod val="50000"/>
                  </a:schemeClr>
                </a:solidFill>
                <a:latin typeface="+mn-lt"/>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31" name="Group 30">
            <a:extLst>
              <a:ext uri="{FF2B5EF4-FFF2-40B4-BE49-F238E27FC236}">
                <a16:creationId xmlns:a16="http://schemas.microsoft.com/office/drawing/2014/main" id="{5432C7C1-F8F5-46F0-6D98-5BF0CA9E61CE}"/>
              </a:ext>
            </a:extLst>
          </p:cNvPr>
          <p:cNvGrpSpPr/>
          <p:nvPr/>
        </p:nvGrpSpPr>
        <p:grpSpPr>
          <a:xfrm>
            <a:off x="8439453" y="199599"/>
            <a:ext cx="1782449" cy="6600462"/>
            <a:chOff x="9233525" y="149573"/>
            <a:chExt cx="1468648" cy="6798067"/>
          </a:xfrm>
        </p:grpSpPr>
        <p:sp>
          <p:nvSpPr>
            <p:cNvPr id="7" name="Text Box 8">
              <a:extLst>
                <a:ext uri="{FF2B5EF4-FFF2-40B4-BE49-F238E27FC236}">
                  <a16:creationId xmlns:a16="http://schemas.microsoft.com/office/drawing/2014/main" id="{5CC10628-65D3-4DEF-AA37-E55F974D9D89}"/>
                </a:ext>
              </a:extLst>
            </p:cNvPr>
            <p:cNvSpPr txBox="1">
              <a:spLocks/>
            </p:cNvSpPr>
            <p:nvPr/>
          </p:nvSpPr>
          <p:spPr>
            <a:xfrm>
              <a:off x="9233525" y="149573"/>
              <a:ext cx="1439234" cy="535180"/>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want to see these results… (intermediate outcomes)</a:t>
              </a:r>
              <a:endParaRPr lang="en-GB" altLang="en-US" sz="1200" b="1">
                <a:solidFill>
                  <a:schemeClr val="bg1"/>
                </a:solidFill>
                <a:latin typeface="+mn-lt"/>
                <a:cs typeface="Calibri" panose="020F0502020204030204" pitchFamily="34" charset="0"/>
              </a:endParaRPr>
            </a:p>
          </p:txBody>
        </p:sp>
        <p:sp>
          <p:nvSpPr>
            <p:cNvPr id="18" name="Text Box 19">
              <a:extLst>
                <a:ext uri="{FF2B5EF4-FFF2-40B4-BE49-F238E27FC236}">
                  <a16:creationId xmlns:a16="http://schemas.microsoft.com/office/drawing/2014/main" id="{37376D01-1D52-43C5-A546-951A7CC86FE0}"/>
                </a:ext>
              </a:extLst>
            </p:cNvPr>
            <p:cNvSpPr txBox="1">
              <a:spLocks/>
            </p:cNvSpPr>
            <p:nvPr/>
          </p:nvSpPr>
          <p:spPr>
            <a:xfrm>
              <a:off x="9233525" y="863247"/>
              <a:ext cx="1468647" cy="837123"/>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individual and whole school level, evaluation will evidence positive impact on the quality of provision and pupil outcomes. (a)</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3" name="Text Box 19">
              <a:extLst>
                <a:ext uri="{FF2B5EF4-FFF2-40B4-BE49-F238E27FC236}">
                  <a16:creationId xmlns:a16="http://schemas.microsoft.com/office/drawing/2014/main" id="{F264B8EF-B215-426A-9F9E-AAE2C8833C9A}"/>
                </a:ext>
              </a:extLst>
            </p:cNvPr>
            <p:cNvSpPr txBox="1">
              <a:spLocks/>
            </p:cNvSpPr>
            <p:nvPr/>
          </p:nvSpPr>
          <p:spPr>
            <a:xfrm>
              <a:off x="9233525" y="1768718"/>
              <a:ext cx="1467287" cy="121524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Participating leaders, teacher and pupils will report improvements in consistency of teaching quality. (b)</a:t>
              </a:r>
            </a:p>
            <a:p>
              <a:pPr>
                <a:defRPr/>
              </a:pPr>
              <a:endParaRPr lang="en-GB" sz="800" kern="100">
                <a:solidFill>
                  <a:schemeClr val="bg1"/>
                </a:solidFill>
                <a:ea typeface="Aptos" panose="020B0004020202020204" pitchFamily="34" charset="0"/>
                <a:cs typeface="Times New Roman" panose="02020603050405020304" pitchFamily="18" charset="0"/>
              </a:endParaRPr>
            </a:p>
            <a:p>
              <a:pPr>
                <a:defRPr/>
              </a:pPr>
              <a:r>
                <a:rPr lang="en-GB" sz="800" kern="100">
                  <a:solidFill>
                    <a:schemeClr val="bg1"/>
                  </a:solidFill>
                  <a:effectLst/>
                  <a:ea typeface="Aptos" panose="020B0004020202020204" pitchFamily="34" charset="0"/>
                  <a:cs typeface="Arial" panose="020B0604020202020204" pitchFamily="34" charset="0"/>
                </a:rPr>
                <a:t>Schools  will be openly working together to address identified priorities, drawing on the external expertise and challenge available. (b)</a:t>
              </a:r>
            </a:p>
            <a:p>
              <a:pPr>
                <a:defRPr/>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25" name="Text Box 18">
              <a:extLst>
                <a:ext uri="{FF2B5EF4-FFF2-40B4-BE49-F238E27FC236}">
                  <a16:creationId xmlns:a16="http://schemas.microsoft.com/office/drawing/2014/main" id="{01F45386-E263-4BC4-8C6C-F77B2B8BF73B}"/>
                </a:ext>
              </a:extLst>
            </p:cNvPr>
            <p:cNvSpPr txBox="1">
              <a:spLocks/>
            </p:cNvSpPr>
            <p:nvPr/>
          </p:nvSpPr>
          <p:spPr>
            <a:xfrm>
              <a:off x="9233525" y="3052310"/>
              <a:ext cx="1453260" cy="1373734"/>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Reading, Maths and Speech and language outcomes demonstrate positive impacts for pupils accessing interventions. (c)</a:t>
              </a: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Schools will evaluate that deployment of TAs is more effective as seen in surveys and case studies (c)</a:t>
              </a:r>
              <a:endParaRPr lang="en-GB" sz="1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chemeClr val="bg1"/>
                </a:solidFill>
                <a:ea typeface="MS PGothic"/>
                <a:cs typeface="Times New Roman"/>
              </a:endParaRPr>
            </a:p>
          </p:txBody>
        </p:sp>
        <p:sp>
          <p:nvSpPr>
            <p:cNvPr id="27" name="Text Box 18">
              <a:extLst>
                <a:ext uri="{FF2B5EF4-FFF2-40B4-BE49-F238E27FC236}">
                  <a16:creationId xmlns:a16="http://schemas.microsoft.com/office/drawing/2014/main" id="{39E26424-CE4B-4C38-A149-D58D178B7D7D}"/>
                </a:ext>
              </a:extLst>
            </p:cNvPr>
            <p:cNvSpPr txBox="1">
              <a:spLocks/>
            </p:cNvSpPr>
            <p:nvPr/>
          </p:nvSpPr>
          <p:spPr>
            <a:xfrm>
              <a:off x="9233525" y="4841860"/>
              <a:ext cx="1468648" cy="809667"/>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ea typeface="Aptos" panose="020B0004020202020204" pitchFamily="34" charset="0"/>
                  <a:cs typeface="Arial" panose="020B0604020202020204" pitchFamily="34" charset="0"/>
                </a:rPr>
                <a:t>Majority of pupils accessing targeted academic support will show accelerated progress using recognised assessments. (</a:t>
              </a:r>
              <a:r>
                <a:rPr lang="en-GB" sz="800" kern="100" err="1">
                  <a:solidFill>
                    <a:schemeClr val="bg1"/>
                  </a:solidFill>
                  <a:effectLst/>
                  <a:ea typeface="Aptos" panose="020B0004020202020204" pitchFamily="34" charset="0"/>
                  <a:cs typeface="Arial" panose="020B0604020202020204" pitchFamily="34" charset="0"/>
                </a:rPr>
                <a:t>c,d</a:t>
              </a:r>
              <a:r>
                <a:rPr lang="en-GB" sz="800" kern="100">
                  <a:solidFill>
                    <a:schemeClr val="bg1"/>
                  </a:solidFill>
                  <a:effectLst/>
                  <a:ea typeface="Aptos" panose="020B0004020202020204" pitchFamily="34" charset="0"/>
                  <a:cs typeface="Arial" panose="020B0604020202020204" pitchFamily="34" charset="0"/>
                </a:rPr>
                <a:t>)</a:t>
              </a:r>
            </a:p>
          </p:txBody>
        </p:sp>
        <p:sp>
          <p:nvSpPr>
            <p:cNvPr id="2" name="Text Box 18">
              <a:extLst>
                <a:ext uri="{FF2B5EF4-FFF2-40B4-BE49-F238E27FC236}">
                  <a16:creationId xmlns:a16="http://schemas.microsoft.com/office/drawing/2014/main" id="{A006DBFA-C42F-690D-6C28-7ED9E4C4EBEA}"/>
                </a:ext>
              </a:extLst>
            </p:cNvPr>
            <p:cNvSpPr txBox="1">
              <a:spLocks/>
            </p:cNvSpPr>
            <p:nvPr/>
          </p:nvSpPr>
          <p:spPr>
            <a:xfrm>
              <a:off x="9233525" y="6215595"/>
              <a:ext cx="1467287" cy="73204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800">
                  <a:solidFill>
                    <a:schemeClr val="bg1"/>
                  </a:solidFill>
                  <a:cs typeface="Arial" panose="020B0604020202020204" pitchFamily="34" charset="0"/>
                </a:rPr>
                <a:t>Case studies will show positive recruitment of teachers in hard to attract posts (e)</a:t>
              </a:r>
            </a:p>
          </p:txBody>
        </p:sp>
      </p:grpSp>
      <p:sp>
        <p:nvSpPr>
          <p:cNvPr id="9" name="Oval 8">
            <a:hlinkClick r:id="rId3" action="ppaction://hlinksldjump"/>
            <a:extLst>
              <a:ext uri="{FF2B5EF4-FFF2-40B4-BE49-F238E27FC236}">
                <a16:creationId xmlns:a16="http://schemas.microsoft.com/office/drawing/2014/main" id="{AECDC3F8-5128-A73F-6A7B-76BACFE25A56}"/>
              </a:ext>
            </a:extLst>
          </p:cNvPr>
          <p:cNvSpPr/>
          <p:nvPr/>
        </p:nvSpPr>
        <p:spPr>
          <a:xfrm>
            <a:off x="11742375" y="6413919"/>
            <a:ext cx="269422" cy="3184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9" name="Group 18">
            <a:extLst>
              <a:ext uri="{FF2B5EF4-FFF2-40B4-BE49-F238E27FC236}">
                <a16:creationId xmlns:a16="http://schemas.microsoft.com/office/drawing/2014/main" id="{1F3212A9-876F-BB10-94A5-10DD49D8254D}"/>
              </a:ext>
            </a:extLst>
          </p:cNvPr>
          <p:cNvGrpSpPr/>
          <p:nvPr/>
        </p:nvGrpSpPr>
        <p:grpSpPr>
          <a:xfrm>
            <a:off x="5717383" y="332285"/>
            <a:ext cx="2674991" cy="6454567"/>
            <a:chOff x="4814971" y="284373"/>
            <a:chExt cx="2571444" cy="5769675"/>
          </a:xfrm>
        </p:grpSpPr>
        <p:sp>
          <p:nvSpPr>
            <p:cNvPr id="6" name="Text Box 7">
              <a:extLst>
                <a:ext uri="{FF2B5EF4-FFF2-40B4-BE49-F238E27FC236}">
                  <a16:creationId xmlns:a16="http://schemas.microsoft.com/office/drawing/2014/main" id="{7668BD80-7D6A-4539-9331-0CA34EB6FC1E}"/>
                </a:ext>
              </a:extLst>
            </p:cNvPr>
            <p:cNvSpPr txBox="1">
              <a:spLocks/>
            </p:cNvSpPr>
            <p:nvPr/>
          </p:nvSpPr>
          <p:spPr>
            <a:xfrm>
              <a:off x="4814971" y="284373"/>
              <a:ext cx="2554621" cy="362503"/>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Then we can expect to see these results… (short term outcomes)</a:t>
              </a:r>
              <a:endParaRPr lang="en-GB" altLang="en-US" sz="1200" b="1">
                <a:solidFill>
                  <a:srgbClr val="000000"/>
                </a:solidFill>
                <a:latin typeface="+mn-lt"/>
                <a:cs typeface="Calibri" panose="020F0502020204030204" pitchFamily="34" charset="0"/>
              </a:endParaRPr>
            </a:p>
          </p:txBody>
        </p:sp>
        <p:sp>
          <p:nvSpPr>
            <p:cNvPr id="17" name="Text Box 18">
              <a:extLst>
                <a:ext uri="{FF2B5EF4-FFF2-40B4-BE49-F238E27FC236}">
                  <a16:creationId xmlns:a16="http://schemas.microsoft.com/office/drawing/2014/main" id="{0E868075-281E-4B31-A351-D84C5BC61D6B}"/>
                </a:ext>
              </a:extLst>
            </p:cNvPr>
            <p:cNvSpPr txBox="1">
              <a:spLocks/>
            </p:cNvSpPr>
            <p:nvPr/>
          </p:nvSpPr>
          <p:spPr>
            <a:xfrm>
              <a:off x="4831794" y="768680"/>
              <a:ext cx="2554621" cy="571061"/>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Implementation Plans, for Teacher Development and interventions will be more precisely focussed on evidence informed </a:t>
              </a:r>
              <a:r>
                <a:rPr lang="en-GB" sz="800" kern="100">
                  <a:ea typeface="Aptos" panose="020B0004020202020204" pitchFamily="34" charset="0"/>
                  <a:cs typeface="Times New Roman" panose="02020603050405020304" pitchFamily="18" charset="0"/>
                </a:rPr>
                <a:t>p</a:t>
              </a:r>
              <a:r>
                <a:rPr lang="en-GB" sz="800" kern="100">
                  <a:effectLst/>
                  <a:latin typeface="Arial" panose="020B0604020202020204" pitchFamily="34" charset="0"/>
                  <a:ea typeface="Aptos" panose="020B0004020202020204" pitchFamily="34" charset="0"/>
                  <a:cs typeface="Times New Roman" panose="02020603050405020304" pitchFamily="18" charset="0"/>
                </a:rPr>
                <a:t>edagogical development, aligned with academic ambitions. (a)</a:t>
              </a:r>
              <a:endParaRPr lang="en-GB" sz="800" kern="100">
                <a:ea typeface="Aptos" panose="020B0004020202020204" pitchFamily="34" charset="0"/>
                <a:cs typeface="Times New Roman" panose="02020603050405020304" pitchFamily="18" charset="0"/>
              </a:endParaRPr>
            </a:p>
          </p:txBody>
        </p:sp>
        <p:sp>
          <p:nvSpPr>
            <p:cNvPr id="21" name="Text Box 18">
              <a:extLst>
                <a:ext uri="{FF2B5EF4-FFF2-40B4-BE49-F238E27FC236}">
                  <a16:creationId xmlns:a16="http://schemas.microsoft.com/office/drawing/2014/main" id="{63F2FAFB-9E8D-4DB0-B62B-00CF19C4C986}"/>
                </a:ext>
              </a:extLst>
            </p:cNvPr>
            <p:cNvSpPr txBox="1">
              <a:spLocks/>
            </p:cNvSpPr>
            <p:nvPr/>
          </p:nvSpPr>
          <p:spPr>
            <a:xfrm>
              <a:off x="4831794" y="1630352"/>
              <a:ext cx="2554621" cy="1693598"/>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local  school expertise in Great Teaching dimensions and elements will be </a:t>
              </a:r>
              <a:r>
                <a:rPr lang="en-GB" sz="800" kern="100">
                  <a:ea typeface="Aptos" panose="020B0004020202020204" pitchFamily="34" charset="0"/>
                  <a:cs typeface="Times New Roman" panose="02020603050405020304" pitchFamily="18" charset="0"/>
                </a:rPr>
                <a:t>iden</a:t>
              </a:r>
              <a:r>
                <a:rPr lang="en-GB" sz="800" kern="100">
                  <a:effectLst/>
                  <a:latin typeface="Arial" panose="020B0604020202020204" pitchFamily="34" charset="0"/>
                  <a:ea typeface="Aptos" panose="020B0004020202020204" pitchFamily="34" charset="0"/>
                  <a:cs typeface="Times New Roman" panose="02020603050405020304" pitchFamily="18" charset="0"/>
                </a:rPr>
                <a:t>tified and </a:t>
              </a:r>
              <a:r>
                <a:rPr lang="en-GB" sz="800" kern="100">
                  <a:ea typeface="Aptos" panose="020B0004020202020204" pitchFamily="34" charset="0"/>
                  <a:cs typeface="Times New Roman" panose="02020603050405020304" pitchFamily="18" charset="0"/>
                </a:rPr>
                <a:t>utilised.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planning tools/language/assessment and facilitation will enable school to school collaboration to identify those factors that are having the biggest impact in the classroom/intervention in west Cumbrian context. (b)</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rPr>
                <a:t>Leaders, Teachers and TAs will have a consistent understanding of the fundamentals that have the biggest impact in the classroom (b)</a:t>
              </a: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4" name="Text Box 18">
              <a:extLst>
                <a:ext uri="{FF2B5EF4-FFF2-40B4-BE49-F238E27FC236}">
                  <a16:creationId xmlns:a16="http://schemas.microsoft.com/office/drawing/2014/main" id="{DF1D7414-5A79-4912-80AD-1C05FB3761FB}"/>
                </a:ext>
              </a:extLst>
            </p:cNvPr>
            <p:cNvSpPr txBox="1">
              <a:spLocks/>
            </p:cNvSpPr>
            <p:nvPr/>
          </p:nvSpPr>
          <p:spPr>
            <a:xfrm>
              <a:off x="4836621" y="3637105"/>
              <a:ext cx="2539732" cy="1019689"/>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a typeface="Aptos" panose="020B0004020202020204" pitchFamily="34" charset="0"/>
                  <a:cs typeface="Times New Roman" panose="02020603050405020304" pitchFamily="18" charset="0"/>
                </a:rPr>
                <a:t>S</a:t>
              </a:r>
              <a:r>
                <a:rPr lang="en-GB" sz="800" kern="100">
                  <a:effectLst/>
                  <a:latin typeface="Arial" panose="020B0604020202020204" pitchFamily="34" charset="0"/>
                  <a:ea typeface="Aptos" panose="020B0004020202020204" pitchFamily="34" charset="0"/>
                  <a:cs typeface="Times New Roman" panose="02020603050405020304" pitchFamily="18" charset="0"/>
                </a:rPr>
                <a:t>chools will feel confident about intervention choices and have access to latest research and evidence in context.</a:t>
              </a:r>
              <a:r>
                <a:rPr lang="en-GB" sz="800">
                  <a:effectLst/>
                  <a:latin typeface="Arial" panose="020B0604020202020204" pitchFamily="34" charset="0"/>
                  <a:ea typeface="Aptos" panose="020B0004020202020204" pitchFamily="34" charset="0"/>
                </a:rPr>
                <a:t> Teachers and Support staff will use evidence-based interventions more effectively, understand the active ingredients and feel supported to apply these consistently in schools.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6" name="Text Box 18">
              <a:extLst>
                <a:ext uri="{FF2B5EF4-FFF2-40B4-BE49-F238E27FC236}">
                  <a16:creationId xmlns:a16="http://schemas.microsoft.com/office/drawing/2014/main" id="{A867B8F8-A249-4D67-BC99-3CA2577B16CE}"/>
                </a:ext>
              </a:extLst>
            </p:cNvPr>
            <p:cNvSpPr txBox="1">
              <a:spLocks/>
            </p:cNvSpPr>
            <p:nvPr/>
          </p:nvSpPr>
          <p:spPr>
            <a:xfrm>
              <a:off x="4838924" y="4839184"/>
              <a:ext cx="2537429"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altLang="en-US" sz="800">
                  <a:solidFill>
                    <a:srgbClr val="000000"/>
                  </a:solidFill>
                  <a:cs typeface="Arial" panose="020B0604020202020204" pitchFamily="34" charset="0"/>
                </a:rPr>
                <a:t>Monitoring and evaluation outcomes will ensure shared clarity about what is working and why. (d)</a:t>
              </a: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8" name="Text Box 18">
              <a:extLst>
                <a:ext uri="{FF2B5EF4-FFF2-40B4-BE49-F238E27FC236}">
                  <a16:creationId xmlns:a16="http://schemas.microsoft.com/office/drawing/2014/main" id="{43398E07-1476-4AD5-945F-A2A42808F394}"/>
                </a:ext>
              </a:extLst>
            </p:cNvPr>
            <p:cNvSpPr txBox="1">
              <a:spLocks/>
            </p:cNvSpPr>
            <p:nvPr/>
          </p:nvSpPr>
          <p:spPr>
            <a:xfrm>
              <a:off x="4856507" y="5528944"/>
              <a:ext cx="2513085"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effectLst/>
                  <a:latin typeface="Arial" panose="020B0604020202020204" pitchFamily="34" charset="0"/>
                  <a:ea typeface="Aptos" panose="020B0004020202020204" pitchFamily="34" charset="0"/>
                  <a:cs typeface="Times New Roman" panose="02020603050405020304" pitchFamily="18" charset="0"/>
                </a:rPr>
                <a:t>M</a:t>
              </a:r>
              <a:r>
                <a:rPr lang="en-GB" sz="800" kern="100">
                  <a:ea typeface="Aptos" panose="020B0004020202020204" pitchFamily="34" charset="0"/>
                  <a:cs typeface="Times New Roman" panose="02020603050405020304" pitchFamily="18" charset="0"/>
                </a:rPr>
                <a:t>ore schools will successfully recruit English and Maths specialists. (e)</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defRPr/>
              </a:pPr>
              <a:endParaRPr lang="en-GB" altLang="en-US" sz="800">
                <a:latin typeface="+mn-lt"/>
                <a:cs typeface="Calibri" panose="020F0502020204030204" pitchFamily="34" charset="0"/>
              </a:endParaRPr>
            </a:p>
          </p:txBody>
        </p:sp>
      </p:grpSp>
      <p:sp>
        <p:nvSpPr>
          <p:cNvPr id="12" name="Rectangle 11">
            <a:extLst>
              <a:ext uri="{FF2B5EF4-FFF2-40B4-BE49-F238E27FC236}">
                <a16:creationId xmlns:a16="http://schemas.microsoft.com/office/drawing/2014/main" id="{085DC8CD-1434-A971-7AC8-08AA8342BC4B}"/>
              </a:ext>
            </a:extLst>
          </p:cNvPr>
          <p:cNvSpPr/>
          <p:nvPr/>
        </p:nvSpPr>
        <p:spPr>
          <a:xfrm flipV="1">
            <a:off x="127353" y="4764765"/>
            <a:ext cx="1322357" cy="96812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2C60DDF7-285A-BB73-CEB5-7DB800D90E1C}"/>
              </a:ext>
            </a:extLst>
          </p:cNvPr>
          <p:cNvSpPr/>
          <p:nvPr/>
        </p:nvSpPr>
        <p:spPr>
          <a:xfrm>
            <a:off x="1563548" y="5931673"/>
            <a:ext cx="2024608" cy="26774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2E990EB6-B538-C213-F620-633C0EE6223D}"/>
              </a:ext>
            </a:extLst>
          </p:cNvPr>
          <p:cNvSpPr/>
          <p:nvPr/>
        </p:nvSpPr>
        <p:spPr>
          <a:xfrm flipV="1">
            <a:off x="3764944" y="5828305"/>
            <a:ext cx="1901359" cy="37111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8EAF9FF1-A2F7-217B-38D8-B440724A5D6B}"/>
              </a:ext>
            </a:extLst>
          </p:cNvPr>
          <p:cNvSpPr/>
          <p:nvPr/>
        </p:nvSpPr>
        <p:spPr>
          <a:xfrm flipV="1">
            <a:off x="5734883" y="5429439"/>
            <a:ext cx="2595757" cy="40446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59A08472-56A1-5ADA-196E-05BB67C30E8C}"/>
              </a:ext>
            </a:extLst>
          </p:cNvPr>
          <p:cNvSpPr/>
          <p:nvPr/>
        </p:nvSpPr>
        <p:spPr>
          <a:xfrm flipV="1">
            <a:off x="8437196" y="4755491"/>
            <a:ext cx="1746750" cy="66301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4" name="Group 33">
            <a:extLst>
              <a:ext uri="{FF2B5EF4-FFF2-40B4-BE49-F238E27FC236}">
                <a16:creationId xmlns:a16="http://schemas.microsoft.com/office/drawing/2014/main" id="{FA561449-F130-9DCB-9918-4740380C353B}"/>
              </a:ext>
            </a:extLst>
          </p:cNvPr>
          <p:cNvGrpSpPr/>
          <p:nvPr/>
        </p:nvGrpSpPr>
        <p:grpSpPr>
          <a:xfrm>
            <a:off x="10260771" y="186390"/>
            <a:ext cx="1931227" cy="6613671"/>
            <a:chOff x="10671002" y="412906"/>
            <a:chExt cx="1532669" cy="6341955"/>
          </a:xfrm>
        </p:grpSpPr>
        <p:sp>
          <p:nvSpPr>
            <p:cNvPr id="38" name="Text Box 33">
              <a:extLst>
                <a:ext uri="{FF2B5EF4-FFF2-40B4-BE49-F238E27FC236}">
                  <a16:creationId xmlns:a16="http://schemas.microsoft.com/office/drawing/2014/main" id="{BB63F731-19AF-BA00-3FC0-2C6E14FD1EE1}"/>
                </a:ext>
              </a:extLst>
            </p:cNvPr>
            <p:cNvSpPr txBox="1">
              <a:spLocks/>
            </p:cNvSpPr>
            <p:nvPr/>
          </p:nvSpPr>
          <p:spPr>
            <a:xfrm>
              <a:off x="10671002" y="1086022"/>
              <a:ext cx="1532669" cy="5668839"/>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a typeface="Aptos" panose="020B0004020202020204" pitchFamily="34" charset="0"/>
                  <a:cs typeface="Times New Roman" panose="02020603050405020304" pitchFamily="18" charset="0"/>
                </a:rPr>
                <a:t>The overall disadvantaged progress and attainment trend for participating schools is positive compared to similar school groups nationally. (</a:t>
              </a:r>
              <a:r>
                <a:rPr lang="en-GB" sz="750" kern="100" err="1">
                  <a:solidFill>
                    <a:schemeClr val="bg1"/>
                  </a:solidFill>
                  <a:ea typeface="Aptos" panose="020B0004020202020204" pitchFamily="34" charset="0"/>
                  <a:cs typeface="Times New Roman" panose="02020603050405020304" pitchFamily="18" charset="0"/>
                </a:rPr>
                <a:t>a,b,c,d,e</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Quality of teaching improvements evident through surveys and case studies. (</a:t>
              </a:r>
              <a:r>
                <a:rPr lang="en-GB" sz="75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Academic progress and outcomes trend is positive for identified cohorts in the English/ Maths academic focus chosen for participating schools, including: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Phonics % will be favourable against national and disadvantaged will compare favourably.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Maths assessments for schools with this focus will show positive impact at regional and intervention group level, particularly the disadvantaged.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KS3 reading - NGRT assessments show progress - standardised scores and disadvantaged gap show improvements and are favourable when compared to baseline and similar school group trends. </a:t>
              </a: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 SATs/GCSE/P8 trends including disadvantaged gap impacts compare favourably to school groups with similar characteristics.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Case studies will evidence positive impacts of WELL funded interventions. (</a:t>
              </a:r>
              <a:r>
                <a:rPr lang="en-GB" sz="750" err="1">
                  <a:solidFill>
                    <a:schemeClr val="bg1"/>
                  </a:solidFill>
                  <a:effectLst/>
                  <a:latin typeface="Arial" panose="020B0604020202020204" pitchFamily="34" charset="0"/>
                  <a:ea typeface="Aptos" panose="020B0004020202020204" pitchFamily="34" charset="0"/>
                </a:rPr>
                <a:t>a,b,c,d</a:t>
              </a:r>
              <a:r>
                <a:rPr lang="en-GB" sz="750">
                  <a:solidFill>
                    <a:schemeClr val="bg1"/>
                  </a:solidFill>
                  <a:effectLst/>
                  <a:latin typeface="Arial" panose="020B0604020202020204" pitchFamily="34" charset="0"/>
                  <a:ea typeface="Aptos" panose="020B0004020202020204" pitchFamily="34" charset="0"/>
                </a:rPr>
                <a:t>)</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An increase in the percentage of schools providing support to and receiving support from other WELL schools to address identified priorities. (b)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Teacher recruitment positively impacted. (e)</a:t>
              </a:r>
            </a:p>
            <a:p>
              <a:pPr>
                <a:lnSpc>
                  <a:spcPct val="115000"/>
                </a:lnSpc>
                <a:spcAft>
                  <a:spcPts val="800"/>
                </a:spcAft>
              </a:pPr>
              <a:endParaRPr lang="en-GB" altLang="en-US" sz="800">
                <a:solidFill>
                  <a:srgbClr val="000000"/>
                </a:solidFill>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sp>
          <p:nvSpPr>
            <p:cNvPr id="37" name="Text Box 9">
              <a:extLst>
                <a:ext uri="{FF2B5EF4-FFF2-40B4-BE49-F238E27FC236}">
                  <a16:creationId xmlns:a16="http://schemas.microsoft.com/office/drawing/2014/main" id="{2AB7B548-9B72-0249-B348-035B270D4156}"/>
                </a:ext>
              </a:extLst>
            </p:cNvPr>
            <p:cNvSpPr txBox="1">
              <a:spLocks/>
            </p:cNvSpPr>
            <p:nvPr/>
          </p:nvSpPr>
          <p:spPr>
            <a:xfrm>
              <a:off x="10703459" y="412906"/>
              <a:ext cx="1399772" cy="511667"/>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hope to see these results.… (long-term outcomes)</a:t>
              </a:r>
              <a:endParaRPr lang="en-GB" altLang="en-US" sz="1200" b="1">
                <a:solidFill>
                  <a:schemeClr val="bg1"/>
                </a:solidFill>
                <a:latin typeface="+mn-lt"/>
                <a:cs typeface="Calibri" panose="020F0502020204030204" pitchFamily="34" charset="0"/>
              </a:endParaRPr>
            </a:p>
          </p:txBody>
        </p:sp>
      </p:grpSp>
      <p:sp>
        <p:nvSpPr>
          <p:cNvPr id="39" name="Oval 38">
            <a:hlinkClick r:id="rId3" action="ppaction://hlinksldjump"/>
            <a:extLst>
              <a:ext uri="{FF2B5EF4-FFF2-40B4-BE49-F238E27FC236}">
                <a16:creationId xmlns:a16="http://schemas.microsoft.com/office/drawing/2014/main" id="{E0E7BF20-0C2C-CB9E-0D7C-2BA4D91B2100}"/>
              </a:ext>
            </a:extLst>
          </p:cNvPr>
          <p:cNvSpPr/>
          <p:nvPr/>
        </p:nvSpPr>
        <p:spPr>
          <a:xfrm>
            <a:off x="11894775" y="6566319"/>
            <a:ext cx="269422" cy="3184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9E236A3A-00CA-127E-8013-71D136F5E4F9}"/>
              </a:ext>
            </a:extLst>
          </p:cNvPr>
          <p:cNvSpPr/>
          <p:nvPr/>
        </p:nvSpPr>
        <p:spPr>
          <a:xfrm flipV="1">
            <a:off x="10310175" y="915064"/>
            <a:ext cx="1814701" cy="59786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CF330DE4-090A-1A22-8775-29DC896E9CCB}"/>
              </a:ext>
            </a:extLst>
          </p:cNvPr>
          <p:cNvSpPr/>
          <p:nvPr/>
        </p:nvSpPr>
        <p:spPr>
          <a:xfrm flipV="1">
            <a:off x="10294819" y="1896802"/>
            <a:ext cx="1814701" cy="362297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78308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9" grpId="0" animBg="1"/>
      <p:bldP spid="32" grpId="0" animBg="1"/>
      <p:bldP spid="33" grpId="0" animBg="1"/>
      <p:bldP spid="10" grpId="0" animBg="1"/>
      <p:bldP spid="40" grpId="0" animBg="1"/>
      <p:bldP spid="4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37DEF-8035-CB96-C33B-C026876840BD}"/>
              </a:ext>
            </a:extLst>
          </p:cNvPr>
          <p:cNvSpPr>
            <a:spLocks noGrp="1"/>
          </p:cNvSpPr>
          <p:nvPr>
            <p:ph type="title"/>
          </p:nvPr>
        </p:nvSpPr>
        <p:spPr>
          <a:xfrm>
            <a:off x="670996" y="-58338"/>
            <a:ext cx="10515600" cy="1028397"/>
          </a:xfrm>
        </p:spPr>
        <p:txBody>
          <a:bodyPr/>
          <a:lstStyle/>
          <a:p>
            <a:pPr algn="ctr"/>
            <a:r>
              <a:rPr lang="en-GB"/>
              <a:t>Narrative</a:t>
            </a:r>
          </a:p>
        </p:txBody>
      </p:sp>
      <p:sp>
        <p:nvSpPr>
          <p:cNvPr id="3" name="Content Placeholder 2">
            <a:extLst>
              <a:ext uri="{FF2B5EF4-FFF2-40B4-BE49-F238E27FC236}">
                <a16:creationId xmlns:a16="http://schemas.microsoft.com/office/drawing/2014/main" id="{06257AA6-8CD9-6A4A-9C26-E11C2A5D3239}"/>
              </a:ext>
            </a:extLst>
          </p:cNvPr>
          <p:cNvSpPr>
            <a:spLocks noGrp="1"/>
          </p:cNvSpPr>
          <p:nvPr>
            <p:ph idx="1"/>
          </p:nvPr>
        </p:nvSpPr>
        <p:spPr>
          <a:xfrm>
            <a:off x="224680" y="731520"/>
            <a:ext cx="11702277" cy="5334544"/>
          </a:xfrm>
        </p:spPr>
        <p:txBody>
          <a:bodyPr>
            <a:normAutofit fontScale="25000" lnSpcReduction="20000"/>
          </a:bodyPr>
          <a:lstStyle/>
          <a:p>
            <a:pPr marL="0" indent="0">
              <a:lnSpc>
                <a:spcPct val="115000"/>
              </a:lnSpc>
              <a:spcAft>
                <a:spcPts val="600"/>
              </a:spcAft>
              <a:buNone/>
            </a:pPr>
            <a:r>
              <a:rPr lang="en-GB" sz="4000" kern="100">
                <a:effectLst/>
                <a:latin typeface="Aptos" panose="020B0004020202020204" pitchFamily="34" charset="0"/>
                <a:ea typeface="Aptos" panose="020B0004020202020204" pitchFamily="34" charset="0"/>
                <a:cs typeface="Aptos" panose="020B0004020202020204" pitchFamily="34" charset="0"/>
              </a:rPr>
              <a:t>WELL (Western Excellence in Learning and Leadership) project is a place-based improvement programme which aims to use an evidence-informed approach to create an outward facing area of excellence,  sustainably improving educational outcomes for all young people in west Cumbria, particularly those facing disadvantage. It has been working with all primary and secondary schools in the districts formerly known as Allerdale and Copeland (n=118), offering a range of support structured in three strands:</a:t>
            </a:r>
            <a:endParaRPr lang="en-GB" sz="4000" kern="10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600"/>
              </a:spcAft>
              <a:buNone/>
            </a:pPr>
            <a:r>
              <a:rPr lang="en-GB" sz="4000" kern="100">
                <a:effectLst/>
                <a:latin typeface="Segoe UI" panose="020B0502040204020203" pitchFamily="34" charset="0"/>
                <a:ea typeface="Aptos" panose="020B0004020202020204" pitchFamily="34" charset="0"/>
                <a:cs typeface="Aptos" panose="020B0004020202020204" pitchFamily="34" charset="0"/>
              </a:rPr>
              <a:t> i) raising standards, ii) closing the gap and, iii) wellbeing.</a:t>
            </a:r>
            <a:endParaRPr lang="en-GB" sz="4000" kern="10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600"/>
              </a:spcAft>
              <a:buNone/>
            </a:pPr>
            <a:r>
              <a:rPr lang="en-GB" sz="4000" kern="100">
                <a:effectLst/>
                <a:latin typeface="Aptos" panose="020B0004020202020204" pitchFamily="34" charset="0"/>
                <a:ea typeface="Calibri" panose="020F0502020204030204" pitchFamily="34" charset="0"/>
                <a:cs typeface="Aptos" panose="020B0004020202020204" pitchFamily="34" charset="0"/>
              </a:rPr>
              <a:t> The Theory of Change for WELL 2021-2024 identified five key enablers:</a:t>
            </a:r>
            <a:endParaRPr lang="en-GB" sz="40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600"/>
              </a:spcAft>
              <a:buFont typeface="Wingdings" panose="05000000000000000000" pitchFamily="2" charset="2"/>
              <a:buChar char=""/>
            </a:pPr>
            <a:r>
              <a:rPr lang="en-GB" sz="4000" kern="100">
                <a:effectLst/>
                <a:latin typeface="Aptos" panose="020B0004020202020204" pitchFamily="34" charset="0"/>
                <a:ea typeface="Calibri" panose="020F0502020204030204" pitchFamily="34" charset="0"/>
                <a:cs typeface="Aptos" panose="020B0004020202020204" pitchFamily="34" charset="0"/>
              </a:rPr>
              <a:t>Application of The Education Endowment Foundation (EEF) implementation principles and processes.</a:t>
            </a:r>
            <a:endParaRPr lang="en-GB" sz="40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600"/>
              </a:spcAft>
              <a:buFont typeface="Wingdings" panose="05000000000000000000" pitchFamily="2" charset="2"/>
              <a:buChar char=""/>
            </a:pPr>
            <a:r>
              <a:rPr lang="en-GB" sz="4000" kern="100">
                <a:effectLst/>
                <a:latin typeface="Aptos" panose="020B0004020202020204" pitchFamily="34" charset="0"/>
                <a:ea typeface="Calibri" panose="020F0502020204030204" pitchFamily="34" charset="0"/>
                <a:cs typeface="Aptos" panose="020B0004020202020204" pitchFamily="34" charset="0"/>
              </a:rPr>
              <a:t>Provision of Targeted and Universal grants to support school to address identified priorities.</a:t>
            </a:r>
            <a:endParaRPr lang="en-GB" sz="40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600"/>
              </a:spcAft>
              <a:buFont typeface="Wingdings" panose="05000000000000000000" pitchFamily="2" charset="2"/>
              <a:buChar char=""/>
            </a:pPr>
            <a:r>
              <a:rPr lang="en-GB" sz="4000" kern="100">
                <a:effectLst/>
                <a:latin typeface="Aptos" panose="020B0004020202020204" pitchFamily="34" charset="0"/>
                <a:ea typeface="Calibri" panose="020F0502020204030204" pitchFamily="34" charset="0"/>
                <a:cs typeface="Aptos" panose="020B0004020202020204" pitchFamily="34" charset="0"/>
              </a:rPr>
              <a:t>Well-being programmes to build internal school capacity.</a:t>
            </a:r>
            <a:endParaRPr lang="en-GB" sz="40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600"/>
              </a:spcAft>
              <a:buFont typeface="Wingdings" panose="05000000000000000000" pitchFamily="2" charset="2"/>
              <a:buChar char=""/>
            </a:pPr>
            <a:r>
              <a:rPr lang="en-GB" sz="4000" kern="100">
                <a:effectLst/>
                <a:latin typeface="Aptos" panose="020B0004020202020204" pitchFamily="34" charset="0"/>
                <a:ea typeface="Calibri" panose="020F0502020204030204" pitchFamily="34" charset="0"/>
                <a:cs typeface="Aptos" panose="020B0004020202020204" pitchFamily="34" charset="0"/>
              </a:rPr>
              <a:t>Cumbrian Award and Employability pilots.</a:t>
            </a:r>
            <a:endParaRPr lang="en-GB" sz="40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600"/>
              </a:spcAft>
              <a:buFont typeface="Wingdings" panose="05000000000000000000" pitchFamily="2" charset="2"/>
              <a:buChar char=""/>
            </a:pPr>
            <a:r>
              <a:rPr lang="en-GB" sz="4000" kern="100">
                <a:effectLst/>
                <a:latin typeface="Aptos" panose="020B0004020202020204" pitchFamily="34" charset="0"/>
                <a:ea typeface="Calibri" panose="020F0502020204030204" pitchFamily="34" charset="0"/>
                <a:cs typeface="Aptos" panose="020B0004020202020204" pitchFamily="34" charset="0"/>
              </a:rPr>
              <a:t>Building local capacity in the use of evidence and research in education.  </a:t>
            </a:r>
          </a:p>
          <a:p>
            <a:pPr marL="342900" indent="-342900">
              <a:lnSpc>
                <a:spcPct val="115000"/>
              </a:lnSpc>
              <a:spcAft>
                <a:spcPts val="600"/>
              </a:spcAft>
              <a:buFont typeface="Wingdings" panose="05000000000000000000" pitchFamily="2" charset="2"/>
              <a:buChar char=""/>
            </a:pPr>
            <a:r>
              <a:rPr lang="en-GB" sz="4000">
                <a:cs typeface="Arial" panose="020B0604020202020204" pitchFamily="34" charset="0"/>
              </a:rPr>
              <a:t>Collaborative Learning networks.</a:t>
            </a:r>
            <a:endParaRPr lang="en-GB" sz="4000" kern="100">
              <a:effectLst/>
              <a:ea typeface="Aptos" panose="020B0004020202020204" pitchFamily="34" charset="0"/>
              <a:cs typeface="Times New Roman" panose="02020603050405020304" pitchFamily="18" charset="0"/>
            </a:endParaRPr>
          </a:p>
          <a:p>
            <a:pPr marL="0" indent="0">
              <a:lnSpc>
                <a:spcPct val="115000"/>
              </a:lnSpc>
              <a:spcAft>
                <a:spcPts val="600"/>
              </a:spcAft>
              <a:buNone/>
            </a:pPr>
            <a:r>
              <a:rPr lang="en-GB" sz="4000" kern="100">
                <a:effectLst/>
                <a:latin typeface="Aptos" panose="020B0004020202020204" pitchFamily="34" charset="0"/>
                <a:ea typeface="Calibri" panose="020F0502020204030204" pitchFamily="34" charset="0"/>
                <a:cs typeface="Aptos" panose="020B0004020202020204" pitchFamily="34" charset="0"/>
              </a:rPr>
              <a:t>An independent evaluation of  WELL  has been undertaken by University of Nottingham (</a:t>
            </a:r>
            <a:r>
              <a:rPr lang="en-GB" sz="4000" u="sng" kern="10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2"/>
              </a:rPr>
              <a:t>WELL Education | Evaluation of WELL | WELL project Cumbria</a:t>
            </a:r>
            <a:r>
              <a:rPr lang="en-GB" sz="4000" kern="100">
                <a:effectLst/>
                <a:latin typeface="Aptos" panose="020B0004020202020204" pitchFamily="34" charset="0"/>
                <a:ea typeface="Aptos" panose="020B0004020202020204" pitchFamily="34" charset="0"/>
                <a:cs typeface="Times New Roman" panose="02020603050405020304" pitchFamily="18" charset="0"/>
              </a:rPr>
              <a:t>) </a:t>
            </a:r>
            <a:r>
              <a:rPr lang="en-GB" sz="4000" kern="100">
                <a:effectLst/>
                <a:latin typeface="Aptos" panose="020B0004020202020204" pitchFamily="34" charset="0"/>
                <a:ea typeface="Calibri" panose="020F0502020204030204" pitchFamily="34" charset="0"/>
                <a:cs typeface="Aptos" panose="020B0004020202020204" pitchFamily="34" charset="0"/>
              </a:rPr>
              <a:t>Overall, findings to date </a:t>
            </a:r>
            <a:r>
              <a:rPr lang="en-GB" sz="4000" kern="100">
                <a:effectLst/>
                <a:latin typeface="Aptos" panose="020B0004020202020204" pitchFamily="34" charset="0"/>
                <a:ea typeface="Times New Roman" panose="02020603050405020304" pitchFamily="18" charset="0"/>
                <a:cs typeface="Times New Roman" panose="02020603050405020304" pitchFamily="18" charset="0"/>
              </a:rPr>
              <a:t>present a very positive picture. Evaluation evidences that WELL is helping schools to address pupil well-being issues, focus on ways to improve teaching, learning and outcomes, and remain collaborative and outward facing.  The vast majority of school leaders and </a:t>
            </a:r>
            <a:r>
              <a:rPr lang="en-GB" sz="4000" kern="100">
                <a:latin typeface="Aptos" panose="020B0004020202020204" pitchFamily="34" charset="0"/>
                <a:ea typeface="Times New Roman" panose="02020603050405020304" pitchFamily="18" charset="0"/>
                <a:cs typeface="Times New Roman" panose="02020603050405020304" pitchFamily="18" charset="0"/>
              </a:rPr>
              <a:t>members of school teams </a:t>
            </a:r>
            <a:r>
              <a:rPr lang="en-GB" sz="4000" kern="100">
                <a:effectLst/>
                <a:latin typeface="Aptos" panose="020B0004020202020204" pitchFamily="34" charset="0"/>
                <a:ea typeface="Times New Roman" panose="02020603050405020304" pitchFamily="18" charset="0"/>
                <a:cs typeface="Times New Roman" panose="02020603050405020304" pitchFamily="18" charset="0"/>
              </a:rPr>
              <a:t>who are directly engaged generally see WELL as an important vehicle for learning and improvement within their schools and for collaboration across the west of Cumbria.  </a:t>
            </a:r>
            <a:r>
              <a:rPr lang="en-GB" sz="4000" kern="100">
                <a:latin typeface="Aptos" panose="020B0004020202020204" pitchFamily="34" charset="0"/>
                <a:ea typeface="Times New Roman" panose="02020603050405020304" pitchFamily="18" charset="0"/>
                <a:cs typeface="Times New Roman" panose="02020603050405020304" pitchFamily="18" charset="0"/>
              </a:rPr>
              <a:t>Schools are embracing the importance of implementation and next phase needs to develop sophistication and quality  further to move from enabling application to driving and to making the changes happen.</a:t>
            </a:r>
            <a:endParaRPr lang="en-GB" sz="4000" kern="10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600"/>
              </a:spcAft>
              <a:buNone/>
            </a:pPr>
            <a:r>
              <a:rPr lang="en-GB" sz="4000" kern="100">
                <a:effectLst/>
                <a:latin typeface="Aptos" panose="020B0004020202020204" pitchFamily="34" charset="0"/>
                <a:ea typeface="Times New Roman" panose="02020603050405020304" pitchFamily="18" charset="0"/>
                <a:cs typeface="Times New Roman" panose="02020603050405020304" pitchFamily="18" charset="0"/>
              </a:rPr>
              <a:t>Based on the findings of the independent evaluation and own reflections, the Theory of Change has been revised to take account of successes to date and the factors identified from our learning that will strengthen our likelihood of success.  </a:t>
            </a:r>
            <a:r>
              <a:rPr lang="en-GB" sz="4000" kern="100">
                <a:latin typeface="Aptos" panose="020B0004020202020204" pitchFamily="34" charset="0"/>
                <a:ea typeface="Times New Roman" panose="02020603050405020304" pitchFamily="18" charset="0"/>
                <a:cs typeface="Times New Roman" panose="02020603050405020304" pitchFamily="18" charset="0"/>
              </a:rPr>
              <a:t>The intention is to maintain a balance of autonomy/pragmatism with</a:t>
            </a:r>
            <a:r>
              <a:rPr lang="en-GB" sz="4000" kern="100">
                <a:effectLst/>
                <a:latin typeface="Aptos" panose="020B0004020202020204" pitchFamily="34" charset="0"/>
                <a:ea typeface="Times New Roman" panose="02020603050405020304" pitchFamily="18" charset="0"/>
                <a:cs typeface="Times New Roman" panose="02020603050405020304" pitchFamily="18" charset="0"/>
              </a:rPr>
              <a:t> evidence based/purism approach . </a:t>
            </a:r>
          </a:p>
          <a:p>
            <a:pPr marL="0" indent="0">
              <a:lnSpc>
                <a:spcPct val="115000"/>
              </a:lnSpc>
              <a:spcAft>
                <a:spcPts val="600"/>
              </a:spcAft>
              <a:buNone/>
            </a:pPr>
            <a:r>
              <a:rPr lang="en-GB" sz="4000" kern="100">
                <a:effectLst/>
                <a:latin typeface="Aptos" panose="020B0004020202020204" pitchFamily="34" charset="0"/>
                <a:ea typeface="Times New Roman" panose="02020603050405020304" pitchFamily="18" charset="0"/>
                <a:cs typeface="Times New Roman" panose="02020603050405020304" pitchFamily="18" charset="0"/>
              </a:rPr>
              <a:t>The key</a:t>
            </a:r>
            <a:r>
              <a:rPr lang="en-GB" sz="4000" b="1" kern="100">
                <a:effectLst/>
                <a:latin typeface="Aptos" panose="020B0004020202020204" pitchFamily="34" charset="0"/>
                <a:ea typeface="Times New Roman" panose="02020603050405020304" pitchFamily="18" charset="0"/>
                <a:cs typeface="Times New Roman" panose="02020603050405020304" pitchFamily="18" charset="0"/>
              </a:rPr>
              <a:t> aligned  </a:t>
            </a:r>
            <a:r>
              <a:rPr lang="en-GB" sz="4000" kern="100">
                <a:effectLst/>
                <a:latin typeface="Aptos" panose="020B0004020202020204" pitchFamily="34" charset="0"/>
                <a:ea typeface="Times New Roman" panose="02020603050405020304" pitchFamily="18" charset="0"/>
                <a:cs typeface="Times New Roman" panose="02020603050405020304" pitchFamily="18" charset="0"/>
              </a:rPr>
              <a:t>mechanisms for the next phase of WELL are:</a:t>
            </a:r>
            <a:endParaRPr lang="en-GB" sz="4000" kern="100">
              <a:effectLst/>
              <a:latin typeface="Aptos" panose="020B0004020202020204" pitchFamily="34" charset="0"/>
              <a:ea typeface="Aptos" panose="020B0004020202020204" pitchFamily="34" charset="0"/>
              <a:cs typeface="Times New Roman" panose="02020603050405020304" pitchFamily="18" charset="0"/>
            </a:endParaRPr>
          </a:p>
          <a:p>
            <a:pPr marL="31750">
              <a:lnSpc>
                <a:spcPct val="115000"/>
              </a:lnSpc>
              <a:spcAft>
                <a:spcPts val="600"/>
              </a:spcAft>
            </a:pPr>
            <a:r>
              <a:rPr lang="en-GB" sz="4000" b="1" kern="100">
                <a:effectLst/>
                <a:latin typeface="Aptos" panose="020B0004020202020204" pitchFamily="34" charset="0"/>
                <a:ea typeface="Times New Roman" panose="02020603050405020304" pitchFamily="18" charset="0"/>
                <a:cs typeface="Times New Roman" panose="02020603050405020304" pitchFamily="18" charset="0"/>
              </a:rPr>
              <a:t>Academic outcomes – English and Maths</a:t>
            </a:r>
            <a:endParaRPr lang="en-GB" sz="4000" b="1" kern="100">
              <a:effectLst/>
              <a:latin typeface="Aptos" panose="020B0004020202020204" pitchFamily="34" charset="0"/>
              <a:ea typeface="Aptos" panose="020B0004020202020204" pitchFamily="34" charset="0"/>
              <a:cs typeface="Times New Roman" panose="02020603050405020304" pitchFamily="18" charset="0"/>
            </a:endParaRPr>
          </a:p>
          <a:p>
            <a:pPr marL="31750">
              <a:lnSpc>
                <a:spcPct val="115000"/>
              </a:lnSpc>
              <a:spcAft>
                <a:spcPts val="600"/>
              </a:spcAft>
            </a:pPr>
            <a:r>
              <a:rPr lang="en-GB" sz="4000" b="1" kern="100">
                <a:effectLst/>
                <a:latin typeface="Aptos" panose="020B0004020202020204" pitchFamily="34" charset="0"/>
                <a:ea typeface="Times New Roman" panose="02020603050405020304" pitchFamily="18" charset="0"/>
                <a:cs typeface="Times New Roman" panose="02020603050405020304" pitchFamily="18" charset="0"/>
              </a:rPr>
              <a:t>Pastoral outcomes -  Readiness to learn</a:t>
            </a:r>
          </a:p>
          <a:p>
            <a:pPr marL="31750">
              <a:lnSpc>
                <a:spcPct val="115000"/>
              </a:lnSpc>
              <a:spcAft>
                <a:spcPts val="600"/>
              </a:spcAft>
            </a:pPr>
            <a:endParaRPr lang="en-GB" sz="2300" b="1" kern="10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GB"/>
          </a:p>
        </p:txBody>
      </p:sp>
    </p:spTree>
    <p:extLst>
      <p:ext uri="{BB962C8B-B14F-4D97-AF65-F5344CB8AC3E}">
        <p14:creationId xmlns:p14="http://schemas.microsoft.com/office/powerpoint/2010/main" val="38556449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Placeholder 1">
            <a:extLst>
              <a:ext uri="{FF2B5EF4-FFF2-40B4-BE49-F238E27FC236}">
                <a16:creationId xmlns:a16="http://schemas.microsoft.com/office/drawing/2014/main" id="{1440B494-9C96-434D-8E54-446D8C48C6F9}"/>
              </a:ext>
            </a:extLst>
          </p:cNvPr>
          <p:cNvSpPr txBox="1">
            <a:spLocks/>
          </p:cNvSpPr>
          <p:nvPr/>
        </p:nvSpPr>
        <p:spPr bwMode="auto">
          <a:xfrm>
            <a:off x="3330270" y="-18763"/>
            <a:ext cx="6016930" cy="436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eaLnBrk="1" hangingPunct="1">
              <a:spcBef>
                <a:spcPct val="20000"/>
              </a:spcBef>
              <a:buFont typeface="Arial" panose="020B0604020202020204" pitchFamily="34" charset="0"/>
              <a:buNone/>
            </a:pPr>
            <a:r>
              <a:rPr lang="en-US" altLang="en-US" sz="1800" b="1">
                <a:latin typeface="+mn-lt"/>
                <a:cs typeface="Helvetica" panose="020B0604020202020204" pitchFamily="34" charset="0"/>
              </a:rPr>
              <a:t>(Academic) Enablers </a:t>
            </a: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30" name="Group 29">
            <a:extLst>
              <a:ext uri="{FF2B5EF4-FFF2-40B4-BE49-F238E27FC236}">
                <a16:creationId xmlns:a16="http://schemas.microsoft.com/office/drawing/2014/main" id="{408B0FF5-9B18-B1FB-EEEC-081F334C0EB1}"/>
              </a:ext>
            </a:extLst>
          </p:cNvPr>
          <p:cNvGrpSpPr/>
          <p:nvPr/>
        </p:nvGrpSpPr>
        <p:grpSpPr>
          <a:xfrm>
            <a:off x="115726" y="353703"/>
            <a:ext cx="1345612" cy="6433147"/>
            <a:chOff x="60535" y="381454"/>
            <a:chExt cx="1068549" cy="6313262"/>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60535" y="381454"/>
              <a:ext cx="1068549" cy="382898"/>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decrease effect </a:t>
              </a:r>
              <a:endParaRPr lang="en-GB" altLang="en-US" sz="1200" b="1">
                <a:solidFill>
                  <a:schemeClr val="bg1"/>
                </a:solidFill>
                <a:latin typeface="+mn-lt"/>
                <a:cs typeface="Calibri" panose="020F050202020403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60535" y="887566"/>
              <a:ext cx="1068549" cy="5807150"/>
            </a:xfrm>
            <a:prstGeom prst="rect">
              <a:avLst/>
            </a:prstGeom>
            <a:solidFill>
              <a:schemeClr val="accent5">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may choose too many areas </a:t>
              </a:r>
              <a:r>
                <a:rPr lang="en-GB" sz="800" kern="100">
                  <a:solidFill>
                    <a:schemeClr val="bg1"/>
                  </a:solidFill>
                  <a:ea typeface="Aptos" panose="020B0004020202020204" pitchFamily="34" charset="0"/>
                  <a:cs typeface="Times New Roman" panose="02020603050405020304" pitchFamily="18" charset="0"/>
                </a:rPr>
                <a:t>of focus and lose momentum. 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ue to fragmented landscap</a:t>
              </a:r>
              <a:r>
                <a:rPr lang="en-GB" sz="800" kern="100">
                  <a:solidFill>
                    <a:schemeClr val="bg1"/>
                  </a:solidFill>
                  <a:ea typeface="Aptos" panose="020B0004020202020204" pitchFamily="34" charset="0"/>
                  <a:cs typeface="Times New Roman" panose="02020603050405020304" pitchFamily="18" charset="0"/>
                </a:rPr>
                <a:t>e/ leadership/ teacher changes.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Individuals are trained </a:t>
              </a:r>
              <a:r>
                <a:rPr lang="en-GB" sz="800" kern="100">
                  <a:solidFill>
                    <a:schemeClr val="bg1"/>
                  </a:solidFill>
                  <a:ea typeface="Aptos" panose="020B0004020202020204" pitchFamily="34" charset="0"/>
                  <a:cs typeface="Times New Roman" panose="02020603050405020304" pitchFamily="18" charset="0"/>
                </a:rPr>
                <a:t>in a range of interventions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but time is not planned by schools to cascade/ Implement consistently and extend the reach and quality. (b)</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choose some interventions that are not evidence based or the available evidence may not be secure for the identified problem. </a:t>
              </a:r>
              <a:r>
                <a:rPr lang="en-GB" sz="800">
                  <a:solidFill>
                    <a:schemeClr val="bg1"/>
                  </a:solidFill>
                  <a:ea typeface="Aptos" panose="020B0004020202020204" pitchFamily="34" charset="0"/>
                </a:rPr>
                <a:t>(c)</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Range of assessments being used across phases limits opportunities for evaluation and collaboration</a:t>
              </a:r>
              <a:r>
                <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rPr>
                <a:t>. (d)</a:t>
              </a: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may experience challenges in recruiting Headteachers, teachers and Teaching Assistants or lose key staff during implementation. (e)</a:t>
              </a:r>
            </a:p>
            <a:p>
              <a:pPr>
                <a:lnSpc>
                  <a:spcPct val="115000"/>
                </a:lnSpc>
                <a:spcAft>
                  <a:spcPts val="800"/>
                </a:spcAft>
              </a:pPr>
              <a:endParaRPr lang="en-GB" sz="800">
                <a:effectLst/>
                <a:latin typeface="Arial" panose="020B0604020202020204" pitchFamily="34" charset="0"/>
                <a:ea typeface="Aptos" panose="020B0004020202020204" pitchFamily="34" charset="0"/>
              </a:endParaRPr>
            </a:p>
          </p:txBody>
        </p:sp>
      </p:grpSp>
      <p:grpSp>
        <p:nvGrpSpPr>
          <p:cNvPr id="22" name="Group 21">
            <a:extLst>
              <a:ext uri="{FF2B5EF4-FFF2-40B4-BE49-F238E27FC236}">
                <a16:creationId xmlns:a16="http://schemas.microsoft.com/office/drawing/2014/main" id="{33C17934-39E0-DB0E-AABA-4A84BAA98C8D}"/>
              </a:ext>
            </a:extLst>
          </p:cNvPr>
          <p:cNvGrpSpPr/>
          <p:nvPr/>
        </p:nvGrpSpPr>
        <p:grpSpPr>
          <a:xfrm>
            <a:off x="1509954" y="332285"/>
            <a:ext cx="2109677" cy="6454564"/>
            <a:chOff x="1200270" y="646172"/>
            <a:chExt cx="1205830" cy="6143783"/>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225631" y="646172"/>
              <a:ext cx="1172693" cy="370729"/>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increase effect</a:t>
              </a:r>
              <a:endParaRPr lang="en-GB" altLang="en-US" sz="1200" b="1">
                <a:solidFill>
                  <a:schemeClr val="bg1"/>
                </a:solidFill>
                <a:latin typeface="+mn-lt"/>
                <a:cs typeface="Calibri" panose="020F0502020204030204" pitchFamily="34" charset="0"/>
              </a:endParaRP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200270" y="1137063"/>
              <a:ext cx="1205830" cy="5652892"/>
            </a:xfrm>
            <a:prstGeom prst="rect">
              <a:avLst/>
            </a:prstGeom>
            <a:solidFill>
              <a:srgbClr val="09B0D7"/>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GB" sz="800">
                  <a:solidFill>
                    <a:schemeClr val="bg1"/>
                  </a:solidFill>
                </a:rPr>
                <a:t>Inputs on implementation including barriers and enablers. (a)</a:t>
              </a:r>
            </a:p>
            <a:p>
              <a:endParaRPr lang="en-GB" sz="800">
                <a:solidFill>
                  <a:schemeClr val="bg1"/>
                </a:solidFill>
              </a:endParaRPr>
            </a:p>
            <a:p>
              <a:r>
                <a:rPr lang="en-GB" sz="800">
                  <a:solidFill>
                    <a:schemeClr val="bg1"/>
                  </a:solidFill>
                </a:rPr>
                <a:t>Evaluation and alignment with existing processes/local PD landscape. (a)</a:t>
              </a:r>
            </a:p>
            <a:p>
              <a:endParaRPr lang="en-GB" sz="800">
                <a:solidFill>
                  <a:schemeClr val="bg1"/>
                </a:solidFill>
              </a:endParaRPr>
            </a:p>
            <a:p>
              <a:endParaRPr lang="en-GB" sz="800">
                <a:solidFill>
                  <a:schemeClr val="bg1"/>
                </a:solidFill>
              </a:endParaRPr>
            </a:p>
            <a:p>
              <a:r>
                <a:rPr lang="en-GB" sz="800" b="1">
                  <a:solidFill>
                    <a:schemeClr val="bg1"/>
                  </a:solidFill>
                </a:rPr>
                <a:t>Pedagogy – Professional Development and Collaborative Learning </a:t>
              </a:r>
            </a:p>
            <a:p>
              <a:r>
                <a:rPr lang="en-GB" sz="800">
                  <a:solidFill>
                    <a:schemeClr val="bg1"/>
                  </a:solidFill>
                </a:rPr>
                <a:t>Schools choose and clarify from:</a:t>
              </a:r>
            </a:p>
            <a:p>
              <a:r>
                <a:rPr lang="en-GB" sz="800">
                  <a:solidFill>
                    <a:schemeClr val="bg1"/>
                  </a:solidFill>
                </a:rPr>
                <a:t> </a:t>
              </a:r>
            </a:p>
            <a:p>
              <a:r>
                <a:rPr lang="en-GB" sz="800">
                  <a:solidFill>
                    <a:schemeClr val="bg1"/>
                  </a:solidFill>
                </a:rPr>
                <a:t>EEF/EBE/GTT research domains</a:t>
              </a:r>
            </a:p>
            <a:p>
              <a:r>
                <a:rPr lang="en-GB" sz="800">
                  <a:solidFill>
                    <a:schemeClr val="bg1"/>
                  </a:solidFill>
                </a:rPr>
                <a:t>Expert inputs (MADE)</a:t>
              </a:r>
            </a:p>
            <a:p>
              <a:r>
                <a:rPr lang="en-GB" sz="800">
                  <a:solidFill>
                    <a:schemeClr val="bg1"/>
                  </a:solidFill>
                </a:rPr>
                <a:t>Curriculum/Subject Knowledge</a:t>
              </a:r>
            </a:p>
            <a:p>
              <a:endParaRPr lang="en-GB" sz="800">
                <a:solidFill>
                  <a:schemeClr val="bg1"/>
                </a:solidFill>
              </a:endParaRPr>
            </a:p>
            <a:p>
              <a:r>
                <a:rPr lang="en-GB" sz="800">
                  <a:solidFill>
                    <a:schemeClr val="bg1"/>
                  </a:solidFill>
                </a:rPr>
                <a:t>Maths inputs include: </a:t>
              </a:r>
            </a:p>
            <a:p>
              <a:r>
                <a:rPr lang="en-GB" sz="800">
                  <a:solidFill>
                    <a:schemeClr val="bg1"/>
                  </a:solidFill>
                </a:rPr>
                <a:t>Modelling</a:t>
              </a:r>
            </a:p>
            <a:p>
              <a:r>
                <a:rPr lang="en-GB" sz="800">
                  <a:solidFill>
                    <a:schemeClr val="bg1"/>
                  </a:solidFill>
                </a:rPr>
                <a:t>Problem solving</a:t>
              </a:r>
            </a:p>
            <a:p>
              <a:r>
                <a:rPr lang="en-GB" sz="800">
                  <a:solidFill>
                    <a:schemeClr val="bg1"/>
                  </a:solidFill>
                </a:rPr>
                <a:t>Feedback</a:t>
              </a:r>
            </a:p>
            <a:p>
              <a:r>
                <a:rPr lang="en-GB" sz="800">
                  <a:solidFill>
                    <a:schemeClr val="bg1"/>
                  </a:solidFill>
                </a:rPr>
                <a:t>Independence</a:t>
              </a:r>
            </a:p>
            <a:p>
              <a:endParaRPr lang="en-GB" sz="800">
                <a:solidFill>
                  <a:schemeClr val="bg1"/>
                </a:solidFill>
              </a:endParaRPr>
            </a:p>
            <a:p>
              <a:r>
                <a:rPr lang="en-GB" sz="800">
                  <a:solidFill>
                    <a:schemeClr val="bg1"/>
                  </a:solidFill>
                </a:rPr>
                <a:t>English inputs include: </a:t>
              </a:r>
            </a:p>
            <a:p>
              <a:r>
                <a:rPr lang="en-GB" sz="800">
                  <a:solidFill>
                    <a:schemeClr val="bg1"/>
                  </a:solidFill>
                </a:rPr>
                <a:t>Language and vocabulary</a:t>
              </a:r>
            </a:p>
            <a:p>
              <a:r>
                <a:rPr lang="en-GB" sz="800">
                  <a:solidFill>
                    <a:schemeClr val="bg1"/>
                  </a:solidFill>
                </a:rPr>
                <a:t>Phonics</a:t>
              </a:r>
            </a:p>
            <a:p>
              <a:r>
                <a:rPr lang="en-GB" sz="800">
                  <a:solidFill>
                    <a:schemeClr val="bg1"/>
                  </a:solidFill>
                </a:rPr>
                <a:t>Reading. (a)</a:t>
              </a:r>
            </a:p>
            <a:p>
              <a:endParaRPr lang="en-GB" sz="800">
                <a:solidFill>
                  <a:schemeClr val="bg1"/>
                </a:solidFill>
              </a:endParaRPr>
            </a:p>
            <a:p>
              <a:r>
                <a:rPr lang="en-GB" sz="800">
                  <a:solidFill>
                    <a:schemeClr val="bg1"/>
                  </a:solidFill>
                </a:rPr>
                <a:t>Collaborative learning communities. (b)</a:t>
              </a:r>
            </a:p>
            <a:p>
              <a:endParaRPr lang="en-GB" sz="800">
                <a:solidFill>
                  <a:schemeClr val="bg1"/>
                </a:solidFill>
              </a:endParaRPr>
            </a:p>
            <a:p>
              <a:r>
                <a:rPr lang="en-GB" sz="800" b="1">
                  <a:solidFill>
                    <a:schemeClr val="bg1"/>
                  </a:solidFill>
                </a:rPr>
                <a:t>Academic Intervention Best Bets</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Focus on fewer interventions, implemented well. Active Ingredients Coaching. (c)</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ERA/EEF </a:t>
              </a:r>
              <a:r>
                <a:rPr lang="en-GB" sz="800" kern="100">
                  <a:solidFill>
                    <a:schemeClr val="bg1"/>
                  </a:solidFill>
                  <a:ea typeface="Aptos" panose="020B0004020202020204" pitchFamily="34" charset="0"/>
                  <a:cs typeface="Times New Roman" panose="02020603050405020304" pitchFamily="18" charset="0"/>
                </a:rPr>
                <a:t>support schools to</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identify and share most promising interventions for locally identified needs for English and Maths. (c)</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‘Making the Most of Teaching Assistants (TAs)’ programme for leaders and </a:t>
              </a:r>
              <a:r>
                <a:rPr lang="en-GB" sz="800" err="1">
                  <a:solidFill>
                    <a:schemeClr val="bg1"/>
                  </a:solidFill>
                  <a:effectLst/>
                  <a:latin typeface="Arial" panose="020B0604020202020204" pitchFamily="34" charset="0"/>
                  <a:ea typeface="Aptos" panose="020B0004020202020204" pitchFamily="34" charset="0"/>
                </a:rPr>
                <a:t>TAs.</a:t>
              </a:r>
              <a:r>
                <a:rPr lang="en-GB" sz="800">
                  <a:solidFill>
                    <a:schemeClr val="bg1"/>
                  </a:solidFill>
                  <a:effectLst/>
                  <a:latin typeface="Arial" panose="020B0604020202020204" pitchFamily="34" charset="0"/>
                  <a:ea typeface="Aptos" panose="020B0004020202020204" pitchFamily="34" charset="0"/>
                </a:rPr>
                <a:t> (c)</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rPr>
                <a:t>Consistent assessment tools. (d)</a:t>
              </a:r>
            </a:p>
            <a:p>
              <a:r>
                <a:rPr lang="en-GB" sz="800" b="1">
                  <a:solidFill>
                    <a:schemeClr val="bg1"/>
                  </a:solidFill>
                </a:rPr>
                <a:t>Attract and Retain</a:t>
              </a:r>
              <a:endParaRPr lang="en-GB" altLang="en-US" sz="800" b="1">
                <a:solidFill>
                  <a:schemeClr val="bg1"/>
                </a:solidFill>
                <a:latin typeface="+mn-lt"/>
                <a:cs typeface="Times New Roman" panose="02020603050405020304" pitchFamily="18" charset="0"/>
              </a:endParaRPr>
            </a:p>
            <a:p>
              <a:pPr>
                <a:defRPr/>
              </a:pPr>
              <a:r>
                <a:rPr lang="en-GB" altLang="en-US" sz="800">
                  <a:solidFill>
                    <a:schemeClr val="bg1"/>
                  </a:solidFill>
                  <a:cs typeface="Arial" panose="020B0604020202020204" pitchFamily="34" charset="0"/>
                </a:rPr>
                <a:t>Compelling PD offer</a:t>
              </a:r>
            </a:p>
            <a:p>
              <a:pPr>
                <a:defRPr/>
              </a:pPr>
              <a:r>
                <a:rPr lang="en-GB" altLang="en-US" sz="800">
                  <a:solidFill>
                    <a:schemeClr val="bg1"/>
                  </a:solidFill>
                  <a:cs typeface="Arial" panose="020B0604020202020204" pitchFamily="34" charset="0"/>
                </a:rPr>
                <a:t>Relocation grants</a:t>
              </a:r>
            </a:p>
            <a:p>
              <a:pPr>
                <a:defRPr/>
              </a:pPr>
              <a:r>
                <a:rPr lang="en-GB" altLang="en-US" sz="800">
                  <a:solidFill>
                    <a:schemeClr val="bg1"/>
                  </a:solidFill>
                  <a:cs typeface="Arial" panose="020B0604020202020204" pitchFamily="34" charset="0"/>
                </a:rPr>
                <a:t>Promotion of the region (e)</a:t>
              </a:r>
            </a:p>
            <a:p>
              <a:pPr>
                <a:lnSpc>
                  <a:spcPct val="115000"/>
                </a:lnSpc>
                <a:spcAft>
                  <a:spcPts val="800"/>
                </a:spcAft>
              </a:pPr>
              <a:endParaRPr lang="en-GB" sz="800"/>
            </a:p>
            <a:p>
              <a:pPr>
                <a:defRPr/>
              </a:pPr>
              <a:endParaRPr lang="en-GB" altLang="en-US" sz="800">
                <a:solidFill>
                  <a:srgbClr val="000000"/>
                </a:solidFill>
                <a:latin typeface="+mn-lt"/>
                <a:cs typeface="Times New Roman" panose="02020603050405020304" pitchFamily="18" charset="0"/>
              </a:endParaRPr>
            </a:p>
            <a:p>
              <a:pPr>
                <a:defRPr/>
              </a:pPr>
              <a:endParaRPr lang="en-GB" altLang="en-US" sz="800">
                <a:solidFill>
                  <a:srgbClr val="000000"/>
                </a:solidFill>
                <a:latin typeface="+mn-lt"/>
                <a:cs typeface="Times New Roman" panose="02020603050405020304" pitchFamily="18" charset="0"/>
              </a:endParaRPr>
            </a:p>
            <a:p>
              <a:pPr>
                <a:defRPr/>
              </a:pPr>
              <a:r>
                <a:rPr lang="en-GB" altLang="en-US" sz="800">
                  <a:solidFill>
                    <a:srgbClr val="000000"/>
                  </a:solidFill>
                  <a:latin typeface="+mn-lt"/>
                  <a:cs typeface="Times New Roman" panose="02020603050405020304" pitchFamily="18" charset="0"/>
                </a:rPr>
                <a:t> </a:t>
              </a:r>
            </a:p>
          </p:txBody>
        </p:sp>
      </p:grpSp>
      <p:grpSp>
        <p:nvGrpSpPr>
          <p:cNvPr id="20" name="Group 19">
            <a:extLst>
              <a:ext uri="{FF2B5EF4-FFF2-40B4-BE49-F238E27FC236}">
                <a16:creationId xmlns:a16="http://schemas.microsoft.com/office/drawing/2014/main" id="{ED8C1EA7-752C-8470-9D7D-FC41FF1D22EE}"/>
              </a:ext>
            </a:extLst>
          </p:cNvPr>
          <p:cNvGrpSpPr/>
          <p:nvPr/>
        </p:nvGrpSpPr>
        <p:grpSpPr>
          <a:xfrm>
            <a:off x="3668247" y="332285"/>
            <a:ext cx="1995803" cy="6454564"/>
            <a:chOff x="2478408" y="337678"/>
            <a:chExt cx="2331238" cy="6450093"/>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478409" y="337678"/>
              <a:ext cx="2301245" cy="416791"/>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If these things happen… (outputs)</a:t>
              </a:r>
              <a:endParaRPr lang="en-GB" altLang="en-US" sz="1200" b="1">
                <a:solidFill>
                  <a:srgbClr val="000000"/>
                </a:solidFill>
                <a:latin typeface="+mn-lt"/>
                <a:cs typeface="Calibri" panose="020F050202020403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478408" y="887683"/>
              <a:ext cx="2331238" cy="5900088"/>
            </a:xfrm>
            <a:prstGeom prst="rect">
              <a:avLst/>
            </a:prstGeom>
            <a:solidFill>
              <a:srgbClr val="FFC000"/>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Leaders will apply implementation behaviours and processes to make informed choices and to align</a:t>
              </a:r>
              <a:r>
                <a:rPr lang="en-GB" sz="800" kern="100">
                  <a:ea typeface="Aptos" panose="020B0004020202020204" pitchFamily="34" charset="0"/>
                  <a:cs typeface="Times New Roman" panose="02020603050405020304" pitchFamily="18" charset="0"/>
                </a:rPr>
                <a:t> strategies to address priorities. </a:t>
              </a:r>
              <a:r>
                <a:rPr lang="en-GB" sz="800" kern="100">
                  <a:effectLst/>
                  <a:latin typeface="Arial" panose="020B0604020202020204" pitchFamily="34" charset="0"/>
                  <a:ea typeface="Aptos" panose="020B0004020202020204" pitchFamily="34" charset="0"/>
                  <a:cs typeface="Times New Roman" panose="02020603050405020304" pitchFamily="18" charset="0"/>
                </a:rPr>
                <a:t>(a)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school expertise in Great Teaching Toolkit dimensions and elements will be developed</a:t>
              </a:r>
              <a:r>
                <a:rPr lang="en-GB" sz="800" kern="100">
                  <a:ea typeface="Aptos" panose="020B0004020202020204" pitchFamily="34" charset="0"/>
                  <a:cs typeface="Times New Roman" panose="02020603050405020304" pitchFamily="18" charset="0"/>
                </a:rPr>
                <a:t>.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PD offer will be seen as relevant and needs led and participation will form part of planned school PD to address identified priorities. (b)</a:t>
              </a:r>
            </a:p>
            <a:p>
              <a:pPr>
                <a:lnSpc>
                  <a:spcPct val="115000"/>
                </a:lnSpc>
                <a:spcAft>
                  <a:spcPts val="800"/>
                </a:spcAft>
              </a:pPr>
              <a:r>
                <a:rPr lang="en-GB" sz="800" kern="100">
                  <a:ea typeface="Aptos" panose="020B0004020202020204" pitchFamily="34" charset="0"/>
                  <a:cs typeface="Times New Roman" panose="02020603050405020304" pitchFamily="18" charset="0"/>
                </a:rPr>
                <a:t>Inputs will be well attended focus on those factors that make the biggest difference in the classroom. (b)</a:t>
              </a:r>
            </a:p>
            <a:p>
              <a:pPr>
                <a:lnSpc>
                  <a:spcPct val="115000"/>
                </a:lnSpc>
                <a:spcAft>
                  <a:spcPts val="800"/>
                </a:spcAft>
              </a:pPr>
              <a:r>
                <a:rPr lang="en-GB" sz="800" kern="100">
                  <a:ea typeface="Aptos" panose="020B0004020202020204" pitchFamily="34" charset="0"/>
                  <a:cs typeface="Times New Roman" panose="02020603050405020304" pitchFamily="18" charset="0"/>
                </a:rPr>
                <a:t>Teachers will commit to own development including pupil voice to aid self-review. (b)</a:t>
              </a:r>
            </a:p>
            <a:p>
              <a:pPr>
                <a:lnSpc>
                  <a:spcPct val="115000"/>
                </a:lnSpc>
                <a:spcAft>
                  <a:spcPts val="800"/>
                </a:spcAft>
              </a:pPr>
              <a:r>
                <a:rPr lang="en-GB" sz="800">
                  <a:effectLst/>
                  <a:latin typeface="Arial" panose="020B0604020202020204" pitchFamily="34" charset="0"/>
                  <a:ea typeface="Aptos" panose="020B0004020202020204" pitchFamily="34" charset="0"/>
                </a:rPr>
                <a:t>Teachers in the region will commit to collaborate and support improvements with peers. (b)</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and WELL will </a:t>
              </a:r>
              <a:r>
                <a:rPr lang="en-GB" sz="800" kern="100">
                  <a:ea typeface="Aptos" panose="020B0004020202020204" pitchFamily="34" charset="0"/>
                  <a:cs typeface="Times New Roman" panose="02020603050405020304" pitchFamily="18" charset="0"/>
                </a:rPr>
                <a:t>clearly identify</a:t>
              </a:r>
              <a:r>
                <a:rPr lang="en-GB" sz="800" kern="100">
                  <a:effectLst/>
                  <a:latin typeface="Arial" panose="020B0604020202020204" pitchFamily="34" charset="0"/>
                  <a:ea typeface="Aptos" panose="020B0004020202020204" pitchFamily="34" charset="0"/>
                  <a:cs typeface="Times New Roman" panose="02020603050405020304" pitchFamily="18" charset="0"/>
                </a:rPr>
                <a:t> success indicators and measures. (c)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Westerns schools will </a:t>
              </a:r>
              <a:r>
                <a:rPr lang="en-GB" sz="800" kern="100">
                  <a:ea typeface="Aptos" panose="020B0004020202020204" pitchFamily="34" charset="0"/>
                  <a:cs typeface="Times New Roman" panose="02020603050405020304" pitchFamily="18" charset="0"/>
                </a:rPr>
                <a:t>make informed </a:t>
              </a:r>
              <a:r>
                <a:rPr lang="en-GB" sz="800" kern="100">
                  <a:effectLst/>
                  <a:latin typeface="Arial" panose="020B0604020202020204" pitchFamily="34" charset="0"/>
                  <a:ea typeface="Aptos" panose="020B0004020202020204" pitchFamily="34" charset="0"/>
                  <a:cs typeface="Times New Roman" panose="02020603050405020304" pitchFamily="18" charset="0"/>
                </a:rPr>
                <a:t> intervention choices and the factors that give best chance of success  - they will  have access to latest research and evidence relevant to local context. (c)</a:t>
              </a:r>
            </a:p>
            <a:p>
              <a:pPr>
                <a:lnSpc>
                  <a:spcPct val="115000"/>
                </a:lnSpc>
                <a:spcAft>
                  <a:spcPts val="800"/>
                </a:spcAft>
              </a:pPr>
              <a:r>
                <a:rPr lang="en-GB" sz="800">
                  <a:ea typeface="Aptos" panose="020B0004020202020204" pitchFamily="34" charset="0"/>
                </a:rPr>
                <a:t>Schools will deploy TAs/available resource for maximum impact</a:t>
              </a:r>
              <a:r>
                <a:rPr lang="en-GB" sz="800" kern="100">
                  <a:ea typeface="Aptos" panose="020B0004020202020204" pitchFamily="34" charset="0"/>
                  <a:cs typeface="Times New Roman" panose="02020603050405020304" pitchFamily="18" charset="0"/>
                </a:rPr>
                <a:t>.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enabling tracking of impact. (d)</a:t>
              </a:r>
            </a:p>
            <a:p>
              <a:pPr>
                <a:lnSpc>
                  <a:spcPct val="115000"/>
                </a:lnSpc>
                <a:spcAft>
                  <a:spcPts val="800"/>
                </a:spcAft>
              </a:pPr>
              <a:r>
                <a:rPr lang="en-GB" sz="800" kern="100">
                  <a:ea typeface="Aptos" panose="020B0004020202020204" pitchFamily="34" charset="0"/>
                  <a:cs typeface="Times New Roman" panose="02020603050405020304" pitchFamily="18" charset="0"/>
                </a:rPr>
                <a:t>Schools will have resource to attract Maths and English teachers and leaders. (e)</a:t>
              </a:r>
            </a:p>
            <a:p>
              <a:pPr>
                <a:lnSpc>
                  <a:spcPct val="115000"/>
                </a:lnSpc>
                <a:spcAft>
                  <a:spcPts val="800"/>
                </a:spcAft>
              </a:pPr>
              <a:endParaRPr lang="en-GB" sz="800">
                <a:solidFill>
                  <a:schemeClr val="bg1"/>
                </a:solidFill>
                <a:effectLst/>
                <a:latin typeface="Arial" panose="020B0604020202020204" pitchFamily="34" charset="0"/>
                <a:ea typeface="Aptos" panose="020B0004020202020204" pitchFamily="34" charset="0"/>
              </a:endParaRPr>
            </a:p>
            <a:p>
              <a:pPr>
                <a:lnSpc>
                  <a:spcPct val="115000"/>
                </a:lnSpc>
                <a:spcAft>
                  <a:spcPts val="800"/>
                </a:spcAft>
              </a:pPr>
              <a:endParaRPr lang="en-GB" altLang="en-US" sz="800">
                <a:solidFill>
                  <a:schemeClr val="accent2">
                    <a:lumMod val="50000"/>
                  </a:schemeClr>
                </a:solidFill>
                <a:latin typeface="+mn-lt"/>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31" name="Group 30">
            <a:extLst>
              <a:ext uri="{FF2B5EF4-FFF2-40B4-BE49-F238E27FC236}">
                <a16:creationId xmlns:a16="http://schemas.microsoft.com/office/drawing/2014/main" id="{5432C7C1-F8F5-46F0-6D98-5BF0CA9E61CE}"/>
              </a:ext>
            </a:extLst>
          </p:cNvPr>
          <p:cNvGrpSpPr/>
          <p:nvPr/>
        </p:nvGrpSpPr>
        <p:grpSpPr>
          <a:xfrm>
            <a:off x="8418120" y="186390"/>
            <a:ext cx="1782449" cy="6600462"/>
            <a:chOff x="9233525" y="149573"/>
            <a:chExt cx="1468648" cy="6798067"/>
          </a:xfrm>
        </p:grpSpPr>
        <p:sp>
          <p:nvSpPr>
            <p:cNvPr id="7" name="Text Box 8">
              <a:extLst>
                <a:ext uri="{FF2B5EF4-FFF2-40B4-BE49-F238E27FC236}">
                  <a16:creationId xmlns:a16="http://schemas.microsoft.com/office/drawing/2014/main" id="{5CC10628-65D3-4DEF-AA37-E55F974D9D89}"/>
                </a:ext>
              </a:extLst>
            </p:cNvPr>
            <p:cNvSpPr txBox="1">
              <a:spLocks/>
            </p:cNvSpPr>
            <p:nvPr/>
          </p:nvSpPr>
          <p:spPr>
            <a:xfrm>
              <a:off x="9233525" y="149573"/>
              <a:ext cx="1439234" cy="535180"/>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want to see these results… (intermediate outcomes)</a:t>
              </a:r>
              <a:endParaRPr lang="en-GB" altLang="en-US" sz="1200" b="1">
                <a:solidFill>
                  <a:schemeClr val="bg1"/>
                </a:solidFill>
                <a:latin typeface="+mn-lt"/>
                <a:cs typeface="Calibri" panose="020F0502020204030204" pitchFamily="34" charset="0"/>
              </a:endParaRPr>
            </a:p>
          </p:txBody>
        </p:sp>
        <p:sp>
          <p:nvSpPr>
            <p:cNvPr id="18" name="Text Box 19">
              <a:extLst>
                <a:ext uri="{FF2B5EF4-FFF2-40B4-BE49-F238E27FC236}">
                  <a16:creationId xmlns:a16="http://schemas.microsoft.com/office/drawing/2014/main" id="{37376D01-1D52-43C5-A546-951A7CC86FE0}"/>
                </a:ext>
              </a:extLst>
            </p:cNvPr>
            <p:cNvSpPr txBox="1">
              <a:spLocks/>
            </p:cNvSpPr>
            <p:nvPr/>
          </p:nvSpPr>
          <p:spPr>
            <a:xfrm>
              <a:off x="9233525" y="863247"/>
              <a:ext cx="1468647" cy="837123"/>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individual and whole school level, evaluation will evidence positive impact on the quality of provision and pupil outcomes. (a)</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3" name="Text Box 19">
              <a:extLst>
                <a:ext uri="{FF2B5EF4-FFF2-40B4-BE49-F238E27FC236}">
                  <a16:creationId xmlns:a16="http://schemas.microsoft.com/office/drawing/2014/main" id="{F264B8EF-B215-426A-9F9E-AAE2C8833C9A}"/>
                </a:ext>
              </a:extLst>
            </p:cNvPr>
            <p:cNvSpPr txBox="1">
              <a:spLocks/>
            </p:cNvSpPr>
            <p:nvPr/>
          </p:nvSpPr>
          <p:spPr>
            <a:xfrm>
              <a:off x="9233525" y="1768718"/>
              <a:ext cx="1467287" cy="121524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Participating leaders, teacher and pupils will report improvements in consistency of teaching quality. (b)</a:t>
              </a:r>
            </a:p>
            <a:p>
              <a:pPr>
                <a:defRPr/>
              </a:pPr>
              <a:endParaRPr lang="en-GB" sz="800" kern="100">
                <a:solidFill>
                  <a:schemeClr val="bg1"/>
                </a:solidFill>
                <a:ea typeface="Aptos" panose="020B0004020202020204" pitchFamily="34" charset="0"/>
                <a:cs typeface="Times New Roman" panose="02020603050405020304" pitchFamily="18" charset="0"/>
              </a:endParaRPr>
            </a:p>
            <a:p>
              <a:pPr>
                <a:defRPr/>
              </a:pPr>
              <a:r>
                <a:rPr lang="en-GB" sz="800" kern="100">
                  <a:solidFill>
                    <a:schemeClr val="bg1"/>
                  </a:solidFill>
                  <a:effectLst/>
                  <a:ea typeface="Aptos" panose="020B0004020202020204" pitchFamily="34" charset="0"/>
                  <a:cs typeface="Arial" panose="020B0604020202020204" pitchFamily="34" charset="0"/>
                </a:rPr>
                <a:t>Schools  will be openly working together to address identified priorities, drawing on the external expertise and challenge available. (b)</a:t>
              </a:r>
            </a:p>
            <a:p>
              <a:pPr>
                <a:defRPr/>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25" name="Text Box 18">
              <a:extLst>
                <a:ext uri="{FF2B5EF4-FFF2-40B4-BE49-F238E27FC236}">
                  <a16:creationId xmlns:a16="http://schemas.microsoft.com/office/drawing/2014/main" id="{01F45386-E263-4BC4-8C6C-F77B2B8BF73B}"/>
                </a:ext>
              </a:extLst>
            </p:cNvPr>
            <p:cNvSpPr txBox="1">
              <a:spLocks/>
            </p:cNvSpPr>
            <p:nvPr/>
          </p:nvSpPr>
          <p:spPr>
            <a:xfrm>
              <a:off x="9233525" y="3052310"/>
              <a:ext cx="1453260" cy="1373734"/>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Reading, Maths and Speech and language outcomes demonstrate positive impacts for pupils accessing interventions. (c)</a:t>
              </a: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Schools will evaluate that deployment of TAs is more effective as seen in surveys and case studies (c)</a:t>
              </a:r>
              <a:endParaRPr lang="en-GB" sz="1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chemeClr val="bg1"/>
                </a:solidFill>
                <a:ea typeface="MS PGothic"/>
                <a:cs typeface="Times New Roman"/>
              </a:endParaRPr>
            </a:p>
          </p:txBody>
        </p:sp>
        <p:sp>
          <p:nvSpPr>
            <p:cNvPr id="27" name="Text Box 18">
              <a:extLst>
                <a:ext uri="{FF2B5EF4-FFF2-40B4-BE49-F238E27FC236}">
                  <a16:creationId xmlns:a16="http://schemas.microsoft.com/office/drawing/2014/main" id="{39E26424-CE4B-4C38-A149-D58D178B7D7D}"/>
                </a:ext>
              </a:extLst>
            </p:cNvPr>
            <p:cNvSpPr txBox="1">
              <a:spLocks/>
            </p:cNvSpPr>
            <p:nvPr/>
          </p:nvSpPr>
          <p:spPr>
            <a:xfrm>
              <a:off x="9233525" y="4841860"/>
              <a:ext cx="1468648" cy="809667"/>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ea typeface="Aptos" panose="020B0004020202020204" pitchFamily="34" charset="0"/>
                  <a:cs typeface="Arial" panose="020B0604020202020204" pitchFamily="34" charset="0"/>
                </a:rPr>
                <a:t>Majority of pupils accessing targeted academic support will show accelerated progress using recognised assessments. (</a:t>
              </a:r>
              <a:r>
                <a:rPr lang="en-GB" sz="800" kern="100" err="1">
                  <a:solidFill>
                    <a:schemeClr val="bg1"/>
                  </a:solidFill>
                  <a:effectLst/>
                  <a:ea typeface="Aptos" panose="020B0004020202020204" pitchFamily="34" charset="0"/>
                  <a:cs typeface="Arial" panose="020B0604020202020204" pitchFamily="34" charset="0"/>
                </a:rPr>
                <a:t>c,d</a:t>
              </a:r>
              <a:r>
                <a:rPr lang="en-GB" sz="800" kern="100">
                  <a:solidFill>
                    <a:schemeClr val="bg1"/>
                  </a:solidFill>
                  <a:effectLst/>
                  <a:ea typeface="Aptos" panose="020B0004020202020204" pitchFamily="34" charset="0"/>
                  <a:cs typeface="Arial" panose="020B0604020202020204" pitchFamily="34" charset="0"/>
                </a:rPr>
                <a:t>)</a:t>
              </a:r>
            </a:p>
          </p:txBody>
        </p:sp>
        <p:sp>
          <p:nvSpPr>
            <p:cNvPr id="2" name="Text Box 18">
              <a:extLst>
                <a:ext uri="{FF2B5EF4-FFF2-40B4-BE49-F238E27FC236}">
                  <a16:creationId xmlns:a16="http://schemas.microsoft.com/office/drawing/2014/main" id="{A006DBFA-C42F-690D-6C28-7ED9E4C4EBEA}"/>
                </a:ext>
              </a:extLst>
            </p:cNvPr>
            <p:cNvSpPr txBox="1">
              <a:spLocks/>
            </p:cNvSpPr>
            <p:nvPr/>
          </p:nvSpPr>
          <p:spPr>
            <a:xfrm>
              <a:off x="9233525" y="6215595"/>
              <a:ext cx="1467287" cy="73204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800">
                  <a:solidFill>
                    <a:schemeClr val="bg1"/>
                  </a:solidFill>
                  <a:cs typeface="Arial" panose="020B0604020202020204" pitchFamily="34" charset="0"/>
                </a:rPr>
                <a:t>Case studies will show positive recruitment of teachers in hard to attract posts (e)</a:t>
              </a:r>
            </a:p>
          </p:txBody>
        </p:sp>
      </p:grpSp>
      <p:grpSp>
        <p:nvGrpSpPr>
          <p:cNvPr id="19" name="Group 18">
            <a:extLst>
              <a:ext uri="{FF2B5EF4-FFF2-40B4-BE49-F238E27FC236}">
                <a16:creationId xmlns:a16="http://schemas.microsoft.com/office/drawing/2014/main" id="{1F3212A9-876F-BB10-94A5-10DD49D8254D}"/>
              </a:ext>
            </a:extLst>
          </p:cNvPr>
          <p:cNvGrpSpPr/>
          <p:nvPr/>
        </p:nvGrpSpPr>
        <p:grpSpPr>
          <a:xfrm>
            <a:off x="5700595" y="332285"/>
            <a:ext cx="2674991" cy="6454567"/>
            <a:chOff x="4814971" y="284373"/>
            <a:chExt cx="2571444" cy="5769675"/>
          </a:xfrm>
        </p:grpSpPr>
        <p:sp>
          <p:nvSpPr>
            <p:cNvPr id="6" name="Text Box 7">
              <a:extLst>
                <a:ext uri="{FF2B5EF4-FFF2-40B4-BE49-F238E27FC236}">
                  <a16:creationId xmlns:a16="http://schemas.microsoft.com/office/drawing/2014/main" id="{7668BD80-7D6A-4539-9331-0CA34EB6FC1E}"/>
                </a:ext>
              </a:extLst>
            </p:cNvPr>
            <p:cNvSpPr txBox="1">
              <a:spLocks/>
            </p:cNvSpPr>
            <p:nvPr/>
          </p:nvSpPr>
          <p:spPr>
            <a:xfrm>
              <a:off x="4814971" y="284373"/>
              <a:ext cx="2554621" cy="362503"/>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latin typeface="+mn-lt"/>
                  <a:cs typeface="Calibri" panose="020F0502020204030204" pitchFamily="34" charset="0"/>
                </a:rPr>
                <a:t>Then we can expect to see these results… (short term outcomes)</a:t>
              </a:r>
              <a:endParaRPr lang="en-GB" altLang="en-US" sz="1200" b="1">
                <a:solidFill>
                  <a:srgbClr val="000000"/>
                </a:solidFill>
                <a:latin typeface="+mn-lt"/>
                <a:cs typeface="Calibri" panose="020F0502020204030204" pitchFamily="34" charset="0"/>
              </a:endParaRPr>
            </a:p>
          </p:txBody>
        </p:sp>
        <p:sp>
          <p:nvSpPr>
            <p:cNvPr id="17" name="Text Box 18">
              <a:extLst>
                <a:ext uri="{FF2B5EF4-FFF2-40B4-BE49-F238E27FC236}">
                  <a16:creationId xmlns:a16="http://schemas.microsoft.com/office/drawing/2014/main" id="{0E868075-281E-4B31-A351-D84C5BC61D6B}"/>
                </a:ext>
              </a:extLst>
            </p:cNvPr>
            <p:cNvSpPr txBox="1">
              <a:spLocks/>
            </p:cNvSpPr>
            <p:nvPr/>
          </p:nvSpPr>
          <p:spPr>
            <a:xfrm>
              <a:off x="4831794" y="768680"/>
              <a:ext cx="2554621" cy="571061"/>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Implementation Plans, for Teacher Development and interventions will be more precisely focussed on evidence informed </a:t>
              </a:r>
              <a:r>
                <a:rPr lang="en-GB" sz="800" kern="100">
                  <a:ea typeface="Aptos" panose="020B0004020202020204" pitchFamily="34" charset="0"/>
                  <a:cs typeface="Times New Roman" panose="02020603050405020304" pitchFamily="18" charset="0"/>
                </a:rPr>
                <a:t>p</a:t>
              </a:r>
              <a:r>
                <a:rPr lang="en-GB" sz="800" kern="100">
                  <a:effectLst/>
                  <a:latin typeface="Arial" panose="020B0604020202020204" pitchFamily="34" charset="0"/>
                  <a:ea typeface="Aptos" panose="020B0004020202020204" pitchFamily="34" charset="0"/>
                  <a:cs typeface="Times New Roman" panose="02020603050405020304" pitchFamily="18" charset="0"/>
                </a:rPr>
                <a:t>edagogical development, aligned with academic ambitions. (a)</a:t>
              </a:r>
              <a:endParaRPr lang="en-GB" sz="800" kern="100">
                <a:ea typeface="Aptos" panose="020B0004020202020204" pitchFamily="34" charset="0"/>
                <a:cs typeface="Times New Roman" panose="02020603050405020304" pitchFamily="18" charset="0"/>
              </a:endParaRPr>
            </a:p>
          </p:txBody>
        </p:sp>
        <p:sp>
          <p:nvSpPr>
            <p:cNvPr id="21" name="Text Box 18">
              <a:extLst>
                <a:ext uri="{FF2B5EF4-FFF2-40B4-BE49-F238E27FC236}">
                  <a16:creationId xmlns:a16="http://schemas.microsoft.com/office/drawing/2014/main" id="{63F2FAFB-9E8D-4DB0-B62B-00CF19C4C986}"/>
                </a:ext>
              </a:extLst>
            </p:cNvPr>
            <p:cNvSpPr txBox="1">
              <a:spLocks/>
            </p:cNvSpPr>
            <p:nvPr/>
          </p:nvSpPr>
          <p:spPr>
            <a:xfrm>
              <a:off x="4831794" y="1630352"/>
              <a:ext cx="2554621" cy="1693598"/>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Within and across local  school expertise in Great Teaching dimensions and elements will be </a:t>
              </a:r>
              <a:r>
                <a:rPr lang="en-GB" sz="800" kern="100">
                  <a:ea typeface="Aptos" panose="020B0004020202020204" pitchFamily="34" charset="0"/>
                  <a:cs typeface="Times New Roman" panose="02020603050405020304" pitchFamily="18" charset="0"/>
                </a:rPr>
                <a:t>iden</a:t>
              </a:r>
              <a:r>
                <a:rPr lang="en-GB" sz="800" kern="100">
                  <a:effectLst/>
                  <a:latin typeface="Arial" panose="020B0604020202020204" pitchFamily="34" charset="0"/>
                  <a:ea typeface="Aptos" panose="020B0004020202020204" pitchFamily="34" charset="0"/>
                  <a:cs typeface="Times New Roman" panose="02020603050405020304" pitchFamily="18" charset="0"/>
                </a:rPr>
                <a:t>tified and </a:t>
              </a:r>
              <a:r>
                <a:rPr lang="en-GB" sz="800" kern="100">
                  <a:ea typeface="Aptos" panose="020B0004020202020204" pitchFamily="34" charset="0"/>
                  <a:cs typeface="Times New Roman" panose="02020603050405020304" pitchFamily="18" charset="0"/>
                </a:rPr>
                <a:t>utilised.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planning tools/language/assessment and facilitation will enable school to school collaboration to identify those factors that are having the biggest impact in the classroom/intervention in west Cumbrian context. (b)</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rPr>
                <a:t>Leaders, Teachers and TAs will have a consistent understanding of the fundamentals that have the biggest impact in the classroom (b)</a:t>
              </a: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GB" altLang="en-US" sz="800" b="0" i="0" u="none" strike="noStrike" kern="1200" cap="none" spc="0" normalizeH="0" baseline="0" noProof="0">
                <a:ln>
                  <a:noFill/>
                </a:ln>
                <a:solidFill>
                  <a:prstClr val="black"/>
                </a:solidFill>
                <a:effectLst/>
                <a:uLnTx/>
                <a:uFillTx/>
                <a:ea typeface="+mn-ea"/>
                <a:cs typeface="Arial" panose="020B0604020202020204" pitchFamily="34"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4" name="Text Box 18">
              <a:extLst>
                <a:ext uri="{FF2B5EF4-FFF2-40B4-BE49-F238E27FC236}">
                  <a16:creationId xmlns:a16="http://schemas.microsoft.com/office/drawing/2014/main" id="{DF1D7414-5A79-4912-80AD-1C05FB3761FB}"/>
                </a:ext>
              </a:extLst>
            </p:cNvPr>
            <p:cNvSpPr txBox="1">
              <a:spLocks/>
            </p:cNvSpPr>
            <p:nvPr/>
          </p:nvSpPr>
          <p:spPr>
            <a:xfrm>
              <a:off x="4836621" y="3637105"/>
              <a:ext cx="2539732" cy="1019689"/>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a typeface="Aptos" panose="020B0004020202020204" pitchFamily="34" charset="0"/>
                  <a:cs typeface="Times New Roman" panose="02020603050405020304" pitchFamily="18" charset="0"/>
                </a:rPr>
                <a:t>S</a:t>
              </a:r>
              <a:r>
                <a:rPr lang="en-GB" sz="800" kern="100">
                  <a:effectLst/>
                  <a:latin typeface="Arial" panose="020B0604020202020204" pitchFamily="34" charset="0"/>
                  <a:ea typeface="Aptos" panose="020B0004020202020204" pitchFamily="34" charset="0"/>
                  <a:cs typeface="Times New Roman" panose="02020603050405020304" pitchFamily="18" charset="0"/>
                </a:rPr>
                <a:t>chools will feel confident about intervention choices and have access to latest research and evidence in context.</a:t>
              </a:r>
              <a:r>
                <a:rPr lang="en-GB" sz="800">
                  <a:effectLst/>
                  <a:latin typeface="Arial" panose="020B0604020202020204" pitchFamily="34" charset="0"/>
                  <a:ea typeface="Aptos" panose="020B0004020202020204" pitchFamily="34" charset="0"/>
                </a:rPr>
                <a:t> Teachers and Support staff will use evidence-based interventions more effectively, understand the active ingredients and feel supported to apply these consistently in schools. (c)</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6" name="Text Box 18">
              <a:extLst>
                <a:ext uri="{FF2B5EF4-FFF2-40B4-BE49-F238E27FC236}">
                  <a16:creationId xmlns:a16="http://schemas.microsoft.com/office/drawing/2014/main" id="{A867B8F8-A249-4D67-BC99-3CA2577B16CE}"/>
                </a:ext>
              </a:extLst>
            </p:cNvPr>
            <p:cNvSpPr txBox="1">
              <a:spLocks/>
            </p:cNvSpPr>
            <p:nvPr/>
          </p:nvSpPr>
          <p:spPr>
            <a:xfrm>
              <a:off x="4838924" y="4839184"/>
              <a:ext cx="2537429"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altLang="en-US" sz="800">
                  <a:solidFill>
                    <a:srgbClr val="000000"/>
                  </a:solidFill>
                  <a:cs typeface="Arial" panose="020B0604020202020204" pitchFamily="34" charset="0"/>
                </a:rPr>
                <a:t>Monitoring and evaluation outcomes will ensure shared clarity about what is working and why. (d)</a:t>
              </a: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8" name="Text Box 18">
              <a:extLst>
                <a:ext uri="{FF2B5EF4-FFF2-40B4-BE49-F238E27FC236}">
                  <a16:creationId xmlns:a16="http://schemas.microsoft.com/office/drawing/2014/main" id="{43398E07-1476-4AD5-945F-A2A42808F394}"/>
                </a:ext>
              </a:extLst>
            </p:cNvPr>
            <p:cNvSpPr txBox="1">
              <a:spLocks/>
            </p:cNvSpPr>
            <p:nvPr/>
          </p:nvSpPr>
          <p:spPr>
            <a:xfrm>
              <a:off x="4856507" y="5528944"/>
              <a:ext cx="2513085" cy="525104"/>
            </a:xfrm>
            <a:prstGeom prst="rect">
              <a:avLst/>
            </a:prstGeom>
            <a:solidFill>
              <a:schemeClr val="accent6">
                <a:lumMod val="60000"/>
                <a:lumOff val="40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800" kern="100">
                  <a:effectLst/>
                  <a:latin typeface="Arial" panose="020B0604020202020204" pitchFamily="34" charset="0"/>
                  <a:ea typeface="Aptos" panose="020B0004020202020204" pitchFamily="34" charset="0"/>
                  <a:cs typeface="Times New Roman" panose="02020603050405020304" pitchFamily="18" charset="0"/>
                </a:rPr>
                <a:t>M</a:t>
              </a:r>
              <a:r>
                <a:rPr lang="en-GB" sz="800" kern="100">
                  <a:ea typeface="Aptos" panose="020B0004020202020204" pitchFamily="34" charset="0"/>
                  <a:cs typeface="Times New Roman" panose="02020603050405020304" pitchFamily="18" charset="0"/>
                </a:rPr>
                <a:t>ore schools will successfully recruit English and Maths specialists. (e)</a:t>
              </a:r>
              <a:endParaRPr lang="en-GB" sz="800" kern="100">
                <a:effectLst/>
                <a:latin typeface="Arial" panose="020B0604020202020204" pitchFamily="34" charset="0"/>
                <a:ea typeface="Aptos" panose="020B0004020202020204" pitchFamily="34" charset="0"/>
                <a:cs typeface="Times New Roman" panose="02020603050405020304" pitchFamily="18" charset="0"/>
              </a:endParaRPr>
            </a:p>
            <a:p>
              <a:pPr>
                <a:defRPr/>
              </a:pPr>
              <a:endParaRPr lang="en-GB" altLang="en-US" sz="800">
                <a:latin typeface="+mn-lt"/>
                <a:cs typeface="Calibri" panose="020F0502020204030204" pitchFamily="34" charset="0"/>
              </a:endParaRPr>
            </a:p>
          </p:txBody>
        </p:sp>
      </p:grpSp>
      <p:sp>
        <p:nvSpPr>
          <p:cNvPr id="12" name="Rectangle 11">
            <a:extLst>
              <a:ext uri="{FF2B5EF4-FFF2-40B4-BE49-F238E27FC236}">
                <a16:creationId xmlns:a16="http://schemas.microsoft.com/office/drawing/2014/main" id="{085DC8CD-1434-A971-7AC8-08AA8342BC4B}"/>
              </a:ext>
            </a:extLst>
          </p:cNvPr>
          <p:cNvSpPr/>
          <p:nvPr/>
        </p:nvSpPr>
        <p:spPr>
          <a:xfrm>
            <a:off x="127353" y="5732888"/>
            <a:ext cx="1322357" cy="92235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2C60DDF7-285A-BB73-CEB5-7DB800D90E1C}"/>
              </a:ext>
            </a:extLst>
          </p:cNvPr>
          <p:cNvSpPr/>
          <p:nvPr/>
        </p:nvSpPr>
        <p:spPr>
          <a:xfrm flipV="1">
            <a:off x="1563548" y="6199414"/>
            <a:ext cx="2024608" cy="53291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2E990EB6-B538-C213-F620-633C0EE6223D}"/>
              </a:ext>
            </a:extLst>
          </p:cNvPr>
          <p:cNvSpPr/>
          <p:nvPr/>
        </p:nvSpPr>
        <p:spPr>
          <a:xfrm>
            <a:off x="3711509" y="6222006"/>
            <a:ext cx="1901359" cy="53291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8EAF9FF1-A2F7-217B-38D8-B440724A5D6B}"/>
              </a:ext>
            </a:extLst>
          </p:cNvPr>
          <p:cNvSpPr/>
          <p:nvPr/>
        </p:nvSpPr>
        <p:spPr>
          <a:xfrm>
            <a:off x="5762329" y="6219254"/>
            <a:ext cx="2595757" cy="31981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59A08472-56A1-5ADA-196E-05BB67C30E8C}"/>
              </a:ext>
            </a:extLst>
          </p:cNvPr>
          <p:cNvSpPr/>
          <p:nvPr/>
        </p:nvSpPr>
        <p:spPr>
          <a:xfrm flipV="1">
            <a:off x="8426631" y="6102584"/>
            <a:ext cx="1746750" cy="42589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4" name="Group 33">
            <a:extLst>
              <a:ext uri="{FF2B5EF4-FFF2-40B4-BE49-F238E27FC236}">
                <a16:creationId xmlns:a16="http://schemas.microsoft.com/office/drawing/2014/main" id="{2FF26CEC-1553-52C8-31E8-087746A23E9F}"/>
              </a:ext>
            </a:extLst>
          </p:cNvPr>
          <p:cNvGrpSpPr/>
          <p:nvPr/>
        </p:nvGrpSpPr>
        <p:grpSpPr>
          <a:xfrm>
            <a:off x="10258512" y="186390"/>
            <a:ext cx="1933481" cy="6613671"/>
            <a:chOff x="10669211" y="412906"/>
            <a:chExt cx="1534458" cy="6341955"/>
          </a:xfrm>
        </p:grpSpPr>
        <p:sp>
          <p:nvSpPr>
            <p:cNvPr id="37" name="Text Box 9">
              <a:extLst>
                <a:ext uri="{FF2B5EF4-FFF2-40B4-BE49-F238E27FC236}">
                  <a16:creationId xmlns:a16="http://schemas.microsoft.com/office/drawing/2014/main" id="{CEA211F2-31D2-51B2-748F-7DD4A67B83C8}"/>
                </a:ext>
              </a:extLst>
            </p:cNvPr>
            <p:cNvSpPr txBox="1">
              <a:spLocks/>
            </p:cNvSpPr>
            <p:nvPr/>
          </p:nvSpPr>
          <p:spPr>
            <a:xfrm>
              <a:off x="10703459" y="412906"/>
              <a:ext cx="1399772" cy="511667"/>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hope to see these results.… (long-term outcomes)</a:t>
              </a:r>
              <a:endParaRPr lang="en-GB" altLang="en-US" sz="1200" b="1">
                <a:solidFill>
                  <a:schemeClr val="bg1"/>
                </a:solidFill>
                <a:latin typeface="+mn-lt"/>
                <a:cs typeface="Calibri" panose="020F0502020204030204" pitchFamily="34" charset="0"/>
              </a:endParaRPr>
            </a:p>
          </p:txBody>
        </p:sp>
        <p:sp>
          <p:nvSpPr>
            <p:cNvPr id="38" name="Text Box 33">
              <a:extLst>
                <a:ext uri="{FF2B5EF4-FFF2-40B4-BE49-F238E27FC236}">
                  <a16:creationId xmlns:a16="http://schemas.microsoft.com/office/drawing/2014/main" id="{BF9BB280-7960-8413-B10F-0527EB5BFE04}"/>
                </a:ext>
              </a:extLst>
            </p:cNvPr>
            <p:cNvSpPr txBox="1">
              <a:spLocks/>
            </p:cNvSpPr>
            <p:nvPr/>
          </p:nvSpPr>
          <p:spPr>
            <a:xfrm>
              <a:off x="10669211" y="1086022"/>
              <a:ext cx="1534458" cy="5668839"/>
            </a:xfrm>
            <a:prstGeom prst="rect">
              <a:avLst/>
            </a:prstGeom>
            <a:solidFill>
              <a:srgbClr val="FF66CC"/>
            </a:solidFill>
            <a:ln w="6350">
              <a:no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a typeface="Aptos" panose="020B0004020202020204" pitchFamily="34" charset="0"/>
                  <a:cs typeface="Times New Roman" panose="02020603050405020304" pitchFamily="18" charset="0"/>
                </a:rPr>
                <a:t>The overall disadvantaged progress and attainment trend for participating schools is positive compared to similar school groups nationally. (</a:t>
              </a:r>
              <a:r>
                <a:rPr lang="en-GB" sz="750" kern="100" err="1">
                  <a:solidFill>
                    <a:schemeClr val="bg1"/>
                  </a:solidFill>
                  <a:ea typeface="Aptos" panose="020B0004020202020204" pitchFamily="34" charset="0"/>
                  <a:cs typeface="Times New Roman" panose="02020603050405020304" pitchFamily="18" charset="0"/>
                </a:rPr>
                <a:t>a,b,c,d,e</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Quality of teaching improvements evident through surveys and case studies. (</a:t>
              </a:r>
              <a:r>
                <a:rPr lang="en-GB" sz="75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a:t>
              </a:r>
              <a:r>
                <a:rPr lang="en-GB" sz="750" kern="100">
                  <a:solidFill>
                    <a:schemeClr val="bg1"/>
                  </a:solidFill>
                  <a:ea typeface="Aptos" panose="020B0004020202020204" pitchFamily="34" charset="0"/>
                  <a:cs typeface="Times New Roman" panose="02020603050405020304" pitchFamily="18" charset="0"/>
                </a:rPr>
                <a:t>)</a:t>
              </a:r>
              <a:endParaRPr lang="en-GB" sz="75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Academic progress and outcomes trend is positive for identified cohorts in the English/ Maths academic focus chosen for participating schools, including: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Phonics % will be favourable against national and disadvantaged will compare favourably.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Maths assessments for schools with this focus will show positive impact at regional and intervention group level, particularly the disadvantaged.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KS3 reading - NGRT assessments show progress - standardised scores and disadvantaged gap show improvements and are favourable when compared to baseline and similar school group trends. </a:t>
              </a:r>
            </a:p>
            <a:p>
              <a:pPr>
                <a:lnSpc>
                  <a:spcPct val="115000"/>
                </a:lnSpc>
                <a:spcAft>
                  <a:spcPts val="800"/>
                </a:spcAft>
              </a:pPr>
              <a:r>
                <a:rPr lang="en-GB" sz="750">
                  <a:solidFill>
                    <a:schemeClr val="bg1"/>
                  </a:solidFill>
                  <a:effectLst/>
                  <a:latin typeface="Arial" panose="020B0604020202020204" pitchFamily="34" charset="0"/>
                  <a:ea typeface="Aptos" panose="020B0004020202020204" pitchFamily="34" charset="0"/>
                </a:rPr>
                <a:t>- SATs/GCSE/P8 trends including disadvantaged gap impacts compare favourably to school groups with similar characteristics. </a:t>
              </a:r>
            </a:p>
            <a:p>
              <a:pPr>
                <a:lnSpc>
                  <a:spcPct val="115000"/>
                </a:lnSpc>
                <a:spcAft>
                  <a:spcPts val="800"/>
                </a:spcAft>
              </a:pPr>
              <a:r>
                <a:rPr lang="en-GB" sz="750">
                  <a:solidFill>
                    <a:schemeClr val="bg1"/>
                  </a:solidFill>
                  <a:ea typeface="Aptos" panose="020B0004020202020204" pitchFamily="34" charset="0"/>
                </a:rPr>
                <a:t>- </a:t>
              </a:r>
              <a:r>
                <a:rPr lang="en-GB" sz="750">
                  <a:solidFill>
                    <a:schemeClr val="bg1"/>
                  </a:solidFill>
                  <a:effectLst/>
                  <a:latin typeface="Arial" panose="020B0604020202020204" pitchFamily="34" charset="0"/>
                  <a:ea typeface="Aptos" panose="020B0004020202020204" pitchFamily="34" charset="0"/>
                </a:rPr>
                <a:t>Case studies will evidence positive impacts of WELL funded interventions. (</a:t>
              </a:r>
              <a:r>
                <a:rPr lang="en-GB" sz="750" err="1">
                  <a:solidFill>
                    <a:schemeClr val="bg1"/>
                  </a:solidFill>
                  <a:effectLst/>
                  <a:latin typeface="Arial" panose="020B0604020202020204" pitchFamily="34" charset="0"/>
                  <a:ea typeface="Aptos" panose="020B0004020202020204" pitchFamily="34" charset="0"/>
                </a:rPr>
                <a:t>a,b,c,d</a:t>
              </a:r>
              <a:r>
                <a:rPr lang="en-GB" sz="750">
                  <a:solidFill>
                    <a:schemeClr val="bg1"/>
                  </a:solidFill>
                  <a:effectLst/>
                  <a:latin typeface="Arial" panose="020B0604020202020204" pitchFamily="34" charset="0"/>
                  <a:ea typeface="Aptos" panose="020B0004020202020204" pitchFamily="34" charset="0"/>
                </a:rPr>
                <a:t>)</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An increase in the percentage of schools providing support to and receiving support from other WELL schools to address identified priorities. (b)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Teacher recruitment positively impacted. (e)</a:t>
              </a:r>
            </a:p>
            <a:p>
              <a:pPr>
                <a:lnSpc>
                  <a:spcPct val="115000"/>
                </a:lnSpc>
                <a:spcAft>
                  <a:spcPts val="800"/>
                </a:spcAft>
              </a:pPr>
              <a:endParaRPr lang="en-GB" altLang="en-US" sz="800">
                <a:solidFill>
                  <a:srgbClr val="000000"/>
                </a:solidFill>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sp>
        <p:nvSpPr>
          <p:cNvPr id="39" name="Oval 38">
            <a:hlinkClick r:id="rId3" action="ppaction://hlinksldjump"/>
            <a:extLst>
              <a:ext uri="{FF2B5EF4-FFF2-40B4-BE49-F238E27FC236}">
                <a16:creationId xmlns:a16="http://schemas.microsoft.com/office/drawing/2014/main" id="{8D0F09D5-A9C1-A4B2-0C29-164CDC2787C3}"/>
              </a:ext>
            </a:extLst>
          </p:cNvPr>
          <p:cNvSpPr/>
          <p:nvPr/>
        </p:nvSpPr>
        <p:spPr>
          <a:xfrm>
            <a:off x="11742375" y="6413919"/>
            <a:ext cx="269422" cy="3184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198725ED-64C3-D920-B215-9FDC8DA3DF2C}"/>
              </a:ext>
            </a:extLst>
          </p:cNvPr>
          <p:cNvSpPr/>
          <p:nvPr/>
        </p:nvSpPr>
        <p:spPr>
          <a:xfrm flipV="1">
            <a:off x="10335096" y="6127350"/>
            <a:ext cx="1746750" cy="42589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109B6AD9-E51C-4276-D63B-321338C79428}"/>
              </a:ext>
            </a:extLst>
          </p:cNvPr>
          <p:cNvSpPr/>
          <p:nvPr/>
        </p:nvSpPr>
        <p:spPr>
          <a:xfrm flipV="1">
            <a:off x="10268981" y="888345"/>
            <a:ext cx="1832015" cy="62458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81433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9" grpId="0" animBg="1"/>
      <p:bldP spid="32" grpId="0" animBg="1"/>
      <p:bldP spid="33" grpId="0" animBg="1"/>
      <p:bldP spid="10" grpId="0" animBg="1"/>
      <p:bldP spid="40" grpId="0" animBg="1"/>
      <p:bldP spid="4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Placeholder 1">
            <a:extLst>
              <a:ext uri="{FF2B5EF4-FFF2-40B4-BE49-F238E27FC236}">
                <a16:creationId xmlns:a16="http://schemas.microsoft.com/office/drawing/2014/main" id="{1440B494-9C96-434D-8E54-446D8C48C6F9}"/>
              </a:ext>
            </a:extLst>
          </p:cNvPr>
          <p:cNvSpPr txBox="1">
            <a:spLocks/>
          </p:cNvSpPr>
          <p:nvPr/>
        </p:nvSpPr>
        <p:spPr bwMode="auto">
          <a:xfrm>
            <a:off x="2901038" y="0"/>
            <a:ext cx="6016930" cy="436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a:spcBef>
                <a:spcPct val="20000"/>
              </a:spcBef>
            </a:pPr>
            <a:r>
              <a:rPr lang="en-US" altLang="en-US" sz="1800" b="1">
                <a:cs typeface="Arial" panose="020B0604020202020204" pitchFamily="34" charset="0"/>
              </a:rPr>
              <a:t>(Pastoral) </a:t>
            </a:r>
            <a:r>
              <a:rPr lang="en-US" altLang="en-US" sz="1800" b="1">
                <a:cs typeface="Helvetica" panose="020B0604020202020204" pitchFamily="34" charset="0"/>
              </a:rPr>
              <a:t>Enablers </a:t>
            </a:r>
            <a:endParaRPr lang="en-US" altLang="en-US" sz="1800" b="1">
              <a:latin typeface="+mn-lt"/>
              <a:cs typeface="Helvetica" panose="020B0604020202020204" pitchFamily="34" charset="0"/>
            </a:endParaRP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29" name="Group 28">
            <a:extLst>
              <a:ext uri="{FF2B5EF4-FFF2-40B4-BE49-F238E27FC236}">
                <a16:creationId xmlns:a16="http://schemas.microsoft.com/office/drawing/2014/main" id="{8351EFC4-59FE-CB43-025B-56D0466709CC}"/>
              </a:ext>
            </a:extLst>
          </p:cNvPr>
          <p:cNvGrpSpPr/>
          <p:nvPr/>
        </p:nvGrpSpPr>
        <p:grpSpPr>
          <a:xfrm>
            <a:off x="73306" y="376635"/>
            <a:ext cx="1323781" cy="6392932"/>
            <a:chOff x="60535" y="497499"/>
            <a:chExt cx="1068550" cy="6272069"/>
          </a:xfrm>
          <a:solidFill>
            <a:schemeClr val="accent5">
              <a:lumMod val="60000"/>
              <a:lumOff val="40000"/>
            </a:schemeClr>
          </a:solidFill>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60535" y="497499"/>
              <a:ext cx="1068549" cy="404387"/>
            </a:xfrm>
            <a:prstGeom prst="rect">
              <a:avLst/>
            </a:prstGeom>
            <a:grp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decrease effect:</a:t>
              </a:r>
              <a:endParaRPr lang="en-GB" altLang="en-US" sz="1200" b="1">
                <a:solidFill>
                  <a:schemeClr val="bg1"/>
                </a:solidFill>
                <a:latin typeface="+mn-lt"/>
                <a:cs typeface="Calibri" panose="020F050202020403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60536" y="1059459"/>
              <a:ext cx="1068549" cy="5710109"/>
            </a:xfrm>
            <a:prstGeom prst="rect">
              <a:avLst/>
            </a:prstGeom>
            <a:grpFill/>
            <a:ln w="190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Trained individuals leave the school resulting in loss of specialist internal capacity.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 feeling that external factors beyond the school’s control are making ambitions within the school too difficult to achieve. (a)</a:t>
              </a: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attendance results in lost learning and weaker evidence for attendance strategies that really work. (b)</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choose to focus only on general pastoral interventions with weak impact indicators and not aligned with academic outcome ambitions. (c)</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School focus on narrow academic curriculum. (d)</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28" name="Group 27">
            <a:extLst>
              <a:ext uri="{FF2B5EF4-FFF2-40B4-BE49-F238E27FC236}">
                <a16:creationId xmlns:a16="http://schemas.microsoft.com/office/drawing/2014/main" id="{AF06BC00-0BB1-56C3-1387-C4036466B339}"/>
              </a:ext>
            </a:extLst>
          </p:cNvPr>
          <p:cNvGrpSpPr/>
          <p:nvPr/>
        </p:nvGrpSpPr>
        <p:grpSpPr>
          <a:xfrm>
            <a:off x="1473761" y="376635"/>
            <a:ext cx="1601343" cy="6377860"/>
            <a:chOff x="1225631" y="396127"/>
            <a:chExt cx="1173515" cy="6373443"/>
          </a:xfrm>
          <a:solidFill>
            <a:srgbClr val="09B0D7"/>
          </a:solidFill>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225631" y="396127"/>
              <a:ext cx="1172693" cy="411895"/>
            </a:xfrm>
            <a:prstGeom prst="rect">
              <a:avLst/>
            </a:prstGeom>
            <a:solidFill>
              <a:srgbClr val="09B0D7"/>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increase effect:</a:t>
              </a:r>
              <a:endParaRPr lang="en-GB" altLang="en-US" sz="1200" b="1">
                <a:solidFill>
                  <a:schemeClr val="bg1"/>
                </a:solidFill>
                <a:latin typeface="+mn-lt"/>
                <a:cs typeface="Calibri" panose="020F0502020204030204" pitchFamily="34" charset="0"/>
              </a:endParaRP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225631" y="957357"/>
              <a:ext cx="1173515" cy="5812213"/>
            </a:xfrm>
            <a:prstGeom prst="rect">
              <a:avLst/>
            </a:prstGeom>
            <a:solidFill>
              <a:srgbClr val="09B0D7"/>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GB" sz="800" b="1">
                  <a:solidFill>
                    <a:schemeClr val="bg1"/>
                  </a:solidFill>
                </a:rPr>
                <a:t>Pastoral Strategies</a:t>
              </a:r>
            </a:p>
            <a:p>
              <a:endParaRPr lang="en-GB" sz="800" b="1">
                <a:solidFill>
                  <a:schemeClr val="bg1"/>
                </a:solidFill>
              </a:endParaRPr>
            </a:p>
            <a:p>
              <a:r>
                <a:rPr lang="en-GB" sz="800">
                  <a:solidFill>
                    <a:schemeClr val="bg1"/>
                  </a:solidFill>
                </a:rPr>
                <a:t>Implementation process focus on unite and engage behaviours. (a)</a:t>
              </a:r>
            </a:p>
            <a:p>
              <a:endParaRPr lang="en-GB" sz="800">
                <a:solidFill>
                  <a:schemeClr val="bg1"/>
                </a:solidFill>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Primary focus of resource and inputs on what the school can do and influence.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Rolling programme of ELSA training with </a:t>
              </a:r>
              <a:r>
                <a:rPr lang="en-GB" sz="800" kern="100">
                  <a:solidFill>
                    <a:schemeClr val="bg1"/>
                  </a:solidFill>
                  <a:ea typeface="Aptos" panose="020B0004020202020204" pitchFamily="34" charset="0"/>
                  <a:cs typeface="Times New Roman" panose="02020603050405020304" pitchFamily="18" charset="0"/>
                </a:rPr>
                <a:t>s</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hared tools to evaluate impact.</a:t>
              </a:r>
              <a:r>
                <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rPr>
                <a:t> (a)</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ERA Learning Behaviours and metacognition programme. (b)</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Attendance project developed with national and local system partners and pupils with key focus on sharing practice and generating evidence of what works to promote attendance and to engage pupils in learning.</a:t>
              </a:r>
              <a:r>
                <a:rPr lang="en-GB" sz="800" kern="100">
                  <a:solidFill>
                    <a:schemeClr val="bg1"/>
                  </a:solidFill>
                  <a:effectLst/>
                  <a:ea typeface="Aptos" panose="020B0004020202020204" pitchFamily="34" charset="0"/>
                  <a:cs typeface="Arial" panose="020B0604020202020204" pitchFamily="34" charset="0"/>
                </a:rPr>
                <a:t>(b)</a:t>
              </a:r>
              <a:endParaRPr lang="en-GB" sz="800" kern="100">
                <a:solidFill>
                  <a:schemeClr val="bg1"/>
                </a:solidFill>
                <a:ea typeface="Aptos" panose="020B0004020202020204" pitchFamily="34" charset="0"/>
                <a:cs typeface="Arial" panose="020B0604020202020204" pitchFamily="34"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Modelling of how emotional wellbeing </a:t>
              </a:r>
              <a:r>
                <a:rPr lang="en-GB" sz="800" kern="100">
                  <a:solidFill>
                    <a:schemeClr val="bg1"/>
                  </a:solidFill>
                  <a:ea typeface="Aptos" panose="020B0004020202020204" pitchFamily="34" charset="0"/>
                  <a:cs typeface="Times New Roman" panose="02020603050405020304" pitchFamily="18" charset="0"/>
                </a:rPr>
                <a:t>is aligned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academic support. (PP audits and implementation plans). (c)</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focused Cumbrian Award – belonging, believing and becoming. (d)</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22" name="Group 21">
            <a:extLst>
              <a:ext uri="{FF2B5EF4-FFF2-40B4-BE49-F238E27FC236}">
                <a16:creationId xmlns:a16="http://schemas.microsoft.com/office/drawing/2014/main" id="{3B113D84-54A1-0713-4BD5-DF1A4B1DB5A8}"/>
              </a:ext>
            </a:extLst>
          </p:cNvPr>
          <p:cNvGrpSpPr/>
          <p:nvPr/>
        </p:nvGrpSpPr>
        <p:grpSpPr>
          <a:xfrm>
            <a:off x="3148896" y="376635"/>
            <a:ext cx="2146140" cy="6377860"/>
            <a:chOff x="2480806" y="398109"/>
            <a:chExt cx="2301245" cy="6370211"/>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480806" y="398109"/>
              <a:ext cx="2301245" cy="408079"/>
            </a:xfrm>
            <a:prstGeom prst="rect">
              <a:avLst/>
            </a:prstGeom>
            <a:solidFill>
              <a:srgbClr val="FFC000"/>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latin typeface="+mn-lt"/>
                  <a:cs typeface="Calibri" panose="020F0502020204030204" pitchFamily="34" charset="0"/>
                </a:rPr>
                <a:t>If these things happen… (outputs):</a:t>
              </a:r>
              <a:endParaRPr lang="en-GB" altLang="en-US" sz="1200" b="1">
                <a:latin typeface="+mn-lt"/>
                <a:cs typeface="Calibri" panose="020F050202020403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480806" y="955538"/>
              <a:ext cx="2301245" cy="5812782"/>
            </a:xfrm>
            <a:prstGeom prst="rect">
              <a:avLst/>
            </a:prstGeom>
            <a:solidFill>
              <a:srgbClr val="FFC000"/>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800">
                  <a:cs typeface="Arial" panose="020B0604020202020204" pitchFamily="34" charset="0"/>
                </a:rPr>
                <a:t>Schools will develop resilient strategies to sustain capacity and momentum.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ELSA capacity will be sustained and pupils, leaders, teachers and ELSAs will share strategies that are having a positive impact on learning readiness for pupils receiving the support.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Attendance and learning behaviour evidence resource and case studies developed by and with schools with ERA support and made available to all schools.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High level of engagement in learning behaviour training.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share those aspects of practice that have biggest impact on attendance, behaviour and attitudes to learning. (b)</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PP strategies and WELL funded plans will align – case studies developed. (c)</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Increasing number of schools will commit to the CA and implement as part of curriculum. (d)</a:t>
              </a:r>
            </a:p>
            <a:p>
              <a:pPr>
                <a:defRPr/>
              </a:pPr>
              <a:endParaRPr lang="en-GB" altLang="en-US" sz="800">
                <a:latin typeface="+mn-lt"/>
                <a:cs typeface="Times New Roman" panose="02020603050405020304" pitchFamily="18" charset="0"/>
              </a:endParaRPr>
            </a:p>
            <a:p>
              <a:pPr>
                <a:defRPr/>
              </a:pPr>
              <a:r>
                <a:rPr lang="en-GB" altLang="en-US" sz="800">
                  <a:latin typeface="+mn-lt"/>
                  <a:cs typeface="Times New Roman" panose="02020603050405020304" pitchFamily="18" charset="0"/>
                </a:rPr>
                <a:t> </a:t>
              </a: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Times New Roman" panose="02020603050405020304" pitchFamily="18" charset="0"/>
              </a:endParaRP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p:txBody>
        </p:sp>
      </p:grpSp>
      <p:grpSp>
        <p:nvGrpSpPr>
          <p:cNvPr id="11" name="Group 10">
            <a:extLst>
              <a:ext uri="{FF2B5EF4-FFF2-40B4-BE49-F238E27FC236}">
                <a16:creationId xmlns:a16="http://schemas.microsoft.com/office/drawing/2014/main" id="{A31FFB59-6EA2-1E2C-F201-35E483E02D19}"/>
              </a:ext>
            </a:extLst>
          </p:cNvPr>
          <p:cNvGrpSpPr/>
          <p:nvPr/>
        </p:nvGrpSpPr>
        <p:grpSpPr>
          <a:xfrm>
            <a:off x="10172075" y="376635"/>
            <a:ext cx="2019925" cy="6367064"/>
            <a:chOff x="10020763" y="536668"/>
            <a:chExt cx="2179567" cy="6231651"/>
          </a:xfrm>
        </p:grpSpPr>
        <p:sp>
          <p:nvSpPr>
            <p:cNvPr id="8" name="Text Box 9">
              <a:extLst>
                <a:ext uri="{FF2B5EF4-FFF2-40B4-BE49-F238E27FC236}">
                  <a16:creationId xmlns:a16="http://schemas.microsoft.com/office/drawing/2014/main" id="{B15772D5-1793-4CE8-AB9D-28DE611A7458}"/>
                </a:ext>
              </a:extLst>
            </p:cNvPr>
            <p:cNvSpPr txBox="1">
              <a:spLocks/>
            </p:cNvSpPr>
            <p:nvPr/>
          </p:nvSpPr>
          <p:spPr>
            <a:xfrm>
              <a:off x="10041439" y="536668"/>
              <a:ext cx="2079792" cy="431481"/>
            </a:xfrm>
            <a:prstGeom prst="rect">
              <a:avLst/>
            </a:prstGeom>
            <a:solidFill>
              <a:srgbClr val="FF66CC"/>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950" b="1">
                  <a:solidFill>
                    <a:schemeClr val="bg1"/>
                  </a:solidFill>
                  <a:latin typeface="+mn-lt"/>
                  <a:cs typeface="Calibri" panose="020F0502020204030204" pitchFamily="34" charset="0"/>
                </a:rPr>
                <a:t>Then we hope to see these results (long-term outcomes):</a:t>
              </a:r>
            </a:p>
          </p:txBody>
        </p:sp>
        <p:sp>
          <p:nvSpPr>
            <p:cNvPr id="16" name="Text Box 33">
              <a:extLst>
                <a:ext uri="{FF2B5EF4-FFF2-40B4-BE49-F238E27FC236}">
                  <a16:creationId xmlns:a16="http://schemas.microsoft.com/office/drawing/2014/main" id="{8578037C-9003-4AE1-B195-E7CAA8B962C3}"/>
                </a:ext>
              </a:extLst>
            </p:cNvPr>
            <p:cNvSpPr txBox="1">
              <a:spLocks/>
            </p:cNvSpPr>
            <p:nvPr/>
          </p:nvSpPr>
          <p:spPr>
            <a:xfrm>
              <a:off x="10020763" y="1104751"/>
              <a:ext cx="2179567" cy="5663568"/>
            </a:xfrm>
            <a:prstGeom prst="rect">
              <a:avLst/>
            </a:prstGeom>
            <a:solidFill>
              <a:srgbClr val="FF66CC"/>
            </a:solidFill>
            <a:ln w="6350">
              <a:solidFill>
                <a:srgbClr val="FF33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cs typeface="Arial" panose="020B0604020202020204" pitchFamily="34" charset="0"/>
                </a:rPr>
                <a:t>At least 75% of Headteachers and Pastoral Leads in participating schools will evaluate improved internal capacity to support pupil wellbeing. (a)</a:t>
              </a:r>
            </a:p>
            <a:p>
              <a:pPr>
                <a:defRPr/>
              </a:pPr>
              <a:endParaRPr lang="en-GB" altLang="en-US" sz="800">
                <a:solidFill>
                  <a:schemeClr val="bg1"/>
                </a:solidFill>
                <a:latin typeface="+mn-lt"/>
                <a:cs typeface="Times New Roman" panose="02020603050405020304" pitchFamily="18" charset="0"/>
              </a:endParaRPr>
            </a:p>
            <a:p>
              <a:pPr>
                <a:defRPr/>
              </a:pPr>
              <a:r>
                <a:rPr lang="en-GB" altLang="en-US" sz="900">
                  <a:solidFill>
                    <a:schemeClr val="bg1"/>
                  </a:solidFill>
                  <a:cs typeface="Arial" panose="020B0604020202020204" pitchFamily="34" charset="0"/>
                </a:rPr>
                <a:t>Case studies, surveys and implementation evaluations  evidence positive impact on pupil learning readiness and attendance/punctuality. (a)</a:t>
              </a:r>
            </a:p>
            <a:p>
              <a:pPr>
                <a:defRPr/>
              </a:pPr>
              <a:endParaRPr lang="en-GB" altLang="en-US" sz="800">
                <a:solidFill>
                  <a:schemeClr val="bg1"/>
                </a:solidFill>
                <a:latin typeface="+mn-lt"/>
                <a:cs typeface="Times New Roman" panose="02020603050405020304" pitchFamily="18" charset="0"/>
              </a:endParaRPr>
            </a:p>
            <a:p>
              <a:pPr>
                <a:defRPr/>
              </a:pPr>
              <a:endParaRPr lang="en-GB" altLang="en-US" sz="800">
                <a:solidFill>
                  <a:schemeClr val="bg1"/>
                </a:solidFill>
                <a:latin typeface="+mn-lt"/>
                <a:cs typeface="Times New Roman" panose="02020603050405020304" pitchFamily="18" charset="0"/>
              </a:endParaRPr>
            </a:p>
            <a:p>
              <a:pPr>
                <a:defRPr/>
              </a:pPr>
              <a:endParaRPr lang="en-GB" altLang="en-US" sz="800">
                <a:solidFill>
                  <a:schemeClr val="bg1"/>
                </a:solidFill>
                <a:latin typeface="+mn-lt"/>
                <a:cs typeface="Times New Roman" panose="02020603050405020304" pitchFamily="18" charset="0"/>
              </a:endParaRPr>
            </a:p>
            <a:p>
              <a:pPr>
                <a:defRPr/>
              </a:pPr>
              <a:r>
                <a:rPr lang="en-GB" altLang="en-US" sz="900">
                  <a:solidFill>
                    <a:schemeClr val="bg1"/>
                  </a:solidFill>
                  <a:cs typeface="Arial" panose="020B0604020202020204" pitchFamily="34" charset="0"/>
                </a:rPr>
                <a:t>Attendance rates and behaviour for participating attendance project schools compare favourably from baseline and with similar schools. (b)</a:t>
              </a:r>
              <a:endParaRPr lang="en-GB" altLang="en-US" sz="800">
                <a:solidFill>
                  <a:schemeClr val="bg1"/>
                </a:solidFill>
                <a:cs typeface="Arial" panose="020B0604020202020204" pitchFamily="34" charset="0"/>
              </a:endParaRPr>
            </a:p>
            <a:p>
              <a:pPr>
                <a:defRPr/>
              </a:pPr>
              <a:endParaRPr lang="en-GB" altLang="en-US" sz="8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Attendance best practice strategies identified and shared with all WELL Schools. (b)</a:t>
              </a:r>
            </a:p>
            <a:p>
              <a:pPr>
                <a:defRPr/>
              </a:pPr>
              <a:endParaRPr lang="en-GB" altLang="en-US" sz="8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PP Pastoral strategies for participating schools judged to be effective when QA and benchmarked against best practice. (c)</a:t>
              </a: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ea typeface="MS PGothic"/>
                  <a:cs typeface="Arial" panose="020B0604020202020204" pitchFamily="34" charset="0"/>
                </a:rPr>
                <a:t>Increasing numbers of schools and pupils participating in the Cumbrian Award with school leaders, teachers and participating pupils evaluating positive impact on skills, attitudes and sense of belonging. (d)</a:t>
              </a:r>
            </a:p>
            <a:p>
              <a:pPr>
                <a:defRPr/>
              </a:pPr>
              <a:endParaRPr lang="en-GB" altLang="en-US" sz="800">
                <a:cs typeface="Arial" panose="020B0604020202020204" pitchFamily="34" charset="0"/>
              </a:endParaRPr>
            </a:p>
          </p:txBody>
        </p:sp>
      </p:grpSp>
      <p:grpSp>
        <p:nvGrpSpPr>
          <p:cNvPr id="20" name="Group 19">
            <a:extLst>
              <a:ext uri="{FF2B5EF4-FFF2-40B4-BE49-F238E27FC236}">
                <a16:creationId xmlns:a16="http://schemas.microsoft.com/office/drawing/2014/main" id="{89BDDE6B-AD07-65AC-F58B-8C8899A31448}"/>
              </a:ext>
            </a:extLst>
          </p:cNvPr>
          <p:cNvGrpSpPr/>
          <p:nvPr/>
        </p:nvGrpSpPr>
        <p:grpSpPr>
          <a:xfrm>
            <a:off x="5352814" y="376635"/>
            <a:ext cx="2462517" cy="6367064"/>
            <a:chOff x="4854026" y="473167"/>
            <a:chExt cx="2535895" cy="6264731"/>
          </a:xfrm>
        </p:grpSpPr>
        <p:sp>
          <p:nvSpPr>
            <p:cNvPr id="6" name="Text Box 7">
              <a:extLst>
                <a:ext uri="{FF2B5EF4-FFF2-40B4-BE49-F238E27FC236}">
                  <a16:creationId xmlns:a16="http://schemas.microsoft.com/office/drawing/2014/main" id="{7668BD80-7D6A-4539-9331-0CA34EB6FC1E}"/>
                </a:ext>
              </a:extLst>
            </p:cNvPr>
            <p:cNvSpPr txBox="1">
              <a:spLocks/>
            </p:cNvSpPr>
            <p:nvPr/>
          </p:nvSpPr>
          <p:spPr>
            <a:xfrm>
              <a:off x="4857950" y="473167"/>
              <a:ext cx="2531971" cy="405555"/>
            </a:xfrm>
            <a:prstGeom prst="rect">
              <a:avLst/>
            </a:prstGeom>
            <a:solidFill>
              <a:schemeClr val="accent6">
                <a:lumMod val="60000"/>
                <a:lumOff val="40000"/>
              </a:schemeClr>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latin typeface="+mn-lt"/>
                  <a:cs typeface="Calibri" panose="020F0502020204030204" pitchFamily="34" charset="0"/>
                </a:rPr>
                <a:t>Then we can expect to see these results… (short term outcomes):</a:t>
              </a:r>
              <a:endParaRPr lang="en-GB" altLang="en-US" sz="1200" b="1">
                <a:latin typeface="+mn-lt"/>
                <a:cs typeface="Calibri" panose="020F0502020204030204" pitchFamily="34" charset="0"/>
              </a:endParaRPr>
            </a:p>
          </p:txBody>
        </p:sp>
        <p:sp>
          <p:nvSpPr>
            <p:cNvPr id="17" name="Text Box 18">
              <a:extLst>
                <a:ext uri="{FF2B5EF4-FFF2-40B4-BE49-F238E27FC236}">
                  <a16:creationId xmlns:a16="http://schemas.microsoft.com/office/drawing/2014/main" id="{0E868075-281E-4B31-A351-D84C5BC61D6B}"/>
                </a:ext>
              </a:extLst>
            </p:cNvPr>
            <p:cNvSpPr txBox="1">
              <a:spLocks/>
            </p:cNvSpPr>
            <p:nvPr/>
          </p:nvSpPr>
          <p:spPr>
            <a:xfrm>
              <a:off x="4854026" y="4921277"/>
              <a:ext cx="2531890" cy="834250"/>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900">
                  <a:ea typeface="Aptos" panose="020B0004020202020204" pitchFamily="34" charset="0"/>
                </a:rPr>
                <a:t>                                                                          The vast majority of</a:t>
              </a:r>
              <a:r>
                <a:rPr lang="en-GB" sz="900">
                  <a:effectLst/>
                  <a:latin typeface="Arial" panose="020B0604020202020204" pitchFamily="34" charset="0"/>
                  <a:ea typeface="Aptos" panose="020B0004020202020204" pitchFamily="34" charset="0"/>
                </a:rPr>
                <a:t> schools with ELSA capacity judge positive impact on behaviour and engagement in learning. (</a:t>
              </a:r>
              <a:r>
                <a:rPr lang="en-GB" sz="900" err="1">
                  <a:effectLst/>
                  <a:latin typeface="Arial" panose="020B0604020202020204" pitchFamily="34" charset="0"/>
                  <a:ea typeface="Aptos" panose="020B0004020202020204" pitchFamily="34" charset="0"/>
                </a:rPr>
                <a:t>a,c</a:t>
              </a:r>
              <a:r>
                <a:rPr lang="en-GB" sz="900">
                  <a:effectLst/>
                  <a:latin typeface="Arial" panose="020B0604020202020204" pitchFamily="34" charset="0"/>
                  <a:ea typeface="Aptos" panose="020B0004020202020204" pitchFamily="34" charset="0"/>
                </a:rPr>
                <a:t>)</a:t>
              </a:r>
              <a:endParaRPr lang="en-GB" altLang="en-US" sz="900">
                <a:latin typeface="+mn-lt"/>
                <a:cs typeface="Times New Roman" panose="02020603050405020304" pitchFamily="18" charset="0"/>
              </a:endParaRPr>
            </a:p>
            <a:p>
              <a:pPr>
                <a:lnSpc>
                  <a:spcPct val="115000"/>
                </a:lnSpc>
                <a:spcAft>
                  <a:spcPts val="800"/>
                </a:spcAft>
              </a:pPr>
              <a:endParaRPr lang="en-GB" sz="800">
                <a:ea typeface="Aptos" panose="020B0004020202020204" pitchFamily="34" charset="0"/>
              </a:endParaRPr>
            </a:p>
          </p:txBody>
        </p:sp>
        <p:sp>
          <p:nvSpPr>
            <p:cNvPr id="21" name="Text Box 18">
              <a:extLst>
                <a:ext uri="{FF2B5EF4-FFF2-40B4-BE49-F238E27FC236}">
                  <a16:creationId xmlns:a16="http://schemas.microsoft.com/office/drawing/2014/main" id="{63F2FAFB-9E8D-4DB0-B62B-00CF19C4C986}"/>
                </a:ext>
              </a:extLst>
            </p:cNvPr>
            <p:cNvSpPr txBox="1">
              <a:spLocks/>
            </p:cNvSpPr>
            <p:nvPr/>
          </p:nvSpPr>
          <p:spPr>
            <a:xfrm>
              <a:off x="4854026" y="5931099"/>
              <a:ext cx="2531890" cy="806799"/>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cs typeface="Arial" panose="020B0604020202020204" pitchFamily="34" charset="0"/>
                </a:rPr>
                <a:t>Vast majority CA participants will evaluate positive impact on skills, attitudes to learning and sense of belonging and belief. (d)</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solidFill>
                  <a:srgbClr val="000000"/>
                </a:solidFill>
                <a:cs typeface="Arial" panose="020B0604020202020204" pitchFamily="34" charset="0"/>
              </a:endParaRPr>
            </a:p>
          </p:txBody>
        </p:sp>
        <p:sp>
          <p:nvSpPr>
            <p:cNvPr id="2" name="Text Box 18">
              <a:extLst>
                <a:ext uri="{FF2B5EF4-FFF2-40B4-BE49-F238E27FC236}">
                  <a16:creationId xmlns:a16="http://schemas.microsoft.com/office/drawing/2014/main" id="{AF1AD74D-7013-9A13-1C73-BC1FEE14F639}"/>
                </a:ext>
              </a:extLst>
            </p:cNvPr>
            <p:cNvSpPr txBox="1">
              <a:spLocks/>
            </p:cNvSpPr>
            <p:nvPr/>
          </p:nvSpPr>
          <p:spPr>
            <a:xfrm>
              <a:off x="4854026" y="1036751"/>
              <a:ext cx="2535813" cy="505361"/>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cs typeface="Arial" panose="020B0604020202020204" pitchFamily="34" charset="0"/>
                </a:rPr>
                <a:t>The majority of schools will evaluate that WELL has been effective in building internal capacity.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p:txBody>
        </p:sp>
        <p:sp>
          <p:nvSpPr>
            <p:cNvPr id="9" name="Text Box 18">
              <a:extLst>
                <a:ext uri="{FF2B5EF4-FFF2-40B4-BE49-F238E27FC236}">
                  <a16:creationId xmlns:a16="http://schemas.microsoft.com/office/drawing/2014/main" id="{1A833D5A-F464-3194-7178-9BD8335AB1D8}"/>
                </a:ext>
              </a:extLst>
            </p:cNvPr>
            <p:cNvSpPr txBox="1">
              <a:spLocks/>
            </p:cNvSpPr>
            <p:nvPr/>
          </p:nvSpPr>
          <p:spPr>
            <a:xfrm>
              <a:off x="4859740" y="2709099"/>
              <a:ext cx="2526176" cy="1931123"/>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implement training and guidance principles, reviewing behaviour policies.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evaluate that WELL/ERA evidence is having a positive impact on learning readiness.(b)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High quality pastoral strategies will be shared with all schools.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Best practice approaches to promote positive attendance and behaviour implemented and improving trend evident. (Disadvantaged impacts monitored and reported). (b)</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p:txBody>
        </p:sp>
      </p:grpSp>
      <p:sp>
        <p:nvSpPr>
          <p:cNvPr id="10" name="Oval 9">
            <a:hlinkClick r:id="rId3" action="ppaction://hlinksldjump"/>
            <a:extLst>
              <a:ext uri="{FF2B5EF4-FFF2-40B4-BE49-F238E27FC236}">
                <a16:creationId xmlns:a16="http://schemas.microsoft.com/office/drawing/2014/main" id="{D9D581D9-ADCD-8902-03B4-3727D713DDCB}"/>
              </a:ext>
            </a:extLst>
          </p:cNvPr>
          <p:cNvSpPr/>
          <p:nvPr/>
        </p:nvSpPr>
        <p:spPr>
          <a:xfrm>
            <a:off x="11721496" y="4124035"/>
            <a:ext cx="261257" cy="2775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1" name="Group 30">
            <a:extLst>
              <a:ext uri="{FF2B5EF4-FFF2-40B4-BE49-F238E27FC236}">
                <a16:creationId xmlns:a16="http://schemas.microsoft.com/office/drawing/2014/main" id="{B99649F5-CAFC-CA3B-9C2C-CFC779F939B8}"/>
              </a:ext>
            </a:extLst>
          </p:cNvPr>
          <p:cNvGrpSpPr/>
          <p:nvPr/>
        </p:nvGrpSpPr>
        <p:grpSpPr>
          <a:xfrm>
            <a:off x="7869223" y="376635"/>
            <a:ext cx="2245079" cy="6367064"/>
            <a:chOff x="8549531" y="333517"/>
            <a:chExt cx="1748960" cy="6427530"/>
          </a:xfrm>
          <a:solidFill>
            <a:schemeClr val="accent4">
              <a:lumMod val="75000"/>
            </a:schemeClr>
          </a:solidFill>
        </p:grpSpPr>
        <p:grpSp>
          <p:nvGrpSpPr>
            <p:cNvPr id="30" name="Group 29">
              <a:extLst>
                <a:ext uri="{FF2B5EF4-FFF2-40B4-BE49-F238E27FC236}">
                  <a16:creationId xmlns:a16="http://schemas.microsoft.com/office/drawing/2014/main" id="{D9775C77-DEEA-92D5-3C48-107ACA74BB32}"/>
                </a:ext>
              </a:extLst>
            </p:cNvPr>
            <p:cNvGrpSpPr/>
            <p:nvPr/>
          </p:nvGrpSpPr>
          <p:grpSpPr>
            <a:xfrm>
              <a:off x="8549531" y="333517"/>
              <a:ext cx="1748960" cy="6427530"/>
              <a:chOff x="8549805" y="344534"/>
              <a:chExt cx="1723227" cy="6416526"/>
            </a:xfrm>
            <a:grpFill/>
          </p:grpSpPr>
          <p:sp>
            <p:nvSpPr>
              <p:cNvPr id="7" name="Text Box 8">
                <a:extLst>
                  <a:ext uri="{FF2B5EF4-FFF2-40B4-BE49-F238E27FC236}">
                    <a16:creationId xmlns:a16="http://schemas.microsoft.com/office/drawing/2014/main" id="{5CC10628-65D3-4DEF-AA37-E55F974D9D89}"/>
                  </a:ext>
                </a:extLst>
              </p:cNvPr>
              <p:cNvSpPr txBox="1">
                <a:spLocks/>
              </p:cNvSpPr>
              <p:nvPr/>
            </p:nvSpPr>
            <p:spPr>
              <a:xfrm>
                <a:off x="8568329" y="344534"/>
                <a:ext cx="1704703" cy="411495"/>
              </a:xfrm>
              <a:prstGeom prst="rect">
                <a:avLst/>
              </a:prstGeom>
              <a:grp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want to see these results… (intermediate outcomes):</a:t>
                </a:r>
                <a:endParaRPr lang="en-GB" altLang="en-US" sz="1200" b="1">
                  <a:solidFill>
                    <a:schemeClr val="bg1"/>
                  </a:solidFill>
                  <a:latin typeface="+mn-lt"/>
                  <a:cs typeface="Calibri" panose="020F0502020204030204" pitchFamily="34" charset="0"/>
                </a:endParaRPr>
              </a:p>
            </p:txBody>
          </p:sp>
          <p:grpSp>
            <p:nvGrpSpPr>
              <p:cNvPr id="12" name="Group 11">
                <a:extLst>
                  <a:ext uri="{FF2B5EF4-FFF2-40B4-BE49-F238E27FC236}">
                    <a16:creationId xmlns:a16="http://schemas.microsoft.com/office/drawing/2014/main" id="{094E3A44-7B3C-F3F7-7D07-CE4EF3E1AF14}"/>
                  </a:ext>
                </a:extLst>
              </p:cNvPr>
              <p:cNvGrpSpPr/>
              <p:nvPr/>
            </p:nvGrpSpPr>
            <p:grpSpPr>
              <a:xfrm>
                <a:off x="8549805" y="929471"/>
                <a:ext cx="1723222" cy="5831589"/>
                <a:chOff x="8355773" y="1422701"/>
                <a:chExt cx="1525479" cy="5338973"/>
              </a:xfrm>
              <a:grpFill/>
            </p:grpSpPr>
            <p:sp>
              <p:nvSpPr>
                <p:cNvPr id="18" name="Text Box 19">
                  <a:extLst>
                    <a:ext uri="{FF2B5EF4-FFF2-40B4-BE49-F238E27FC236}">
                      <a16:creationId xmlns:a16="http://schemas.microsoft.com/office/drawing/2014/main" id="{37376D01-1D52-43C5-A546-951A7CC86FE0}"/>
                    </a:ext>
                  </a:extLst>
                </p:cNvPr>
                <p:cNvSpPr txBox="1">
                  <a:spLocks/>
                </p:cNvSpPr>
                <p:nvPr/>
              </p:nvSpPr>
              <p:spPr>
                <a:xfrm>
                  <a:off x="8370088" y="1422701"/>
                  <a:ext cx="1511164" cy="466835"/>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cs typeface="Arial" panose="020B0604020202020204" pitchFamily="34" charset="0"/>
                    </a:rPr>
                    <a:t>Pastoral/ ELSA capacity has been sustained in the region. (a)</a:t>
                  </a:r>
                </a:p>
                <a:p>
                  <a:pPr>
                    <a:defRPr/>
                  </a:pPr>
                  <a:endParaRPr lang="en-GB" altLang="en-US" sz="800">
                    <a:solidFill>
                      <a:srgbClr val="000000"/>
                    </a:solidFill>
                    <a:cs typeface="Arial" panose="020B0604020202020204" pitchFamily="34" charset="0"/>
                  </a:endParaRPr>
                </a:p>
              </p:txBody>
            </p:sp>
            <p:sp>
              <p:nvSpPr>
                <p:cNvPr id="23" name="Text Box 19">
                  <a:extLst>
                    <a:ext uri="{FF2B5EF4-FFF2-40B4-BE49-F238E27FC236}">
                      <a16:creationId xmlns:a16="http://schemas.microsoft.com/office/drawing/2014/main" id="{F264B8EF-B215-426A-9F9E-AAE2C8833C9A}"/>
                    </a:ext>
                  </a:extLst>
                </p:cNvPr>
                <p:cNvSpPr txBox="1">
                  <a:spLocks/>
                </p:cNvSpPr>
                <p:nvPr/>
              </p:nvSpPr>
              <p:spPr>
                <a:xfrm>
                  <a:off x="8371804" y="5058211"/>
                  <a:ext cx="1509085" cy="780750"/>
                </a:xfrm>
                <a:prstGeom prst="rect">
                  <a:avLst/>
                </a:prstGeom>
                <a:grpFill/>
                <a:ln w="6350">
                  <a:solidFill>
                    <a:schemeClr val="tx2">
                      <a:lumMod val="75000"/>
                      <a:lumOff val="2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900">
                    <a:solidFill>
                      <a:schemeClr val="bg1"/>
                    </a:solidFill>
                    <a:ea typeface="MS PGothic"/>
                    <a:cs typeface="Arial" panose="020B0604020202020204" pitchFamily="34" charset="0"/>
                  </a:endParaRPr>
                </a:p>
                <a:p>
                  <a:pPr>
                    <a:defRPr/>
                  </a:pPr>
                  <a:r>
                    <a:rPr lang="en-GB" altLang="en-US" sz="900">
                      <a:solidFill>
                        <a:schemeClr val="bg1"/>
                      </a:solidFill>
                      <a:ea typeface="MS PGothic"/>
                      <a:cs typeface="Arial" panose="020B0604020202020204" pitchFamily="34" charset="0"/>
                    </a:rPr>
                    <a:t>PP pastoral element of strategies in WELL schools align with school improvement plans and are securely based on evidence. (c)</a:t>
                  </a:r>
                </a:p>
                <a:p>
                  <a:pPr>
                    <a:defRPr/>
                  </a:pPr>
                  <a:endParaRPr lang="en-GB" altLang="en-US" sz="800">
                    <a:ea typeface="MS PGothic"/>
                    <a:cs typeface="Arial" panose="020B0604020202020204" pitchFamily="34" charset="0"/>
                  </a:endParaRPr>
                </a:p>
              </p:txBody>
            </p:sp>
            <p:sp>
              <p:nvSpPr>
                <p:cNvPr id="25" name="Text Box 18">
                  <a:extLst>
                    <a:ext uri="{FF2B5EF4-FFF2-40B4-BE49-F238E27FC236}">
                      <a16:creationId xmlns:a16="http://schemas.microsoft.com/office/drawing/2014/main" id="{01F45386-E263-4BC4-8C6C-F77B2B8BF73B}"/>
                    </a:ext>
                  </a:extLst>
                </p:cNvPr>
                <p:cNvSpPr txBox="1">
                  <a:spLocks/>
                </p:cNvSpPr>
                <p:nvPr/>
              </p:nvSpPr>
              <p:spPr>
                <a:xfrm>
                  <a:off x="8355773" y="6005131"/>
                  <a:ext cx="1525477" cy="756543"/>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ea typeface="MS PGothic"/>
                      <a:cs typeface="Arial" panose="020B0604020202020204" pitchFamily="34" charset="0"/>
                    </a:rPr>
                    <a:t>Increasing numbers of schools and pupils participating in the Cumbrian Award with successful pupils evaluating positive impact on skills, attitudes and sense of belonging. (d)</a:t>
                  </a:r>
                </a:p>
                <a:p>
                  <a:pPr>
                    <a:defRPr/>
                  </a:pPr>
                  <a:endParaRPr lang="en-GB" altLang="en-US" sz="800">
                    <a:solidFill>
                      <a:schemeClr val="accent2">
                        <a:lumMod val="50000"/>
                      </a:schemeClr>
                    </a:solidFill>
                    <a:latin typeface="+mn-lt"/>
                    <a:ea typeface="MS PGothic"/>
                    <a:cs typeface="Times New Roman"/>
                  </a:endParaRPr>
                </a:p>
              </p:txBody>
            </p:sp>
          </p:grpSp>
        </p:grpSp>
        <p:sp>
          <p:nvSpPr>
            <p:cNvPr id="19" name="Text Box 19">
              <a:extLst>
                <a:ext uri="{FF2B5EF4-FFF2-40B4-BE49-F238E27FC236}">
                  <a16:creationId xmlns:a16="http://schemas.microsoft.com/office/drawing/2014/main" id="{EEC85521-5F97-A23B-CDDF-58441E97828B}"/>
                </a:ext>
              </a:extLst>
            </p:cNvPr>
            <p:cNvSpPr txBox="1">
              <a:spLocks/>
            </p:cNvSpPr>
            <p:nvPr/>
          </p:nvSpPr>
          <p:spPr>
            <a:xfrm>
              <a:off x="8567909" y="2619046"/>
              <a:ext cx="1730159" cy="1359213"/>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8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ELSA surveys, pupil and parent voice, attendance project data evidence impact on attendance, behaviour and learning readiness. (b)</a:t>
              </a: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Case studies evidence positive impacts on attendance and learning. (b)</a:t>
              </a:r>
            </a:p>
          </p:txBody>
        </p:sp>
      </p:grpSp>
      <p:sp>
        <p:nvSpPr>
          <p:cNvPr id="38" name="Rectangle 37">
            <a:extLst>
              <a:ext uri="{FF2B5EF4-FFF2-40B4-BE49-F238E27FC236}">
                <a16:creationId xmlns:a16="http://schemas.microsoft.com/office/drawing/2014/main" id="{F7BA4422-69FE-57FA-33DC-7385075D173D}"/>
              </a:ext>
            </a:extLst>
          </p:cNvPr>
          <p:cNvSpPr/>
          <p:nvPr/>
        </p:nvSpPr>
        <p:spPr>
          <a:xfrm>
            <a:off x="4611704" y="7004"/>
            <a:ext cx="2663739" cy="36963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79447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Placeholder 1">
            <a:extLst>
              <a:ext uri="{FF2B5EF4-FFF2-40B4-BE49-F238E27FC236}">
                <a16:creationId xmlns:a16="http://schemas.microsoft.com/office/drawing/2014/main" id="{1440B494-9C96-434D-8E54-446D8C48C6F9}"/>
              </a:ext>
            </a:extLst>
          </p:cNvPr>
          <p:cNvSpPr txBox="1">
            <a:spLocks/>
          </p:cNvSpPr>
          <p:nvPr/>
        </p:nvSpPr>
        <p:spPr bwMode="auto">
          <a:xfrm>
            <a:off x="2901038" y="0"/>
            <a:ext cx="6016930" cy="436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a:spcBef>
                <a:spcPct val="20000"/>
              </a:spcBef>
            </a:pPr>
            <a:r>
              <a:rPr lang="en-US" altLang="en-US" sz="1800" b="1">
                <a:cs typeface="Arial" panose="020B0604020202020204" pitchFamily="34" charset="0"/>
              </a:rPr>
              <a:t>(Pastoral) </a:t>
            </a:r>
            <a:r>
              <a:rPr lang="en-US" altLang="en-US" sz="1800" b="1">
                <a:cs typeface="Helvetica" panose="020B0604020202020204" pitchFamily="34" charset="0"/>
              </a:rPr>
              <a:t>Enablers </a:t>
            </a:r>
            <a:endParaRPr lang="en-US" altLang="en-US" sz="1800" b="1">
              <a:latin typeface="+mn-lt"/>
              <a:cs typeface="Helvetica" panose="020B0604020202020204" pitchFamily="34" charset="0"/>
            </a:endParaRP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29" name="Group 28">
            <a:extLst>
              <a:ext uri="{FF2B5EF4-FFF2-40B4-BE49-F238E27FC236}">
                <a16:creationId xmlns:a16="http://schemas.microsoft.com/office/drawing/2014/main" id="{8351EFC4-59FE-CB43-025B-56D0466709CC}"/>
              </a:ext>
            </a:extLst>
          </p:cNvPr>
          <p:cNvGrpSpPr/>
          <p:nvPr/>
        </p:nvGrpSpPr>
        <p:grpSpPr>
          <a:xfrm>
            <a:off x="73306" y="376635"/>
            <a:ext cx="1323781" cy="6392932"/>
            <a:chOff x="60535" y="497499"/>
            <a:chExt cx="1068550" cy="6272069"/>
          </a:xfrm>
          <a:solidFill>
            <a:schemeClr val="accent5">
              <a:lumMod val="60000"/>
              <a:lumOff val="40000"/>
            </a:schemeClr>
          </a:solidFill>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60535" y="497499"/>
              <a:ext cx="1068549" cy="404387"/>
            </a:xfrm>
            <a:prstGeom prst="rect">
              <a:avLst/>
            </a:prstGeom>
            <a:grp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decrease effect:</a:t>
              </a:r>
              <a:endParaRPr lang="en-GB" altLang="en-US" sz="1200" b="1">
                <a:solidFill>
                  <a:schemeClr val="bg1"/>
                </a:solidFill>
                <a:latin typeface="+mn-lt"/>
                <a:cs typeface="Calibri" panose="020F050202020403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60536" y="1059459"/>
              <a:ext cx="1068549" cy="5710109"/>
            </a:xfrm>
            <a:prstGeom prst="rect">
              <a:avLst/>
            </a:prstGeom>
            <a:grpFill/>
            <a:ln w="190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Trained individuals leave the school resulting in loss of specialist internal capacity.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 feeling that external factors beyond the school’s control are making ambitions within the school too difficult to achieve. (a)</a:t>
              </a: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attendance results in lost learning and weaker evidence for attendance strategies that really work. (b)</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choose to focus only on general pastoral interventions with weak impact indicators and not aligned with academic outcome ambitions. (c)</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School focus on narrow academic curriculum. (d)</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28" name="Group 27">
            <a:extLst>
              <a:ext uri="{FF2B5EF4-FFF2-40B4-BE49-F238E27FC236}">
                <a16:creationId xmlns:a16="http://schemas.microsoft.com/office/drawing/2014/main" id="{AF06BC00-0BB1-56C3-1387-C4036466B339}"/>
              </a:ext>
            </a:extLst>
          </p:cNvPr>
          <p:cNvGrpSpPr/>
          <p:nvPr/>
        </p:nvGrpSpPr>
        <p:grpSpPr>
          <a:xfrm>
            <a:off x="1473761" y="376635"/>
            <a:ext cx="1601343" cy="6377860"/>
            <a:chOff x="1225631" y="396127"/>
            <a:chExt cx="1173515" cy="6373443"/>
          </a:xfrm>
          <a:solidFill>
            <a:srgbClr val="09B0D7"/>
          </a:solidFill>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225631" y="396127"/>
              <a:ext cx="1172693" cy="411895"/>
            </a:xfrm>
            <a:prstGeom prst="rect">
              <a:avLst/>
            </a:prstGeom>
            <a:solidFill>
              <a:srgbClr val="09B0D7"/>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increase effect:</a:t>
              </a:r>
              <a:endParaRPr lang="en-GB" altLang="en-US" sz="1200" b="1">
                <a:solidFill>
                  <a:schemeClr val="bg1"/>
                </a:solidFill>
                <a:latin typeface="+mn-lt"/>
                <a:cs typeface="Calibri" panose="020F0502020204030204" pitchFamily="34" charset="0"/>
              </a:endParaRP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225631" y="957357"/>
              <a:ext cx="1173515" cy="5812213"/>
            </a:xfrm>
            <a:prstGeom prst="rect">
              <a:avLst/>
            </a:prstGeom>
            <a:solidFill>
              <a:srgbClr val="09B0D7"/>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GB" sz="800" b="1">
                  <a:solidFill>
                    <a:schemeClr val="bg1"/>
                  </a:solidFill>
                </a:rPr>
                <a:t>Pastoral Strategies</a:t>
              </a:r>
            </a:p>
            <a:p>
              <a:endParaRPr lang="en-GB" sz="800" b="1">
                <a:solidFill>
                  <a:schemeClr val="bg1"/>
                </a:solidFill>
              </a:endParaRPr>
            </a:p>
            <a:p>
              <a:r>
                <a:rPr lang="en-GB" sz="800">
                  <a:solidFill>
                    <a:schemeClr val="bg1"/>
                  </a:solidFill>
                </a:rPr>
                <a:t>Implementation process focus on unite and engage behaviours. (a)</a:t>
              </a:r>
            </a:p>
            <a:p>
              <a:endParaRPr lang="en-GB" sz="800">
                <a:solidFill>
                  <a:schemeClr val="bg1"/>
                </a:solidFill>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Primary focus of resource and inputs on what the school can do and influence.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Rolling programme of ELSA training with </a:t>
              </a:r>
              <a:r>
                <a:rPr lang="en-GB" sz="800" kern="100">
                  <a:solidFill>
                    <a:schemeClr val="bg1"/>
                  </a:solidFill>
                  <a:ea typeface="Aptos" panose="020B0004020202020204" pitchFamily="34" charset="0"/>
                  <a:cs typeface="Times New Roman" panose="02020603050405020304" pitchFamily="18" charset="0"/>
                </a:rPr>
                <a:t>s</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hared tools to evaluate impact.</a:t>
              </a:r>
              <a:r>
                <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rPr>
                <a:t> (a)</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ERA Learning Behaviours and metacognition programme. (b)</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Attendance project developed with national and local system partners and pupils with key focus on sharing practice and generating evidence of what works to promote attendance and to engage pupils in learning.</a:t>
              </a:r>
              <a:r>
                <a:rPr lang="en-GB" sz="800" kern="100">
                  <a:solidFill>
                    <a:schemeClr val="bg1"/>
                  </a:solidFill>
                  <a:effectLst/>
                  <a:ea typeface="Aptos" panose="020B0004020202020204" pitchFamily="34" charset="0"/>
                  <a:cs typeface="Arial" panose="020B0604020202020204" pitchFamily="34" charset="0"/>
                </a:rPr>
                <a:t>(b)</a:t>
              </a:r>
              <a:endParaRPr lang="en-GB" sz="800" kern="100">
                <a:solidFill>
                  <a:schemeClr val="bg1"/>
                </a:solidFill>
                <a:ea typeface="Aptos" panose="020B0004020202020204" pitchFamily="34" charset="0"/>
                <a:cs typeface="Arial" panose="020B0604020202020204" pitchFamily="34"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Modelling of how emotional wellbeing </a:t>
              </a:r>
              <a:r>
                <a:rPr lang="en-GB" sz="800" kern="100">
                  <a:solidFill>
                    <a:schemeClr val="bg1"/>
                  </a:solidFill>
                  <a:ea typeface="Aptos" panose="020B0004020202020204" pitchFamily="34" charset="0"/>
                  <a:cs typeface="Times New Roman" panose="02020603050405020304" pitchFamily="18" charset="0"/>
                </a:rPr>
                <a:t>is aligned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academic support. (PP audits and implementation plans). (c)</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focused Cumbrian Award – belonging, believing and becoming. (d)</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22" name="Group 21">
            <a:extLst>
              <a:ext uri="{FF2B5EF4-FFF2-40B4-BE49-F238E27FC236}">
                <a16:creationId xmlns:a16="http://schemas.microsoft.com/office/drawing/2014/main" id="{3B113D84-54A1-0713-4BD5-DF1A4B1DB5A8}"/>
              </a:ext>
            </a:extLst>
          </p:cNvPr>
          <p:cNvGrpSpPr/>
          <p:nvPr/>
        </p:nvGrpSpPr>
        <p:grpSpPr>
          <a:xfrm>
            <a:off x="3148896" y="376635"/>
            <a:ext cx="2146140" cy="6377860"/>
            <a:chOff x="2480806" y="398109"/>
            <a:chExt cx="2301245" cy="6370211"/>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480806" y="398109"/>
              <a:ext cx="2301245" cy="408079"/>
            </a:xfrm>
            <a:prstGeom prst="rect">
              <a:avLst/>
            </a:prstGeom>
            <a:solidFill>
              <a:srgbClr val="FFC000"/>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latin typeface="+mn-lt"/>
                  <a:cs typeface="Calibri" panose="020F0502020204030204" pitchFamily="34" charset="0"/>
                </a:rPr>
                <a:t>If these things happen… (outputs):</a:t>
              </a:r>
              <a:endParaRPr lang="en-GB" altLang="en-US" sz="1200" b="1">
                <a:latin typeface="+mn-lt"/>
                <a:cs typeface="Calibri" panose="020F050202020403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480806" y="955538"/>
              <a:ext cx="2301245" cy="5812782"/>
            </a:xfrm>
            <a:prstGeom prst="rect">
              <a:avLst/>
            </a:prstGeom>
            <a:solidFill>
              <a:srgbClr val="FFC000"/>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800">
                  <a:cs typeface="Arial" panose="020B0604020202020204" pitchFamily="34" charset="0"/>
                </a:rPr>
                <a:t>Schools will develop resilient strategies to sustain capacity and momentum.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ELSA capacity will be sustained and pupils, leaders, teachers and ELSAs will share strategies that are having a positive impact on learning readiness for pupils receiving the support.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Attendance and learning behaviour evidence resource and case studies developed by and with schools with ERA support and made available to all schools.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High level of engagement in learning behaviour training.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share those aspects of practice that have biggest impact on attendance, behaviour and attitudes to learning. (b)</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PP strategies and WELL funded plans will align – case studies developed. (c)</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Increasing number of schools will commit to the CA and implement as part of curriculum. (d)</a:t>
              </a:r>
            </a:p>
            <a:p>
              <a:pPr>
                <a:defRPr/>
              </a:pPr>
              <a:endParaRPr lang="en-GB" altLang="en-US" sz="800">
                <a:latin typeface="+mn-lt"/>
                <a:cs typeface="Times New Roman" panose="02020603050405020304" pitchFamily="18" charset="0"/>
              </a:endParaRPr>
            </a:p>
            <a:p>
              <a:pPr>
                <a:defRPr/>
              </a:pPr>
              <a:r>
                <a:rPr lang="en-GB" altLang="en-US" sz="800">
                  <a:latin typeface="+mn-lt"/>
                  <a:cs typeface="Times New Roman" panose="02020603050405020304" pitchFamily="18" charset="0"/>
                </a:rPr>
                <a:t> </a:t>
              </a: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Times New Roman" panose="02020603050405020304" pitchFamily="18" charset="0"/>
              </a:endParaRP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p:txBody>
        </p:sp>
      </p:grpSp>
      <p:grpSp>
        <p:nvGrpSpPr>
          <p:cNvPr id="20" name="Group 19">
            <a:extLst>
              <a:ext uri="{FF2B5EF4-FFF2-40B4-BE49-F238E27FC236}">
                <a16:creationId xmlns:a16="http://schemas.microsoft.com/office/drawing/2014/main" id="{89BDDE6B-AD07-65AC-F58B-8C8899A31448}"/>
              </a:ext>
            </a:extLst>
          </p:cNvPr>
          <p:cNvGrpSpPr/>
          <p:nvPr/>
        </p:nvGrpSpPr>
        <p:grpSpPr>
          <a:xfrm>
            <a:off x="5352814" y="376635"/>
            <a:ext cx="2462517" cy="6367064"/>
            <a:chOff x="4854026" y="473167"/>
            <a:chExt cx="2535895" cy="6264731"/>
          </a:xfrm>
        </p:grpSpPr>
        <p:sp>
          <p:nvSpPr>
            <p:cNvPr id="6" name="Text Box 7">
              <a:extLst>
                <a:ext uri="{FF2B5EF4-FFF2-40B4-BE49-F238E27FC236}">
                  <a16:creationId xmlns:a16="http://schemas.microsoft.com/office/drawing/2014/main" id="{7668BD80-7D6A-4539-9331-0CA34EB6FC1E}"/>
                </a:ext>
              </a:extLst>
            </p:cNvPr>
            <p:cNvSpPr txBox="1">
              <a:spLocks/>
            </p:cNvSpPr>
            <p:nvPr/>
          </p:nvSpPr>
          <p:spPr>
            <a:xfrm>
              <a:off x="4857950" y="473167"/>
              <a:ext cx="2531971" cy="405555"/>
            </a:xfrm>
            <a:prstGeom prst="rect">
              <a:avLst/>
            </a:prstGeom>
            <a:solidFill>
              <a:schemeClr val="accent6">
                <a:lumMod val="60000"/>
                <a:lumOff val="40000"/>
              </a:schemeClr>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latin typeface="+mn-lt"/>
                  <a:cs typeface="Calibri" panose="020F0502020204030204" pitchFamily="34" charset="0"/>
                </a:rPr>
                <a:t>Then we can expect to see these results… (short term outcomes):</a:t>
              </a:r>
              <a:endParaRPr lang="en-GB" altLang="en-US" sz="1200" b="1">
                <a:latin typeface="+mn-lt"/>
                <a:cs typeface="Calibri" panose="020F0502020204030204" pitchFamily="34" charset="0"/>
              </a:endParaRPr>
            </a:p>
          </p:txBody>
        </p:sp>
        <p:sp>
          <p:nvSpPr>
            <p:cNvPr id="17" name="Text Box 18">
              <a:extLst>
                <a:ext uri="{FF2B5EF4-FFF2-40B4-BE49-F238E27FC236}">
                  <a16:creationId xmlns:a16="http://schemas.microsoft.com/office/drawing/2014/main" id="{0E868075-281E-4B31-A351-D84C5BC61D6B}"/>
                </a:ext>
              </a:extLst>
            </p:cNvPr>
            <p:cNvSpPr txBox="1">
              <a:spLocks/>
            </p:cNvSpPr>
            <p:nvPr/>
          </p:nvSpPr>
          <p:spPr>
            <a:xfrm>
              <a:off x="4854026" y="4921277"/>
              <a:ext cx="2531890" cy="834250"/>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900">
                  <a:ea typeface="Aptos" panose="020B0004020202020204" pitchFamily="34" charset="0"/>
                </a:rPr>
                <a:t>                                                                          The vast majority of</a:t>
              </a:r>
              <a:r>
                <a:rPr lang="en-GB" sz="900">
                  <a:effectLst/>
                  <a:latin typeface="Arial" panose="020B0604020202020204" pitchFamily="34" charset="0"/>
                  <a:ea typeface="Aptos" panose="020B0004020202020204" pitchFamily="34" charset="0"/>
                </a:rPr>
                <a:t> schools with ELSA capacity judge positive impact on behaviour and engagement in learning. (</a:t>
              </a:r>
              <a:r>
                <a:rPr lang="en-GB" sz="900" err="1">
                  <a:effectLst/>
                  <a:latin typeface="Arial" panose="020B0604020202020204" pitchFamily="34" charset="0"/>
                  <a:ea typeface="Aptos" panose="020B0004020202020204" pitchFamily="34" charset="0"/>
                </a:rPr>
                <a:t>a,c</a:t>
              </a:r>
              <a:r>
                <a:rPr lang="en-GB" sz="900">
                  <a:effectLst/>
                  <a:latin typeface="Arial" panose="020B0604020202020204" pitchFamily="34" charset="0"/>
                  <a:ea typeface="Aptos" panose="020B0004020202020204" pitchFamily="34" charset="0"/>
                </a:rPr>
                <a:t>)</a:t>
              </a:r>
              <a:endParaRPr lang="en-GB" altLang="en-US" sz="900">
                <a:latin typeface="+mn-lt"/>
                <a:cs typeface="Times New Roman" panose="02020603050405020304" pitchFamily="18" charset="0"/>
              </a:endParaRPr>
            </a:p>
            <a:p>
              <a:pPr>
                <a:lnSpc>
                  <a:spcPct val="115000"/>
                </a:lnSpc>
                <a:spcAft>
                  <a:spcPts val="800"/>
                </a:spcAft>
              </a:pPr>
              <a:endParaRPr lang="en-GB" sz="800">
                <a:ea typeface="Aptos" panose="020B0004020202020204" pitchFamily="34" charset="0"/>
              </a:endParaRPr>
            </a:p>
          </p:txBody>
        </p:sp>
        <p:sp>
          <p:nvSpPr>
            <p:cNvPr id="21" name="Text Box 18">
              <a:extLst>
                <a:ext uri="{FF2B5EF4-FFF2-40B4-BE49-F238E27FC236}">
                  <a16:creationId xmlns:a16="http://schemas.microsoft.com/office/drawing/2014/main" id="{63F2FAFB-9E8D-4DB0-B62B-00CF19C4C986}"/>
                </a:ext>
              </a:extLst>
            </p:cNvPr>
            <p:cNvSpPr txBox="1">
              <a:spLocks/>
            </p:cNvSpPr>
            <p:nvPr/>
          </p:nvSpPr>
          <p:spPr>
            <a:xfrm>
              <a:off x="4854026" y="5931099"/>
              <a:ext cx="2531890" cy="806799"/>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cs typeface="Arial" panose="020B0604020202020204" pitchFamily="34" charset="0"/>
                </a:rPr>
                <a:t>Vast majority CA participants will evaluate positive impact on skills, attitudes to learning and sense of belonging and belief. (d)</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solidFill>
                  <a:srgbClr val="000000"/>
                </a:solidFill>
                <a:cs typeface="Arial" panose="020B0604020202020204" pitchFamily="34" charset="0"/>
              </a:endParaRPr>
            </a:p>
          </p:txBody>
        </p:sp>
        <p:sp>
          <p:nvSpPr>
            <p:cNvPr id="2" name="Text Box 18">
              <a:extLst>
                <a:ext uri="{FF2B5EF4-FFF2-40B4-BE49-F238E27FC236}">
                  <a16:creationId xmlns:a16="http://schemas.microsoft.com/office/drawing/2014/main" id="{AF1AD74D-7013-9A13-1C73-BC1FEE14F639}"/>
                </a:ext>
              </a:extLst>
            </p:cNvPr>
            <p:cNvSpPr txBox="1">
              <a:spLocks/>
            </p:cNvSpPr>
            <p:nvPr/>
          </p:nvSpPr>
          <p:spPr>
            <a:xfrm>
              <a:off x="4854026" y="1036751"/>
              <a:ext cx="2535813" cy="505361"/>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cs typeface="Arial" panose="020B0604020202020204" pitchFamily="34" charset="0"/>
                </a:rPr>
                <a:t>The majority of schools will evaluate that WELL has been effective in building internal capacity.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p:txBody>
        </p:sp>
        <p:sp>
          <p:nvSpPr>
            <p:cNvPr id="9" name="Text Box 18">
              <a:extLst>
                <a:ext uri="{FF2B5EF4-FFF2-40B4-BE49-F238E27FC236}">
                  <a16:creationId xmlns:a16="http://schemas.microsoft.com/office/drawing/2014/main" id="{1A833D5A-F464-3194-7178-9BD8335AB1D8}"/>
                </a:ext>
              </a:extLst>
            </p:cNvPr>
            <p:cNvSpPr txBox="1">
              <a:spLocks/>
            </p:cNvSpPr>
            <p:nvPr/>
          </p:nvSpPr>
          <p:spPr>
            <a:xfrm>
              <a:off x="4859740" y="2709099"/>
              <a:ext cx="2526176" cy="1931123"/>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implement training and guidance principles, reviewing behaviour policies.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evaluate that WELL/ERA evidence is having a positive impact on learning readiness.(b)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High quality pastoral strategies will be shared with all schools.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Best practice approaches to promote positive attendance and behaviour implemented and improving trend evident. (Disadvantaged impacts monitored and reported). (b)</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p:txBody>
        </p:sp>
      </p:grpSp>
      <p:sp>
        <p:nvSpPr>
          <p:cNvPr id="10" name="Oval 9">
            <a:hlinkClick r:id="rId3" action="ppaction://hlinksldjump"/>
            <a:extLst>
              <a:ext uri="{FF2B5EF4-FFF2-40B4-BE49-F238E27FC236}">
                <a16:creationId xmlns:a16="http://schemas.microsoft.com/office/drawing/2014/main" id="{D9D581D9-ADCD-8902-03B4-3727D713DDCB}"/>
              </a:ext>
            </a:extLst>
          </p:cNvPr>
          <p:cNvSpPr/>
          <p:nvPr/>
        </p:nvSpPr>
        <p:spPr>
          <a:xfrm>
            <a:off x="11707319" y="3705821"/>
            <a:ext cx="261257" cy="2775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1" name="Group 30">
            <a:extLst>
              <a:ext uri="{FF2B5EF4-FFF2-40B4-BE49-F238E27FC236}">
                <a16:creationId xmlns:a16="http://schemas.microsoft.com/office/drawing/2014/main" id="{B99649F5-CAFC-CA3B-9C2C-CFC779F939B8}"/>
              </a:ext>
            </a:extLst>
          </p:cNvPr>
          <p:cNvGrpSpPr/>
          <p:nvPr/>
        </p:nvGrpSpPr>
        <p:grpSpPr>
          <a:xfrm>
            <a:off x="7869223" y="376635"/>
            <a:ext cx="2245079" cy="6367064"/>
            <a:chOff x="8549531" y="333517"/>
            <a:chExt cx="1748960" cy="6427530"/>
          </a:xfrm>
          <a:solidFill>
            <a:schemeClr val="accent4">
              <a:lumMod val="75000"/>
            </a:schemeClr>
          </a:solidFill>
        </p:grpSpPr>
        <p:grpSp>
          <p:nvGrpSpPr>
            <p:cNvPr id="30" name="Group 29">
              <a:extLst>
                <a:ext uri="{FF2B5EF4-FFF2-40B4-BE49-F238E27FC236}">
                  <a16:creationId xmlns:a16="http://schemas.microsoft.com/office/drawing/2014/main" id="{D9775C77-DEEA-92D5-3C48-107ACA74BB32}"/>
                </a:ext>
              </a:extLst>
            </p:cNvPr>
            <p:cNvGrpSpPr/>
            <p:nvPr/>
          </p:nvGrpSpPr>
          <p:grpSpPr>
            <a:xfrm>
              <a:off x="8549531" y="333517"/>
              <a:ext cx="1748960" cy="6427530"/>
              <a:chOff x="8549805" y="344534"/>
              <a:chExt cx="1723227" cy="6416526"/>
            </a:xfrm>
            <a:grpFill/>
          </p:grpSpPr>
          <p:sp>
            <p:nvSpPr>
              <p:cNvPr id="7" name="Text Box 8">
                <a:extLst>
                  <a:ext uri="{FF2B5EF4-FFF2-40B4-BE49-F238E27FC236}">
                    <a16:creationId xmlns:a16="http://schemas.microsoft.com/office/drawing/2014/main" id="{5CC10628-65D3-4DEF-AA37-E55F974D9D89}"/>
                  </a:ext>
                </a:extLst>
              </p:cNvPr>
              <p:cNvSpPr txBox="1">
                <a:spLocks/>
              </p:cNvSpPr>
              <p:nvPr/>
            </p:nvSpPr>
            <p:spPr>
              <a:xfrm>
                <a:off x="8568329" y="344534"/>
                <a:ext cx="1704703" cy="411495"/>
              </a:xfrm>
              <a:prstGeom prst="rect">
                <a:avLst/>
              </a:prstGeom>
              <a:grp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want to see these results… (intermediate outcomes):</a:t>
                </a:r>
                <a:endParaRPr lang="en-GB" altLang="en-US" sz="1200" b="1">
                  <a:solidFill>
                    <a:schemeClr val="bg1"/>
                  </a:solidFill>
                  <a:latin typeface="+mn-lt"/>
                  <a:cs typeface="Calibri" panose="020F0502020204030204" pitchFamily="34" charset="0"/>
                </a:endParaRPr>
              </a:p>
            </p:txBody>
          </p:sp>
          <p:grpSp>
            <p:nvGrpSpPr>
              <p:cNvPr id="12" name="Group 11">
                <a:extLst>
                  <a:ext uri="{FF2B5EF4-FFF2-40B4-BE49-F238E27FC236}">
                    <a16:creationId xmlns:a16="http://schemas.microsoft.com/office/drawing/2014/main" id="{094E3A44-7B3C-F3F7-7D07-CE4EF3E1AF14}"/>
                  </a:ext>
                </a:extLst>
              </p:cNvPr>
              <p:cNvGrpSpPr/>
              <p:nvPr/>
            </p:nvGrpSpPr>
            <p:grpSpPr>
              <a:xfrm>
                <a:off x="8549805" y="929471"/>
                <a:ext cx="1723222" cy="5831589"/>
                <a:chOff x="8355773" y="1422701"/>
                <a:chExt cx="1525479" cy="5338973"/>
              </a:xfrm>
              <a:grpFill/>
            </p:grpSpPr>
            <p:sp>
              <p:nvSpPr>
                <p:cNvPr id="18" name="Text Box 19">
                  <a:extLst>
                    <a:ext uri="{FF2B5EF4-FFF2-40B4-BE49-F238E27FC236}">
                      <a16:creationId xmlns:a16="http://schemas.microsoft.com/office/drawing/2014/main" id="{37376D01-1D52-43C5-A546-951A7CC86FE0}"/>
                    </a:ext>
                  </a:extLst>
                </p:cNvPr>
                <p:cNvSpPr txBox="1">
                  <a:spLocks/>
                </p:cNvSpPr>
                <p:nvPr/>
              </p:nvSpPr>
              <p:spPr>
                <a:xfrm>
                  <a:off x="8370088" y="1422701"/>
                  <a:ext cx="1511164" cy="466835"/>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cs typeface="Arial" panose="020B0604020202020204" pitchFamily="34" charset="0"/>
                    </a:rPr>
                    <a:t>Pastoral/ ELSA capacity has been sustained in the region. (a)</a:t>
                  </a:r>
                </a:p>
                <a:p>
                  <a:pPr>
                    <a:defRPr/>
                  </a:pPr>
                  <a:endParaRPr lang="en-GB" altLang="en-US" sz="800">
                    <a:solidFill>
                      <a:srgbClr val="000000"/>
                    </a:solidFill>
                    <a:cs typeface="Arial" panose="020B0604020202020204" pitchFamily="34" charset="0"/>
                  </a:endParaRPr>
                </a:p>
              </p:txBody>
            </p:sp>
            <p:sp>
              <p:nvSpPr>
                <p:cNvPr id="23" name="Text Box 19">
                  <a:extLst>
                    <a:ext uri="{FF2B5EF4-FFF2-40B4-BE49-F238E27FC236}">
                      <a16:creationId xmlns:a16="http://schemas.microsoft.com/office/drawing/2014/main" id="{F264B8EF-B215-426A-9F9E-AAE2C8833C9A}"/>
                    </a:ext>
                  </a:extLst>
                </p:cNvPr>
                <p:cNvSpPr txBox="1">
                  <a:spLocks/>
                </p:cNvSpPr>
                <p:nvPr/>
              </p:nvSpPr>
              <p:spPr>
                <a:xfrm>
                  <a:off x="8371804" y="5058211"/>
                  <a:ext cx="1509085" cy="780750"/>
                </a:xfrm>
                <a:prstGeom prst="rect">
                  <a:avLst/>
                </a:prstGeom>
                <a:grpFill/>
                <a:ln w="6350">
                  <a:solidFill>
                    <a:schemeClr val="tx2">
                      <a:lumMod val="75000"/>
                      <a:lumOff val="2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900">
                    <a:solidFill>
                      <a:schemeClr val="bg1"/>
                    </a:solidFill>
                    <a:ea typeface="MS PGothic"/>
                    <a:cs typeface="Arial" panose="020B0604020202020204" pitchFamily="34" charset="0"/>
                  </a:endParaRPr>
                </a:p>
                <a:p>
                  <a:pPr>
                    <a:defRPr/>
                  </a:pPr>
                  <a:r>
                    <a:rPr lang="en-GB" altLang="en-US" sz="900">
                      <a:solidFill>
                        <a:schemeClr val="bg1"/>
                      </a:solidFill>
                      <a:ea typeface="MS PGothic"/>
                      <a:cs typeface="Arial" panose="020B0604020202020204" pitchFamily="34" charset="0"/>
                    </a:rPr>
                    <a:t>PP pastoral element of strategies in WELL schools align with school improvement plans and are securely based on evidence. (c)</a:t>
                  </a:r>
                </a:p>
                <a:p>
                  <a:pPr>
                    <a:defRPr/>
                  </a:pPr>
                  <a:endParaRPr lang="en-GB" altLang="en-US" sz="800">
                    <a:ea typeface="MS PGothic"/>
                    <a:cs typeface="Arial" panose="020B0604020202020204" pitchFamily="34" charset="0"/>
                  </a:endParaRPr>
                </a:p>
              </p:txBody>
            </p:sp>
            <p:sp>
              <p:nvSpPr>
                <p:cNvPr id="25" name="Text Box 18">
                  <a:extLst>
                    <a:ext uri="{FF2B5EF4-FFF2-40B4-BE49-F238E27FC236}">
                      <a16:creationId xmlns:a16="http://schemas.microsoft.com/office/drawing/2014/main" id="{01F45386-E263-4BC4-8C6C-F77B2B8BF73B}"/>
                    </a:ext>
                  </a:extLst>
                </p:cNvPr>
                <p:cNvSpPr txBox="1">
                  <a:spLocks/>
                </p:cNvSpPr>
                <p:nvPr/>
              </p:nvSpPr>
              <p:spPr>
                <a:xfrm>
                  <a:off x="8355773" y="6005131"/>
                  <a:ext cx="1525477" cy="756543"/>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ea typeface="MS PGothic"/>
                      <a:cs typeface="Arial" panose="020B0604020202020204" pitchFamily="34" charset="0"/>
                    </a:rPr>
                    <a:t>Increasing numbers of schools and pupils participating in the Cumbrian Award with successful pupils evaluating positive impact on skills, attitudes and sense of belonging. (d)</a:t>
                  </a:r>
                </a:p>
                <a:p>
                  <a:pPr>
                    <a:defRPr/>
                  </a:pPr>
                  <a:endParaRPr lang="en-GB" altLang="en-US" sz="800">
                    <a:solidFill>
                      <a:schemeClr val="accent2">
                        <a:lumMod val="50000"/>
                      </a:schemeClr>
                    </a:solidFill>
                    <a:latin typeface="+mn-lt"/>
                    <a:ea typeface="MS PGothic"/>
                    <a:cs typeface="Times New Roman"/>
                  </a:endParaRPr>
                </a:p>
              </p:txBody>
            </p:sp>
          </p:grpSp>
        </p:grpSp>
        <p:sp>
          <p:nvSpPr>
            <p:cNvPr id="19" name="Text Box 19">
              <a:extLst>
                <a:ext uri="{FF2B5EF4-FFF2-40B4-BE49-F238E27FC236}">
                  <a16:creationId xmlns:a16="http://schemas.microsoft.com/office/drawing/2014/main" id="{EEC85521-5F97-A23B-CDDF-58441E97828B}"/>
                </a:ext>
              </a:extLst>
            </p:cNvPr>
            <p:cNvSpPr txBox="1">
              <a:spLocks/>
            </p:cNvSpPr>
            <p:nvPr/>
          </p:nvSpPr>
          <p:spPr>
            <a:xfrm>
              <a:off x="8567909" y="2619046"/>
              <a:ext cx="1730159" cy="1359213"/>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8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ELSA surveys, pupil and parent voice, attendance project data evidence impact on attendance, behaviour and learning readiness. (b)</a:t>
              </a: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Case studies evidence positive impacts on attendance and learning. (b)</a:t>
              </a:r>
            </a:p>
          </p:txBody>
        </p:sp>
      </p:grpSp>
      <p:sp>
        <p:nvSpPr>
          <p:cNvPr id="24" name="Rectangle 23">
            <a:extLst>
              <a:ext uri="{FF2B5EF4-FFF2-40B4-BE49-F238E27FC236}">
                <a16:creationId xmlns:a16="http://schemas.microsoft.com/office/drawing/2014/main" id="{F58CFF69-D80B-4BA8-0564-E650B2B2E873}"/>
              </a:ext>
            </a:extLst>
          </p:cNvPr>
          <p:cNvSpPr/>
          <p:nvPr/>
        </p:nvSpPr>
        <p:spPr>
          <a:xfrm>
            <a:off x="94107" y="980634"/>
            <a:ext cx="1233761" cy="155583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E452775E-BE32-C9C2-C9C2-962FF9686121}"/>
              </a:ext>
            </a:extLst>
          </p:cNvPr>
          <p:cNvSpPr/>
          <p:nvPr/>
        </p:nvSpPr>
        <p:spPr>
          <a:xfrm>
            <a:off x="1542570" y="980634"/>
            <a:ext cx="1430450" cy="176256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4259B78F-D0DB-97DE-8D97-FAB18F149C8D}"/>
              </a:ext>
            </a:extLst>
          </p:cNvPr>
          <p:cNvSpPr/>
          <p:nvPr/>
        </p:nvSpPr>
        <p:spPr>
          <a:xfrm>
            <a:off x="3195044" y="980634"/>
            <a:ext cx="2021012" cy="110260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890541A0-2578-E829-F51B-BCDCB27C0844}"/>
              </a:ext>
            </a:extLst>
          </p:cNvPr>
          <p:cNvSpPr/>
          <p:nvPr/>
        </p:nvSpPr>
        <p:spPr>
          <a:xfrm>
            <a:off x="5393542" y="923779"/>
            <a:ext cx="2351028" cy="47565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AB9056B3-F135-8E6E-57DE-7502919C53AA}"/>
              </a:ext>
            </a:extLst>
          </p:cNvPr>
          <p:cNvSpPr/>
          <p:nvPr/>
        </p:nvSpPr>
        <p:spPr>
          <a:xfrm>
            <a:off x="7917386" y="980634"/>
            <a:ext cx="2037647" cy="4267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E577A5A9-D24C-038A-F14D-61F296596C11}"/>
              </a:ext>
            </a:extLst>
          </p:cNvPr>
          <p:cNvSpPr/>
          <p:nvPr/>
        </p:nvSpPr>
        <p:spPr>
          <a:xfrm>
            <a:off x="5393542" y="5082685"/>
            <a:ext cx="2351028" cy="53093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6" name="Group 35">
            <a:extLst>
              <a:ext uri="{FF2B5EF4-FFF2-40B4-BE49-F238E27FC236}">
                <a16:creationId xmlns:a16="http://schemas.microsoft.com/office/drawing/2014/main" id="{13C2218C-F270-2306-6887-6097B0E83A52}"/>
              </a:ext>
            </a:extLst>
          </p:cNvPr>
          <p:cNvGrpSpPr/>
          <p:nvPr/>
        </p:nvGrpSpPr>
        <p:grpSpPr>
          <a:xfrm>
            <a:off x="10172075" y="376635"/>
            <a:ext cx="2019925" cy="6367064"/>
            <a:chOff x="10020763" y="536668"/>
            <a:chExt cx="2179567" cy="6231651"/>
          </a:xfrm>
        </p:grpSpPr>
        <p:sp>
          <p:nvSpPr>
            <p:cNvPr id="37" name="Text Box 9">
              <a:extLst>
                <a:ext uri="{FF2B5EF4-FFF2-40B4-BE49-F238E27FC236}">
                  <a16:creationId xmlns:a16="http://schemas.microsoft.com/office/drawing/2014/main" id="{DCC04AFB-D3A8-88C9-7A77-A570EE7A2193}"/>
                </a:ext>
              </a:extLst>
            </p:cNvPr>
            <p:cNvSpPr txBox="1">
              <a:spLocks/>
            </p:cNvSpPr>
            <p:nvPr/>
          </p:nvSpPr>
          <p:spPr>
            <a:xfrm>
              <a:off x="10041439" y="536668"/>
              <a:ext cx="2079792" cy="431481"/>
            </a:xfrm>
            <a:prstGeom prst="rect">
              <a:avLst/>
            </a:prstGeom>
            <a:solidFill>
              <a:srgbClr val="FF66CC"/>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950" b="1">
                  <a:solidFill>
                    <a:schemeClr val="bg1"/>
                  </a:solidFill>
                  <a:latin typeface="+mn-lt"/>
                  <a:cs typeface="Calibri" panose="020F0502020204030204" pitchFamily="34" charset="0"/>
                </a:rPr>
                <a:t>Then we hope to see these results (long-term outcomes):</a:t>
              </a:r>
            </a:p>
          </p:txBody>
        </p:sp>
        <p:sp>
          <p:nvSpPr>
            <p:cNvPr id="38" name="Text Box 33">
              <a:extLst>
                <a:ext uri="{FF2B5EF4-FFF2-40B4-BE49-F238E27FC236}">
                  <a16:creationId xmlns:a16="http://schemas.microsoft.com/office/drawing/2014/main" id="{18B62A2E-72A7-CCBF-20B4-37DE7B5C95E6}"/>
                </a:ext>
              </a:extLst>
            </p:cNvPr>
            <p:cNvSpPr txBox="1">
              <a:spLocks/>
            </p:cNvSpPr>
            <p:nvPr/>
          </p:nvSpPr>
          <p:spPr>
            <a:xfrm>
              <a:off x="10020763" y="1104751"/>
              <a:ext cx="2179567" cy="5663568"/>
            </a:xfrm>
            <a:prstGeom prst="rect">
              <a:avLst/>
            </a:prstGeom>
            <a:solidFill>
              <a:srgbClr val="FF66CC"/>
            </a:solidFill>
            <a:ln w="6350">
              <a:solidFill>
                <a:srgbClr val="FF33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cs typeface="Arial" panose="020B0604020202020204" pitchFamily="34" charset="0"/>
                </a:rPr>
                <a:t>At least 75% of Headteachers and Pastoral Leads in participating schools will evaluate improved internal capacity to support pupil wellbeing. (a)</a:t>
              </a:r>
            </a:p>
            <a:p>
              <a:pPr>
                <a:defRPr/>
              </a:pPr>
              <a:endParaRPr lang="en-GB" altLang="en-US" sz="800">
                <a:solidFill>
                  <a:schemeClr val="bg1"/>
                </a:solidFill>
                <a:latin typeface="+mn-lt"/>
                <a:cs typeface="Times New Roman" panose="02020603050405020304" pitchFamily="18" charset="0"/>
              </a:endParaRPr>
            </a:p>
            <a:p>
              <a:pPr>
                <a:defRPr/>
              </a:pPr>
              <a:r>
                <a:rPr lang="en-GB" altLang="en-US" sz="900">
                  <a:solidFill>
                    <a:schemeClr val="bg1"/>
                  </a:solidFill>
                  <a:cs typeface="Arial" panose="020B0604020202020204" pitchFamily="34" charset="0"/>
                </a:rPr>
                <a:t>Case studies, surveys and implementation evaluations  evidence positive impact on pupil learning readiness and attendance/punctuality. (a)</a:t>
              </a:r>
            </a:p>
            <a:p>
              <a:pPr>
                <a:defRPr/>
              </a:pPr>
              <a:endParaRPr lang="en-GB" altLang="en-US" sz="800">
                <a:solidFill>
                  <a:schemeClr val="bg1"/>
                </a:solidFill>
                <a:latin typeface="+mn-lt"/>
                <a:cs typeface="Times New Roman" panose="02020603050405020304" pitchFamily="18" charset="0"/>
              </a:endParaRPr>
            </a:p>
            <a:p>
              <a:pPr>
                <a:defRPr/>
              </a:pPr>
              <a:endParaRPr lang="en-GB" altLang="en-US" sz="800">
                <a:solidFill>
                  <a:schemeClr val="bg1"/>
                </a:solidFill>
                <a:latin typeface="+mn-lt"/>
                <a:cs typeface="Times New Roman" panose="02020603050405020304" pitchFamily="18" charset="0"/>
              </a:endParaRPr>
            </a:p>
            <a:p>
              <a:pPr>
                <a:defRPr/>
              </a:pPr>
              <a:endParaRPr lang="en-GB" altLang="en-US" sz="800">
                <a:solidFill>
                  <a:schemeClr val="bg1"/>
                </a:solidFill>
                <a:latin typeface="+mn-lt"/>
                <a:cs typeface="Times New Roman" panose="02020603050405020304" pitchFamily="18" charset="0"/>
              </a:endParaRPr>
            </a:p>
            <a:p>
              <a:pPr>
                <a:defRPr/>
              </a:pPr>
              <a:r>
                <a:rPr lang="en-GB" altLang="en-US" sz="900">
                  <a:solidFill>
                    <a:schemeClr val="bg1"/>
                  </a:solidFill>
                  <a:cs typeface="Arial" panose="020B0604020202020204" pitchFamily="34" charset="0"/>
                </a:rPr>
                <a:t>Attendance rates and behaviour for participating attendance project schools compare favourably from baseline and with similar schools. (b)</a:t>
              </a:r>
              <a:endParaRPr lang="en-GB" altLang="en-US" sz="800">
                <a:solidFill>
                  <a:schemeClr val="bg1"/>
                </a:solidFill>
                <a:cs typeface="Arial" panose="020B0604020202020204" pitchFamily="34" charset="0"/>
              </a:endParaRPr>
            </a:p>
            <a:p>
              <a:pPr>
                <a:defRPr/>
              </a:pPr>
              <a:endParaRPr lang="en-GB" altLang="en-US" sz="8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Attendance best practice strategies identified and shared with all WELL Schools. (b)</a:t>
              </a:r>
            </a:p>
            <a:p>
              <a:pPr>
                <a:defRPr/>
              </a:pPr>
              <a:endParaRPr lang="en-GB" altLang="en-US" sz="8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PP Pastoral strategies for participating schools judged to be effective when QA and benchmarked against best practice. (c)</a:t>
              </a: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ea typeface="MS PGothic"/>
                  <a:cs typeface="Arial" panose="020B0604020202020204" pitchFamily="34" charset="0"/>
                </a:rPr>
                <a:t>Increasing numbers of schools and pupils participating in the Cumbrian Award with school leaders, teachers and participating pupils evaluating positive impact on skills, attitudes and sense of belonging. (d)</a:t>
              </a:r>
            </a:p>
            <a:p>
              <a:pPr>
                <a:defRPr/>
              </a:pPr>
              <a:endParaRPr lang="en-GB" altLang="en-US" sz="800">
                <a:cs typeface="Arial" panose="020B0604020202020204" pitchFamily="34" charset="0"/>
              </a:endParaRPr>
            </a:p>
          </p:txBody>
        </p:sp>
      </p:grpSp>
      <p:sp>
        <p:nvSpPr>
          <p:cNvPr id="39" name="Rectangle 38">
            <a:extLst>
              <a:ext uri="{FF2B5EF4-FFF2-40B4-BE49-F238E27FC236}">
                <a16:creationId xmlns:a16="http://schemas.microsoft.com/office/drawing/2014/main" id="{CE231BA2-F58E-7454-8AD8-A5DB316A8F15}"/>
              </a:ext>
            </a:extLst>
          </p:cNvPr>
          <p:cNvSpPr/>
          <p:nvPr/>
        </p:nvSpPr>
        <p:spPr>
          <a:xfrm>
            <a:off x="10172076" y="945529"/>
            <a:ext cx="1946618" cy="170356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a:hlinkClick r:id="rId3" action="ppaction://hlinksldjump"/>
            <a:extLst>
              <a:ext uri="{FF2B5EF4-FFF2-40B4-BE49-F238E27FC236}">
                <a16:creationId xmlns:a16="http://schemas.microsoft.com/office/drawing/2014/main" id="{5E09CB85-3E1A-CE90-95D5-990E6293B538}"/>
              </a:ext>
            </a:extLst>
          </p:cNvPr>
          <p:cNvSpPr/>
          <p:nvPr/>
        </p:nvSpPr>
        <p:spPr>
          <a:xfrm>
            <a:off x="11721496" y="4124035"/>
            <a:ext cx="261257" cy="2775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6786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6" grpId="0" animBg="1"/>
      <p:bldP spid="27" grpId="0" animBg="1"/>
      <p:bldP spid="32" grpId="0" animBg="1"/>
      <p:bldP spid="33" grpId="0" animBg="1"/>
      <p:bldP spid="35" grpId="0" animBg="1"/>
      <p:bldP spid="3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Placeholder 1">
            <a:extLst>
              <a:ext uri="{FF2B5EF4-FFF2-40B4-BE49-F238E27FC236}">
                <a16:creationId xmlns:a16="http://schemas.microsoft.com/office/drawing/2014/main" id="{1440B494-9C96-434D-8E54-446D8C48C6F9}"/>
              </a:ext>
            </a:extLst>
          </p:cNvPr>
          <p:cNvSpPr txBox="1">
            <a:spLocks/>
          </p:cNvSpPr>
          <p:nvPr/>
        </p:nvSpPr>
        <p:spPr bwMode="auto">
          <a:xfrm>
            <a:off x="2901038" y="0"/>
            <a:ext cx="6016930" cy="436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a:spcBef>
                <a:spcPct val="20000"/>
              </a:spcBef>
            </a:pPr>
            <a:r>
              <a:rPr lang="en-US" altLang="en-US" sz="1800" b="1">
                <a:cs typeface="Arial" panose="020B0604020202020204" pitchFamily="34" charset="0"/>
              </a:rPr>
              <a:t>(Pastoral) </a:t>
            </a:r>
            <a:r>
              <a:rPr lang="en-US" altLang="en-US" sz="1800" b="1">
                <a:cs typeface="Helvetica" panose="020B0604020202020204" pitchFamily="34" charset="0"/>
              </a:rPr>
              <a:t>Enablers </a:t>
            </a:r>
            <a:endParaRPr lang="en-US" altLang="en-US" sz="1800" b="1">
              <a:latin typeface="+mn-lt"/>
              <a:cs typeface="Helvetica" panose="020B0604020202020204" pitchFamily="34" charset="0"/>
            </a:endParaRP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29" name="Group 28">
            <a:extLst>
              <a:ext uri="{FF2B5EF4-FFF2-40B4-BE49-F238E27FC236}">
                <a16:creationId xmlns:a16="http://schemas.microsoft.com/office/drawing/2014/main" id="{8351EFC4-59FE-CB43-025B-56D0466709CC}"/>
              </a:ext>
            </a:extLst>
          </p:cNvPr>
          <p:cNvGrpSpPr/>
          <p:nvPr/>
        </p:nvGrpSpPr>
        <p:grpSpPr>
          <a:xfrm>
            <a:off x="73306" y="376635"/>
            <a:ext cx="1323781" cy="6392932"/>
            <a:chOff x="60535" y="497499"/>
            <a:chExt cx="1068550" cy="6272069"/>
          </a:xfrm>
          <a:solidFill>
            <a:schemeClr val="accent5">
              <a:lumMod val="60000"/>
              <a:lumOff val="40000"/>
            </a:schemeClr>
          </a:solidFill>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60535" y="497499"/>
              <a:ext cx="1068549" cy="404387"/>
            </a:xfrm>
            <a:prstGeom prst="rect">
              <a:avLst/>
            </a:prstGeom>
            <a:grp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decrease effect:</a:t>
              </a:r>
              <a:endParaRPr lang="en-GB" altLang="en-US" sz="1200" b="1">
                <a:solidFill>
                  <a:schemeClr val="bg1"/>
                </a:solidFill>
                <a:latin typeface="+mn-lt"/>
                <a:cs typeface="Calibri" panose="020F050202020403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60536" y="1059459"/>
              <a:ext cx="1068549" cy="5710109"/>
            </a:xfrm>
            <a:prstGeom prst="rect">
              <a:avLst/>
            </a:prstGeom>
            <a:grpFill/>
            <a:ln w="190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Trained individuals leave the school resulting in loss of specialist internal capacity.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 feeling that external factors beyond the school’s control are making ambitions within the school too difficult to achieve. (a)</a:t>
              </a: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attendance results in lost learning and weaker evidence for attendance strategies that really work. (b)</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choose to focus only on general pastoral interventions with weak impact indicators and not aligned with academic outcome ambitions. (c)</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School focus on narrow academic curriculum. (d)</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28" name="Group 27">
            <a:extLst>
              <a:ext uri="{FF2B5EF4-FFF2-40B4-BE49-F238E27FC236}">
                <a16:creationId xmlns:a16="http://schemas.microsoft.com/office/drawing/2014/main" id="{AF06BC00-0BB1-56C3-1387-C4036466B339}"/>
              </a:ext>
            </a:extLst>
          </p:cNvPr>
          <p:cNvGrpSpPr/>
          <p:nvPr/>
        </p:nvGrpSpPr>
        <p:grpSpPr>
          <a:xfrm>
            <a:off x="1473761" y="376635"/>
            <a:ext cx="1601343" cy="6377860"/>
            <a:chOff x="1225631" y="396127"/>
            <a:chExt cx="1173515" cy="6373443"/>
          </a:xfrm>
          <a:solidFill>
            <a:srgbClr val="09B0D7"/>
          </a:solidFill>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225631" y="396127"/>
              <a:ext cx="1172693" cy="411895"/>
            </a:xfrm>
            <a:prstGeom prst="rect">
              <a:avLst/>
            </a:prstGeom>
            <a:solidFill>
              <a:srgbClr val="09B0D7"/>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increase effect:</a:t>
              </a:r>
              <a:endParaRPr lang="en-GB" altLang="en-US" sz="1200" b="1">
                <a:solidFill>
                  <a:schemeClr val="bg1"/>
                </a:solidFill>
                <a:latin typeface="+mn-lt"/>
                <a:cs typeface="Calibri" panose="020F0502020204030204" pitchFamily="34" charset="0"/>
              </a:endParaRP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225631" y="957357"/>
              <a:ext cx="1173515" cy="5812213"/>
            </a:xfrm>
            <a:prstGeom prst="rect">
              <a:avLst/>
            </a:prstGeom>
            <a:solidFill>
              <a:srgbClr val="09B0D7"/>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GB" sz="800" b="1">
                  <a:solidFill>
                    <a:schemeClr val="bg1"/>
                  </a:solidFill>
                </a:rPr>
                <a:t>Pastoral Strategies</a:t>
              </a:r>
            </a:p>
            <a:p>
              <a:endParaRPr lang="en-GB" sz="800" b="1">
                <a:solidFill>
                  <a:schemeClr val="bg1"/>
                </a:solidFill>
              </a:endParaRPr>
            </a:p>
            <a:p>
              <a:r>
                <a:rPr lang="en-GB" sz="800">
                  <a:solidFill>
                    <a:schemeClr val="bg1"/>
                  </a:solidFill>
                </a:rPr>
                <a:t>Implementation process focus on unite and engage behaviours. (a)</a:t>
              </a:r>
            </a:p>
            <a:p>
              <a:endParaRPr lang="en-GB" sz="800">
                <a:solidFill>
                  <a:schemeClr val="bg1"/>
                </a:solidFill>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Primary focus of resource and inputs on what the school can do and influence.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Rolling programme of ELSA training with </a:t>
              </a:r>
              <a:r>
                <a:rPr lang="en-GB" sz="800" kern="100">
                  <a:solidFill>
                    <a:schemeClr val="bg1"/>
                  </a:solidFill>
                  <a:ea typeface="Aptos" panose="020B0004020202020204" pitchFamily="34" charset="0"/>
                  <a:cs typeface="Times New Roman" panose="02020603050405020304" pitchFamily="18" charset="0"/>
                </a:rPr>
                <a:t>s</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hared tools to evaluate impact.</a:t>
              </a:r>
              <a:r>
                <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rPr>
                <a:t> (a)</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ERA Learning Behaviours and metacognition programme. (b)</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Attendance project developed with national and local system partners and pupils with key focus on sharing practice and generating evidence of what works to promote attendance and to engage pupils in learning.</a:t>
              </a:r>
              <a:r>
                <a:rPr lang="en-GB" sz="800" kern="100">
                  <a:solidFill>
                    <a:schemeClr val="bg1"/>
                  </a:solidFill>
                  <a:effectLst/>
                  <a:ea typeface="Aptos" panose="020B0004020202020204" pitchFamily="34" charset="0"/>
                  <a:cs typeface="Arial" panose="020B0604020202020204" pitchFamily="34" charset="0"/>
                </a:rPr>
                <a:t>(b)</a:t>
              </a:r>
              <a:endParaRPr lang="en-GB" sz="800" kern="100">
                <a:solidFill>
                  <a:schemeClr val="bg1"/>
                </a:solidFill>
                <a:ea typeface="Aptos" panose="020B0004020202020204" pitchFamily="34" charset="0"/>
                <a:cs typeface="Arial" panose="020B0604020202020204" pitchFamily="34"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Modelling of how emotional wellbeing </a:t>
              </a:r>
              <a:r>
                <a:rPr lang="en-GB" sz="800" kern="100">
                  <a:solidFill>
                    <a:schemeClr val="bg1"/>
                  </a:solidFill>
                  <a:ea typeface="Aptos" panose="020B0004020202020204" pitchFamily="34" charset="0"/>
                  <a:cs typeface="Times New Roman" panose="02020603050405020304" pitchFamily="18" charset="0"/>
                </a:rPr>
                <a:t>is aligned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academic support. (PP audits and implementation plans). (c)</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focused Cumbrian Award – belonging, believing and becoming. (d)</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22" name="Group 21">
            <a:extLst>
              <a:ext uri="{FF2B5EF4-FFF2-40B4-BE49-F238E27FC236}">
                <a16:creationId xmlns:a16="http://schemas.microsoft.com/office/drawing/2014/main" id="{3B113D84-54A1-0713-4BD5-DF1A4B1DB5A8}"/>
              </a:ext>
            </a:extLst>
          </p:cNvPr>
          <p:cNvGrpSpPr/>
          <p:nvPr/>
        </p:nvGrpSpPr>
        <p:grpSpPr>
          <a:xfrm>
            <a:off x="3148896" y="376635"/>
            <a:ext cx="2146140" cy="6377860"/>
            <a:chOff x="2480806" y="398109"/>
            <a:chExt cx="2301245" cy="6370211"/>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480806" y="398109"/>
              <a:ext cx="2301245" cy="408079"/>
            </a:xfrm>
            <a:prstGeom prst="rect">
              <a:avLst/>
            </a:prstGeom>
            <a:solidFill>
              <a:srgbClr val="FFC000"/>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latin typeface="+mn-lt"/>
                  <a:cs typeface="Calibri" panose="020F0502020204030204" pitchFamily="34" charset="0"/>
                </a:rPr>
                <a:t>If these things happen… (outputs):</a:t>
              </a:r>
              <a:endParaRPr lang="en-GB" altLang="en-US" sz="1200" b="1">
                <a:latin typeface="+mn-lt"/>
                <a:cs typeface="Calibri" panose="020F050202020403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480806" y="955538"/>
              <a:ext cx="2301245" cy="5812782"/>
            </a:xfrm>
            <a:prstGeom prst="rect">
              <a:avLst/>
            </a:prstGeom>
            <a:solidFill>
              <a:srgbClr val="FFC000"/>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800">
                  <a:cs typeface="Arial" panose="020B0604020202020204" pitchFamily="34" charset="0"/>
                </a:rPr>
                <a:t>Schools will develop resilient strategies to sustain capacity and momentum.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ELSA capacity will be sustained and pupils, leaders, teachers and ELSAs will share strategies that are having a positive impact on learning readiness for pupils receiving the support.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Attendance and learning behaviour evidence resource and case studies developed by and with schools with ERA support and made available to all schools.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High level of engagement in learning behaviour training.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share those aspects of practice that have biggest impact on attendance, behaviour and attitudes to learning. (b)</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PP strategies and WELL funded plans will align – case studies developed. (c)</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Increasing number of schools will commit to the CA and implement as part of curriculum. (d)</a:t>
              </a:r>
            </a:p>
            <a:p>
              <a:pPr>
                <a:defRPr/>
              </a:pPr>
              <a:endParaRPr lang="en-GB" altLang="en-US" sz="800">
                <a:latin typeface="+mn-lt"/>
                <a:cs typeface="Times New Roman" panose="02020603050405020304" pitchFamily="18" charset="0"/>
              </a:endParaRPr>
            </a:p>
            <a:p>
              <a:pPr>
                <a:defRPr/>
              </a:pPr>
              <a:r>
                <a:rPr lang="en-GB" altLang="en-US" sz="800">
                  <a:latin typeface="+mn-lt"/>
                  <a:cs typeface="Times New Roman" panose="02020603050405020304" pitchFamily="18" charset="0"/>
                </a:rPr>
                <a:t> </a:t>
              </a: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Times New Roman" panose="02020603050405020304" pitchFamily="18" charset="0"/>
              </a:endParaRP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p:txBody>
        </p:sp>
      </p:grpSp>
      <p:grpSp>
        <p:nvGrpSpPr>
          <p:cNvPr id="20" name="Group 19">
            <a:extLst>
              <a:ext uri="{FF2B5EF4-FFF2-40B4-BE49-F238E27FC236}">
                <a16:creationId xmlns:a16="http://schemas.microsoft.com/office/drawing/2014/main" id="{89BDDE6B-AD07-65AC-F58B-8C8899A31448}"/>
              </a:ext>
            </a:extLst>
          </p:cNvPr>
          <p:cNvGrpSpPr/>
          <p:nvPr/>
        </p:nvGrpSpPr>
        <p:grpSpPr>
          <a:xfrm>
            <a:off x="5352814" y="376635"/>
            <a:ext cx="2462517" cy="6367064"/>
            <a:chOff x="4854026" y="473167"/>
            <a:chExt cx="2535895" cy="6264731"/>
          </a:xfrm>
        </p:grpSpPr>
        <p:sp>
          <p:nvSpPr>
            <p:cNvPr id="6" name="Text Box 7">
              <a:extLst>
                <a:ext uri="{FF2B5EF4-FFF2-40B4-BE49-F238E27FC236}">
                  <a16:creationId xmlns:a16="http://schemas.microsoft.com/office/drawing/2014/main" id="{7668BD80-7D6A-4539-9331-0CA34EB6FC1E}"/>
                </a:ext>
              </a:extLst>
            </p:cNvPr>
            <p:cNvSpPr txBox="1">
              <a:spLocks/>
            </p:cNvSpPr>
            <p:nvPr/>
          </p:nvSpPr>
          <p:spPr>
            <a:xfrm>
              <a:off x="4857950" y="473167"/>
              <a:ext cx="2531971" cy="405555"/>
            </a:xfrm>
            <a:prstGeom prst="rect">
              <a:avLst/>
            </a:prstGeom>
            <a:solidFill>
              <a:schemeClr val="accent6">
                <a:lumMod val="60000"/>
                <a:lumOff val="40000"/>
              </a:schemeClr>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latin typeface="+mn-lt"/>
                  <a:cs typeface="Calibri" panose="020F0502020204030204" pitchFamily="34" charset="0"/>
                </a:rPr>
                <a:t>Then we can expect to see these results… (short term outcomes):</a:t>
              </a:r>
              <a:endParaRPr lang="en-GB" altLang="en-US" sz="1200" b="1">
                <a:latin typeface="+mn-lt"/>
                <a:cs typeface="Calibri" panose="020F0502020204030204" pitchFamily="34" charset="0"/>
              </a:endParaRPr>
            </a:p>
          </p:txBody>
        </p:sp>
        <p:sp>
          <p:nvSpPr>
            <p:cNvPr id="17" name="Text Box 18">
              <a:extLst>
                <a:ext uri="{FF2B5EF4-FFF2-40B4-BE49-F238E27FC236}">
                  <a16:creationId xmlns:a16="http://schemas.microsoft.com/office/drawing/2014/main" id="{0E868075-281E-4B31-A351-D84C5BC61D6B}"/>
                </a:ext>
              </a:extLst>
            </p:cNvPr>
            <p:cNvSpPr txBox="1">
              <a:spLocks/>
            </p:cNvSpPr>
            <p:nvPr/>
          </p:nvSpPr>
          <p:spPr>
            <a:xfrm>
              <a:off x="4854026" y="4921277"/>
              <a:ext cx="2531890" cy="834250"/>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900">
                  <a:ea typeface="Aptos" panose="020B0004020202020204" pitchFamily="34" charset="0"/>
                </a:rPr>
                <a:t>                                                                          The vast majority of</a:t>
              </a:r>
              <a:r>
                <a:rPr lang="en-GB" sz="900">
                  <a:effectLst/>
                  <a:latin typeface="Arial" panose="020B0604020202020204" pitchFamily="34" charset="0"/>
                  <a:ea typeface="Aptos" panose="020B0004020202020204" pitchFamily="34" charset="0"/>
                </a:rPr>
                <a:t> schools with ELSA capacity judge positive impact on behaviour and engagement in learning. (</a:t>
              </a:r>
              <a:r>
                <a:rPr lang="en-GB" sz="900" err="1">
                  <a:effectLst/>
                  <a:latin typeface="Arial" panose="020B0604020202020204" pitchFamily="34" charset="0"/>
                  <a:ea typeface="Aptos" panose="020B0004020202020204" pitchFamily="34" charset="0"/>
                </a:rPr>
                <a:t>a,c</a:t>
              </a:r>
              <a:r>
                <a:rPr lang="en-GB" sz="900">
                  <a:effectLst/>
                  <a:latin typeface="Arial" panose="020B0604020202020204" pitchFamily="34" charset="0"/>
                  <a:ea typeface="Aptos" panose="020B0004020202020204" pitchFamily="34" charset="0"/>
                </a:rPr>
                <a:t>)</a:t>
              </a:r>
              <a:endParaRPr lang="en-GB" altLang="en-US" sz="900">
                <a:latin typeface="+mn-lt"/>
                <a:cs typeface="Times New Roman" panose="02020603050405020304" pitchFamily="18" charset="0"/>
              </a:endParaRPr>
            </a:p>
            <a:p>
              <a:pPr>
                <a:lnSpc>
                  <a:spcPct val="115000"/>
                </a:lnSpc>
                <a:spcAft>
                  <a:spcPts val="800"/>
                </a:spcAft>
              </a:pPr>
              <a:endParaRPr lang="en-GB" sz="800">
                <a:ea typeface="Aptos" panose="020B0004020202020204" pitchFamily="34" charset="0"/>
              </a:endParaRPr>
            </a:p>
          </p:txBody>
        </p:sp>
        <p:sp>
          <p:nvSpPr>
            <p:cNvPr id="21" name="Text Box 18">
              <a:extLst>
                <a:ext uri="{FF2B5EF4-FFF2-40B4-BE49-F238E27FC236}">
                  <a16:creationId xmlns:a16="http://schemas.microsoft.com/office/drawing/2014/main" id="{63F2FAFB-9E8D-4DB0-B62B-00CF19C4C986}"/>
                </a:ext>
              </a:extLst>
            </p:cNvPr>
            <p:cNvSpPr txBox="1">
              <a:spLocks/>
            </p:cNvSpPr>
            <p:nvPr/>
          </p:nvSpPr>
          <p:spPr>
            <a:xfrm>
              <a:off x="4854026" y="5931099"/>
              <a:ext cx="2531890" cy="806799"/>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cs typeface="Arial" panose="020B0604020202020204" pitchFamily="34" charset="0"/>
                </a:rPr>
                <a:t>Vast majority CA participants will evaluate positive impact on skills, attitudes to learning and sense of belonging and belief. (d)</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solidFill>
                  <a:srgbClr val="000000"/>
                </a:solidFill>
                <a:cs typeface="Arial" panose="020B0604020202020204" pitchFamily="34" charset="0"/>
              </a:endParaRPr>
            </a:p>
          </p:txBody>
        </p:sp>
        <p:sp>
          <p:nvSpPr>
            <p:cNvPr id="2" name="Text Box 18">
              <a:extLst>
                <a:ext uri="{FF2B5EF4-FFF2-40B4-BE49-F238E27FC236}">
                  <a16:creationId xmlns:a16="http://schemas.microsoft.com/office/drawing/2014/main" id="{AF1AD74D-7013-9A13-1C73-BC1FEE14F639}"/>
                </a:ext>
              </a:extLst>
            </p:cNvPr>
            <p:cNvSpPr txBox="1">
              <a:spLocks/>
            </p:cNvSpPr>
            <p:nvPr/>
          </p:nvSpPr>
          <p:spPr>
            <a:xfrm>
              <a:off x="4854026" y="1036751"/>
              <a:ext cx="2535813" cy="505361"/>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cs typeface="Arial" panose="020B0604020202020204" pitchFamily="34" charset="0"/>
                </a:rPr>
                <a:t>The majority of schools will evaluate that WELL has been effective in building internal capacity.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p:txBody>
        </p:sp>
        <p:sp>
          <p:nvSpPr>
            <p:cNvPr id="9" name="Text Box 18">
              <a:extLst>
                <a:ext uri="{FF2B5EF4-FFF2-40B4-BE49-F238E27FC236}">
                  <a16:creationId xmlns:a16="http://schemas.microsoft.com/office/drawing/2014/main" id="{1A833D5A-F464-3194-7178-9BD8335AB1D8}"/>
                </a:ext>
              </a:extLst>
            </p:cNvPr>
            <p:cNvSpPr txBox="1">
              <a:spLocks/>
            </p:cNvSpPr>
            <p:nvPr/>
          </p:nvSpPr>
          <p:spPr>
            <a:xfrm>
              <a:off x="4859740" y="2709099"/>
              <a:ext cx="2526176" cy="1931123"/>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implement training and guidance principles, reviewing behaviour policies.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evaluate that WELL/ERA evidence is having a positive impact on learning readiness.(b)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High quality pastoral strategies will be shared with all schools.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Best practice approaches to promote positive attendance and behaviour implemented and improving trend evident. (Disadvantaged impacts monitored and reported). (b)</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p:txBody>
        </p:sp>
      </p:grpSp>
      <p:sp>
        <p:nvSpPr>
          <p:cNvPr id="10" name="Oval 9">
            <a:hlinkClick r:id="rId3" action="ppaction://hlinksldjump"/>
            <a:extLst>
              <a:ext uri="{FF2B5EF4-FFF2-40B4-BE49-F238E27FC236}">
                <a16:creationId xmlns:a16="http://schemas.microsoft.com/office/drawing/2014/main" id="{D9D581D9-ADCD-8902-03B4-3727D713DDCB}"/>
              </a:ext>
            </a:extLst>
          </p:cNvPr>
          <p:cNvSpPr/>
          <p:nvPr/>
        </p:nvSpPr>
        <p:spPr>
          <a:xfrm>
            <a:off x="11707319" y="3705821"/>
            <a:ext cx="261257" cy="2775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1" name="Group 30">
            <a:extLst>
              <a:ext uri="{FF2B5EF4-FFF2-40B4-BE49-F238E27FC236}">
                <a16:creationId xmlns:a16="http://schemas.microsoft.com/office/drawing/2014/main" id="{B99649F5-CAFC-CA3B-9C2C-CFC779F939B8}"/>
              </a:ext>
            </a:extLst>
          </p:cNvPr>
          <p:cNvGrpSpPr/>
          <p:nvPr/>
        </p:nvGrpSpPr>
        <p:grpSpPr>
          <a:xfrm>
            <a:off x="7869223" y="376635"/>
            <a:ext cx="2245079" cy="6367064"/>
            <a:chOff x="8549531" y="333517"/>
            <a:chExt cx="1748960" cy="6427530"/>
          </a:xfrm>
          <a:solidFill>
            <a:schemeClr val="accent4">
              <a:lumMod val="75000"/>
            </a:schemeClr>
          </a:solidFill>
        </p:grpSpPr>
        <p:grpSp>
          <p:nvGrpSpPr>
            <p:cNvPr id="30" name="Group 29">
              <a:extLst>
                <a:ext uri="{FF2B5EF4-FFF2-40B4-BE49-F238E27FC236}">
                  <a16:creationId xmlns:a16="http://schemas.microsoft.com/office/drawing/2014/main" id="{D9775C77-DEEA-92D5-3C48-107ACA74BB32}"/>
                </a:ext>
              </a:extLst>
            </p:cNvPr>
            <p:cNvGrpSpPr/>
            <p:nvPr/>
          </p:nvGrpSpPr>
          <p:grpSpPr>
            <a:xfrm>
              <a:off x="8549531" y="333517"/>
              <a:ext cx="1748960" cy="6427530"/>
              <a:chOff x="8549805" y="344534"/>
              <a:chExt cx="1723227" cy="6416526"/>
            </a:xfrm>
            <a:grpFill/>
          </p:grpSpPr>
          <p:sp>
            <p:nvSpPr>
              <p:cNvPr id="7" name="Text Box 8">
                <a:extLst>
                  <a:ext uri="{FF2B5EF4-FFF2-40B4-BE49-F238E27FC236}">
                    <a16:creationId xmlns:a16="http://schemas.microsoft.com/office/drawing/2014/main" id="{5CC10628-65D3-4DEF-AA37-E55F974D9D89}"/>
                  </a:ext>
                </a:extLst>
              </p:cNvPr>
              <p:cNvSpPr txBox="1">
                <a:spLocks/>
              </p:cNvSpPr>
              <p:nvPr/>
            </p:nvSpPr>
            <p:spPr>
              <a:xfrm>
                <a:off x="8568329" y="344534"/>
                <a:ext cx="1704703" cy="411495"/>
              </a:xfrm>
              <a:prstGeom prst="rect">
                <a:avLst/>
              </a:prstGeom>
              <a:grp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want to see these results… (intermediate outcomes):</a:t>
                </a:r>
                <a:endParaRPr lang="en-GB" altLang="en-US" sz="1200" b="1">
                  <a:solidFill>
                    <a:schemeClr val="bg1"/>
                  </a:solidFill>
                  <a:latin typeface="+mn-lt"/>
                  <a:cs typeface="Calibri" panose="020F0502020204030204" pitchFamily="34" charset="0"/>
                </a:endParaRPr>
              </a:p>
            </p:txBody>
          </p:sp>
          <p:grpSp>
            <p:nvGrpSpPr>
              <p:cNvPr id="12" name="Group 11">
                <a:extLst>
                  <a:ext uri="{FF2B5EF4-FFF2-40B4-BE49-F238E27FC236}">
                    <a16:creationId xmlns:a16="http://schemas.microsoft.com/office/drawing/2014/main" id="{094E3A44-7B3C-F3F7-7D07-CE4EF3E1AF14}"/>
                  </a:ext>
                </a:extLst>
              </p:cNvPr>
              <p:cNvGrpSpPr/>
              <p:nvPr/>
            </p:nvGrpSpPr>
            <p:grpSpPr>
              <a:xfrm>
                <a:off x="8549805" y="929471"/>
                <a:ext cx="1723222" cy="5831589"/>
                <a:chOff x="8355773" y="1422701"/>
                <a:chExt cx="1525479" cy="5338973"/>
              </a:xfrm>
              <a:grpFill/>
            </p:grpSpPr>
            <p:sp>
              <p:nvSpPr>
                <p:cNvPr id="18" name="Text Box 19">
                  <a:extLst>
                    <a:ext uri="{FF2B5EF4-FFF2-40B4-BE49-F238E27FC236}">
                      <a16:creationId xmlns:a16="http://schemas.microsoft.com/office/drawing/2014/main" id="{37376D01-1D52-43C5-A546-951A7CC86FE0}"/>
                    </a:ext>
                  </a:extLst>
                </p:cNvPr>
                <p:cNvSpPr txBox="1">
                  <a:spLocks/>
                </p:cNvSpPr>
                <p:nvPr/>
              </p:nvSpPr>
              <p:spPr>
                <a:xfrm>
                  <a:off x="8370088" y="1422701"/>
                  <a:ext cx="1511164" cy="466835"/>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cs typeface="Arial" panose="020B0604020202020204" pitchFamily="34" charset="0"/>
                    </a:rPr>
                    <a:t>Pastoral/ ELSA capacity has been sustained in the region. (a)</a:t>
                  </a:r>
                </a:p>
                <a:p>
                  <a:pPr>
                    <a:defRPr/>
                  </a:pPr>
                  <a:endParaRPr lang="en-GB" altLang="en-US" sz="800">
                    <a:solidFill>
                      <a:srgbClr val="000000"/>
                    </a:solidFill>
                    <a:cs typeface="Arial" panose="020B0604020202020204" pitchFamily="34" charset="0"/>
                  </a:endParaRPr>
                </a:p>
              </p:txBody>
            </p:sp>
            <p:sp>
              <p:nvSpPr>
                <p:cNvPr id="23" name="Text Box 19">
                  <a:extLst>
                    <a:ext uri="{FF2B5EF4-FFF2-40B4-BE49-F238E27FC236}">
                      <a16:creationId xmlns:a16="http://schemas.microsoft.com/office/drawing/2014/main" id="{F264B8EF-B215-426A-9F9E-AAE2C8833C9A}"/>
                    </a:ext>
                  </a:extLst>
                </p:cNvPr>
                <p:cNvSpPr txBox="1">
                  <a:spLocks/>
                </p:cNvSpPr>
                <p:nvPr/>
              </p:nvSpPr>
              <p:spPr>
                <a:xfrm>
                  <a:off x="8371804" y="5058211"/>
                  <a:ext cx="1509085" cy="780750"/>
                </a:xfrm>
                <a:prstGeom prst="rect">
                  <a:avLst/>
                </a:prstGeom>
                <a:grpFill/>
                <a:ln w="6350">
                  <a:solidFill>
                    <a:schemeClr val="tx2">
                      <a:lumMod val="75000"/>
                      <a:lumOff val="2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900">
                    <a:solidFill>
                      <a:schemeClr val="bg1"/>
                    </a:solidFill>
                    <a:ea typeface="MS PGothic"/>
                    <a:cs typeface="Arial" panose="020B0604020202020204" pitchFamily="34" charset="0"/>
                  </a:endParaRPr>
                </a:p>
                <a:p>
                  <a:pPr>
                    <a:defRPr/>
                  </a:pPr>
                  <a:r>
                    <a:rPr lang="en-GB" altLang="en-US" sz="900">
                      <a:solidFill>
                        <a:schemeClr val="bg1"/>
                      </a:solidFill>
                      <a:ea typeface="MS PGothic"/>
                      <a:cs typeface="Arial" panose="020B0604020202020204" pitchFamily="34" charset="0"/>
                    </a:rPr>
                    <a:t>PP pastoral element of strategies in WELL schools align with school improvement plans and are securely based on evidence. (c)</a:t>
                  </a:r>
                </a:p>
                <a:p>
                  <a:pPr>
                    <a:defRPr/>
                  </a:pPr>
                  <a:endParaRPr lang="en-GB" altLang="en-US" sz="800">
                    <a:ea typeface="MS PGothic"/>
                    <a:cs typeface="Arial" panose="020B0604020202020204" pitchFamily="34" charset="0"/>
                  </a:endParaRPr>
                </a:p>
              </p:txBody>
            </p:sp>
            <p:sp>
              <p:nvSpPr>
                <p:cNvPr id="25" name="Text Box 18">
                  <a:extLst>
                    <a:ext uri="{FF2B5EF4-FFF2-40B4-BE49-F238E27FC236}">
                      <a16:creationId xmlns:a16="http://schemas.microsoft.com/office/drawing/2014/main" id="{01F45386-E263-4BC4-8C6C-F77B2B8BF73B}"/>
                    </a:ext>
                  </a:extLst>
                </p:cNvPr>
                <p:cNvSpPr txBox="1">
                  <a:spLocks/>
                </p:cNvSpPr>
                <p:nvPr/>
              </p:nvSpPr>
              <p:spPr>
                <a:xfrm>
                  <a:off x="8355773" y="6005131"/>
                  <a:ext cx="1525477" cy="756543"/>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ea typeface="MS PGothic"/>
                      <a:cs typeface="Arial" panose="020B0604020202020204" pitchFamily="34" charset="0"/>
                    </a:rPr>
                    <a:t>Increasing numbers of schools and pupils participating in the Cumbrian Award with successful pupils evaluating positive impact on skills, attitudes and sense of belonging. (d)</a:t>
                  </a:r>
                </a:p>
                <a:p>
                  <a:pPr>
                    <a:defRPr/>
                  </a:pPr>
                  <a:endParaRPr lang="en-GB" altLang="en-US" sz="800">
                    <a:solidFill>
                      <a:schemeClr val="accent2">
                        <a:lumMod val="50000"/>
                      </a:schemeClr>
                    </a:solidFill>
                    <a:latin typeface="+mn-lt"/>
                    <a:ea typeface="MS PGothic"/>
                    <a:cs typeface="Times New Roman"/>
                  </a:endParaRPr>
                </a:p>
              </p:txBody>
            </p:sp>
          </p:grpSp>
        </p:grpSp>
        <p:sp>
          <p:nvSpPr>
            <p:cNvPr id="19" name="Text Box 19">
              <a:extLst>
                <a:ext uri="{FF2B5EF4-FFF2-40B4-BE49-F238E27FC236}">
                  <a16:creationId xmlns:a16="http://schemas.microsoft.com/office/drawing/2014/main" id="{EEC85521-5F97-A23B-CDDF-58441E97828B}"/>
                </a:ext>
              </a:extLst>
            </p:cNvPr>
            <p:cNvSpPr txBox="1">
              <a:spLocks/>
            </p:cNvSpPr>
            <p:nvPr/>
          </p:nvSpPr>
          <p:spPr>
            <a:xfrm>
              <a:off x="8567909" y="2619046"/>
              <a:ext cx="1730159" cy="1359213"/>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8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ELSA surveys, pupil and parent voice, attendance project data evidence impact on attendance, behaviour and learning readiness. (b)</a:t>
              </a: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Case studies evidence positive impacts on attendance and learning. (b)</a:t>
              </a:r>
            </a:p>
          </p:txBody>
        </p:sp>
      </p:grpSp>
      <p:sp>
        <p:nvSpPr>
          <p:cNvPr id="24" name="Rectangle 23">
            <a:extLst>
              <a:ext uri="{FF2B5EF4-FFF2-40B4-BE49-F238E27FC236}">
                <a16:creationId xmlns:a16="http://schemas.microsoft.com/office/drawing/2014/main" id="{F58CFF69-D80B-4BA8-0564-E650B2B2E873}"/>
              </a:ext>
            </a:extLst>
          </p:cNvPr>
          <p:cNvSpPr/>
          <p:nvPr/>
        </p:nvSpPr>
        <p:spPr>
          <a:xfrm flipV="1">
            <a:off x="94107" y="3013544"/>
            <a:ext cx="1233761" cy="87464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E452775E-BE32-C9C2-C9C2-962FF9686121}"/>
              </a:ext>
            </a:extLst>
          </p:cNvPr>
          <p:cNvSpPr/>
          <p:nvPr/>
        </p:nvSpPr>
        <p:spPr>
          <a:xfrm flipV="1">
            <a:off x="1542570" y="2934029"/>
            <a:ext cx="1430450" cy="167772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4259B78F-D0DB-97DE-8D97-FAB18F149C8D}"/>
              </a:ext>
            </a:extLst>
          </p:cNvPr>
          <p:cNvSpPr/>
          <p:nvPr/>
        </p:nvSpPr>
        <p:spPr>
          <a:xfrm>
            <a:off x="3187234" y="2877696"/>
            <a:ext cx="2021012" cy="17340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890541A0-2578-E829-F51B-BCDCB27C0844}"/>
              </a:ext>
            </a:extLst>
          </p:cNvPr>
          <p:cNvSpPr/>
          <p:nvPr/>
        </p:nvSpPr>
        <p:spPr>
          <a:xfrm>
            <a:off x="5392108" y="2781328"/>
            <a:ext cx="2351028" cy="169525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AB9056B3-F135-8E6E-57DE-7502919C53AA}"/>
              </a:ext>
            </a:extLst>
          </p:cNvPr>
          <p:cNvSpPr/>
          <p:nvPr/>
        </p:nvSpPr>
        <p:spPr>
          <a:xfrm>
            <a:off x="7971304" y="2809875"/>
            <a:ext cx="2037647" cy="107831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5" name="Group 34">
            <a:extLst>
              <a:ext uri="{FF2B5EF4-FFF2-40B4-BE49-F238E27FC236}">
                <a16:creationId xmlns:a16="http://schemas.microsoft.com/office/drawing/2014/main" id="{CD23D93A-F68D-F497-1534-2926887D849A}"/>
              </a:ext>
            </a:extLst>
          </p:cNvPr>
          <p:cNvGrpSpPr/>
          <p:nvPr/>
        </p:nvGrpSpPr>
        <p:grpSpPr>
          <a:xfrm>
            <a:off x="10172075" y="376635"/>
            <a:ext cx="2019925" cy="6367064"/>
            <a:chOff x="10020763" y="536668"/>
            <a:chExt cx="2179567" cy="6231651"/>
          </a:xfrm>
        </p:grpSpPr>
        <p:sp>
          <p:nvSpPr>
            <p:cNvPr id="36" name="Text Box 9">
              <a:extLst>
                <a:ext uri="{FF2B5EF4-FFF2-40B4-BE49-F238E27FC236}">
                  <a16:creationId xmlns:a16="http://schemas.microsoft.com/office/drawing/2014/main" id="{E0A11A4B-0B77-E812-11EF-771CABEFB887}"/>
                </a:ext>
              </a:extLst>
            </p:cNvPr>
            <p:cNvSpPr txBox="1">
              <a:spLocks/>
            </p:cNvSpPr>
            <p:nvPr/>
          </p:nvSpPr>
          <p:spPr>
            <a:xfrm>
              <a:off x="10041439" y="536668"/>
              <a:ext cx="2079792" cy="431481"/>
            </a:xfrm>
            <a:prstGeom prst="rect">
              <a:avLst/>
            </a:prstGeom>
            <a:solidFill>
              <a:srgbClr val="FF66CC"/>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950" b="1">
                  <a:solidFill>
                    <a:schemeClr val="bg1"/>
                  </a:solidFill>
                  <a:latin typeface="+mn-lt"/>
                  <a:cs typeface="Calibri" panose="020F0502020204030204" pitchFamily="34" charset="0"/>
                </a:rPr>
                <a:t>Then we hope to see these results (long-term outcomes):</a:t>
              </a:r>
            </a:p>
          </p:txBody>
        </p:sp>
        <p:sp>
          <p:nvSpPr>
            <p:cNvPr id="37" name="Text Box 33">
              <a:extLst>
                <a:ext uri="{FF2B5EF4-FFF2-40B4-BE49-F238E27FC236}">
                  <a16:creationId xmlns:a16="http://schemas.microsoft.com/office/drawing/2014/main" id="{DDFD37C0-E16A-950B-96B9-2BA867365781}"/>
                </a:ext>
              </a:extLst>
            </p:cNvPr>
            <p:cNvSpPr txBox="1">
              <a:spLocks/>
            </p:cNvSpPr>
            <p:nvPr/>
          </p:nvSpPr>
          <p:spPr>
            <a:xfrm>
              <a:off x="10020763" y="1104751"/>
              <a:ext cx="2179567" cy="5663568"/>
            </a:xfrm>
            <a:prstGeom prst="rect">
              <a:avLst/>
            </a:prstGeom>
            <a:solidFill>
              <a:srgbClr val="FF66CC"/>
            </a:solidFill>
            <a:ln w="6350">
              <a:solidFill>
                <a:srgbClr val="FF33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cs typeface="Arial" panose="020B0604020202020204" pitchFamily="34" charset="0"/>
                </a:rPr>
                <a:t>At least 75% of Headteachers and Pastoral Leads in participating schools will evaluate improved internal capacity to support pupil wellbeing. (a)</a:t>
              </a:r>
            </a:p>
            <a:p>
              <a:pPr>
                <a:defRPr/>
              </a:pPr>
              <a:endParaRPr lang="en-GB" altLang="en-US" sz="800">
                <a:solidFill>
                  <a:schemeClr val="bg1"/>
                </a:solidFill>
                <a:latin typeface="+mn-lt"/>
                <a:cs typeface="Times New Roman" panose="02020603050405020304" pitchFamily="18" charset="0"/>
              </a:endParaRPr>
            </a:p>
            <a:p>
              <a:pPr>
                <a:defRPr/>
              </a:pPr>
              <a:r>
                <a:rPr lang="en-GB" altLang="en-US" sz="900">
                  <a:solidFill>
                    <a:schemeClr val="bg1"/>
                  </a:solidFill>
                  <a:cs typeface="Arial" panose="020B0604020202020204" pitchFamily="34" charset="0"/>
                </a:rPr>
                <a:t>Case studies, surveys and implementation evaluations  evidence positive impact on pupil learning readiness and attendance/punctuality. (a)</a:t>
              </a:r>
            </a:p>
            <a:p>
              <a:pPr>
                <a:defRPr/>
              </a:pPr>
              <a:endParaRPr lang="en-GB" altLang="en-US" sz="800">
                <a:solidFill>
                  <a:schemeClr val="bg1"/>
                </a:solidFill>
                <a:latin typeface="+mn-lt"/>
                <a:cs typeface="Times New Roman" panose="02020603050405020304" pitchFamily="18" charset="0"/>
              </a:endParaRPr>
            </a:p>
            <a:p>
              <a:pPr>
                <a:defRPr/>
              </a:pPr>
              <a:endParaRPr lang="en-GB" altLang="en-US" sz="800">
                <a:solidFill>
                  <a:schemeClr val="bg1"/>
                </a:solidFill>
                <a:latin typeface="+mn-lt"/>
                <a:cs typeface="Times New Roman" panose="02020603050405020304" pitchFamily="18" charset="0"/>
              </a:endParaRPr>
            </a:p>
            <a:p>
              <a:pPr>
                <a:defRPr/>
              </a:pPr>
              <a:endParaRPr lang="en-GB" altLang="en-US" sz="800">
                <a:solidFill>
                  <a:schemeClr val="bg1"/>
                </a:solidFill>
                <a:latin typeface="+mn-lt"/>
                <a:cs typeface="Times New Roman" panose="02020603050405020304" pitchFamily="18" charset="0"/>
              </a:endParaRPr>
            </a:p>
            <a:p>
              <a:pPr>
                <a:defRPr/>
              </a:pPr>
              <a:r>
                <a:rPr lang="en-GB" altLang="en-US" sz="900">
                  <a:solidFill>
                    <a:schemeClr val="bg1"/>
                  </a:solidFill>
                  <a:cs typeface="Arial" panose="020B0604020202020204" pitchFamily="34" charset="0"/>
                </a:rPr>
                <a:t>Attendance rates and behaviour for participating attendance project schools compare favourably from baseline and with similar schools. (b)</a:t>
              </a:r>
              <a:endParaRPr lang="en-GB" altLang="en-US" sz="800">
                <a:solidFill>
                  <a:schemeClr val="bg1"/>
                </a:solidFill>
                <a:cs typeface="Arial" panose="020B0604020202020204" pitchFamily="34" charset="0"/>
              </a:endParaRPr>
            </a:p>
            <a:p>
              <a:pPr>
                <a:defRPr/>
              </a:pPr>
              <a:endParaRPr lang="en-GB" altLang="en-US" sz="8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Attendance best practice strategies identified and shared with all WELL Schools. (b)</a:t>
              </a:r>
            </a:p>
            <a:p>
              <a:pPr>
                <a:defRPr/>
              </a:pPr>
              <a:endParaRPr lang="en-GB" altLang="en-US" sz="8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PP Pastoral strategies for participating schools judged to be effective when QA and benchmarked against best practice. (c)</a:t>
              </a: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ea typeface="MS PGothic"/>
                  <a:cs typeface="Arial" panose="020B0604020202020204" pitchFamily="34" charset="0"/>
                </a:rPr>
                <a:t>Increasing numbers of schools and pupils participating in the Cumbrian Award with school leaders, teachers and participating pupils evaluating positive impact on skills, attitudes and sense of belonging. (d)</a:t>
              </a:r>
            </a:p>
            <a:p>
              <a:pPr>
                <a:defRPr/>
              </a:pPr>
              <a:endParaRPr lang="en-GB" altLang="en-US" sz="800">
                <a:cs typeface="Arial" panose="020B0604020202020204" pitchFamily="34" charset="0"/>
              </a:endParaRPr>
            </a:p>
          </p:txBody>
        </p:sp>
      </p:grpSp>
      <p:sp>
        <p:nvSpPr>
          <p:cNvPr id="38" name="Rectangle 37">
            <a:extLst>
              <a:ext uri="{FF2B5EF4-FFF2-40B4-BE49-F238E27FC236}">
                <a16:creationId xmlns:a16="http://schemas.microsoft.com/office/drawing/2014/main" id="{40CA8DF3-5190-5997-A21B-35628549953C}"/>
              </a:ext>
            </a:extLst>
          </p:cNvPr>
          <p:cNvSpPr/>
          <p:nvPr/>
        </p:nvSpPr>
        <p:spPr>
          <a:xfrm flipV="1">
            <a:off x="10172076" y="2809874"/>
            <a:ext cx="1946618" cy="132264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a:hlinkClick r:id="rId3" action="ppaction://hlinksldjump"/>
            <a:extLst>
              <a:ext uri="{FF2B5EF4-FFF2-40B4-BE49-F238E27FC236}">
                <a16:creationId xmlns:a16="http://schemas.microsoft.com/office/drawing/2014/main" id="{3DB3EB97-7BB2-EE19-F7ED-3AEA2A30D341}"/>
              </a:ext>
            </a:extLst>
          </p:cNvPr>
          <p:cNvSpPr/>
          <p:nvPr/>
        </p:nvSpPr>
        <p:spPr>
          <a:xfrm>
            <a:off x="11721496" y="4124035"/>
            <a:ext cx="261257" cy="2775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03060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6" grpId="0" animBg="1"/>
      <p:bldP spid="27" grpId="0" animBg="1"/>
      <p:bldP spid="32" grpId="0" animBg="1"/>
      <p:bldP spid="33" grpId="0" animBg="1"/>
      <p:bldP spid="3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Placeholder 1">
            <a:extLst>
              <a:ext uri="{FF2B5EF4-FFF2-40B4-BE49-F238E27FC236}">
                <a16:creationId xmlns:a16="http://schemas.microsoft.com/office/drawing/2014/main" id="{1440B494-9C96-434D-8E54-446D8C48C6F9}"/>
              </a:ext>
            </a:extLst>
          </p:cNvPr>
          <p:cNvSpPr txBox="1">
            <a:spLocks/>
          </p:cNvSpPr>
          <p:nvPr/>
        </p:nvSpPr>
        <p:spPr bwMode="auto">
          <a:xfrm>
            <a:off x="2901038" y="0"/>
            <a:ext cx="6016930" cy="436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a:spcBef>
                <a:spcPct val="20000"/>
              </a:spcBef>
            </a:pPr>
            <a:r>
              <a:rPr lang="en-US" altLang="en-US" sz="1800" b="1">
                <a:cs typeface="Arial" panose="020B0604020202020204" pitchFamily="34" charset="0"/>
              </a:rPr>
              <a:t>(Pastoral) </a:t>
            </a:r>
            <a:r>
              <a:rPr lang="en-US" altLang="en-US" sz="1800" b="1">
                <a:cs typeface="Helvetica" panose="020B0604020202020204" pitchFamily="34" charset="0"/>
              </a:rPr>
              <a:t>Enablers </a:t>
            </a:r>
            <a:endParaRPr lang="en-US" altLang="en-US" sz="1800" b="1">
              <a:latin typeface="+mn-lt"/>
              <a:cs typeface="Helvetica" panose="020B0604020202020204" pitchFamily="34" charset="0"/>
            </a:endParaRP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29" name="Group 28">
            <a:extLst>
              <a:ext uri="{FF2B5EF4-FFF2-40B4-BE49-F238E27FC236}">
                <a16:creationId xmlns:a16="http://schemas.microsoft.com/office/drawing/2014/main" id="{8351EFC4-59FE-CB43-025B-56D0466709CC}"/>
              </a:ext>
            </a:extLst>
          </p:cNvPr>
          <p:cNvGrpSpPr/>
          <p:nvPr/>
        </p:nvGrpSpPr>
        <p:grpSpPr>
          <a:xfrm>
            <a:off x="73306" y="376635"/>
            <a:ext cx="1323781" cy="6392932"/>
            <a:chOff x="60535" y="497499"/>
            <a:chExt cx="1068550" cy="6272069"/>
          </a:xfrm>
          <a:solidFill>
            <a:schemeClr val="accent5">
              <a:lumMod val="60000"/>
              <a:lumOff val="40000"/>
            </a:schemeClr>
          </a:solidFill>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60535" y="497499"/>
              <a:ext cx="1068549" cy="404387"/>
            </a:xfrm>
            <a:prstGeom prst="rect">
              <a:avLst/>
            </a:prstGeom>
            <a:grp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decrease effect:</a:t>
              </a:r>
              <a:endParaRPr lang="en-GB" altLang="en-US" sz="1200" b="1">
                <a:solidFill>
                  <a:schemeClr val="bg1"/>
                </a:solidFill>
                <a:latin typeface="+mn-lt"/>
                <a:cs typeface="Calibri" panose="020F050202020403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60536" y="1059459"/>
              <a:ext cx="1068549" cy="5710109"/>
            </a:xfrm>
            <a:prstGeom prst="rect">
              <a:avLst/>
            </a:prstGeom>
            <a:grpFill/>
            <a:ln w="190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Trained individuals leave the school resulting in loss of specialist internal capacity.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 feeling that external factors beyond the school’s control are making ambitions within the school too difficult to achieve. (a)</a:t>
              </a: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attendance results in lost learning and weaker evidence for attendance strategies that really work. (b)</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choose to focus only on general pastoral interventions with weak impact indicators and not aligned with academic outcome ambitions. (c)</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School focus on narrow academic curriculum. (d)</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28" name="Group 27">
            <a:extLst>
              <a:ext uri="{FF2B5EF4-FFF2-40B4-BE49-F238E27FC236}">
                <a16:creationId xmlns:a16="http://schemas.microsoft.com/office/drawing/2014/main" id="{AF06BC00-0BB1-56C3-1387-C4036466B339}"/>
              </a:ext>
            </a:extLst>
          </p:cNvPr>
          <p:cNvGrpSpPr/>
          <p:nvPr/>
        </p:nvGrpSpPr>
        <p:grpSpPr>
          <a:xfrm>
            <a:off x="1473761" y="376635"/>
            <a:ext cx="1601343" cy="6377860"/>
            <a:chOff x="1225631" y="396127"/>
            <a:chExt cx="1173515" cy="6373443"/>
          </a:xfrm>
          <a:solidFill>
            <a:srgbClr val="09B0D7"/>
          </a:solidFill>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225631" y="396127"/>
              <a:ext cx="1172693" cy="411895"/>
            </a:xfrm>
            <a:prstGeom prst="rect">
              <a:avLst/>
            </a:prstGeom>
            <a:solidFill>
              <a:srgbClr val="09B0D7"/>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increase effect:</a:t>
              </a:r>
              <a:endParaRPr lang="en-GB" altLang="en-US" sz="1200" b="1">
                <a:solidFill>
                  <a:schemeClr val="bg1"/>
                </a:solidFill>
                <a:latin typeface="+mn-lt"/>
                <a:cs typeface="Calibri" panose="020F0502020204030204" pitchFamily="34" charset="0"/>
              </a:endParaRP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225631" y="957357"/>
              <a:ext cx="1173515" cy="5812213"/>
            </a:xfrm>
            <a:prstGeom prst="rect">
              <a:avLst/>
            </a:prstGeom>
            <a:solidFill>
              <a:srgbClr val="09B0D7"/>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GB" sz="800" b="1">
                  <a:solidFill>
                    <a:schemeClr val="bg1"/>
                  </a:solidFill>
                </a:rPr>
                <a:t>Pastoral Strategies</a:t>
              </a:r>
            </a:p>
            <a:p>
              <a:endParaRPr lang="en-GB" sz="800" b="1">
                <a:solidFill>
                  <a:schemeClr val="bg1"/>
                </a:solidFill>
              </a:endParaRPr>
            </a:p>
            <a:p>
              <a:r>
                <a:rPr lang="en-GB" sz="800">
                  <a:solidFill>
                    <a:schemeClr val="bg1"/>
                  </a:solidFill>
                </a:rPr>
                <a:t>Implementation process focus on unite and engage behaviours. (a)</a:t>
              </a:r>
            </a:p>
            <a:p>
              <a:endParaRPr lang="en-GB" sz="800">
                <a:solidFill>
                  <a:schemeClr val="bg1"/>
                </a:solidFill>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Primary focus of resource and inputs on what the school can do and influence.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Rolling programme of ELSA training with </a:t>
              </a:r>
              <a:r>
                <a:rPr lang="en-GB" sz="800" kern="100">
                  <a:solidFill>
                    <a:schemeClr val="bg1"/>
                  </a:solidFill>
                  <a:ea typeface="Aptos" panose="020B0004020202020204" pitchFamily="34" charset="0"/>
                  <a:cs typeface="Times New Roman" panose="02020603050405020304" pitchFamily="18" charset="0"/>
                </a:rPr>
                <a:t>s</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hared tools to evaluate impact.</a:t>
              </a:r>
              <a:r>
                <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rPr>
                <a:t> (a)</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ERA Learning Behaviours and metacognition programme. (b)</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Attendance project developed with national and local system partners and pupils with key focus on sharing practice and generating evidence of what works to promote attendance and to engage pupils in learning.</a:t>
              </a:r>
              <a:r>
                <a:rPr lang="en-GB" sz="800" kern="100">
                  <a:solidFill>
                    <a:schemeClr val="bg1"/>
                  </a:solidFill>
                  <a:effectLst/>
                  <a:ea typeface="Aptos" panose="020B0004020202020204" pitchFamily="34" charset="0"/>
                  <a:cs typeface="Arial" panose="020B0604020202020204" pitchFamily="34" charset="0"/>
                </a:rPr>
                <a:t>(b)</a:t>
              </a:r>
              <a:endParaRPr lang="en-GB" sz="800" kern="100">
                <a:solidFill>
                  <a:schemeClr val="bg1"/>
                </a:solidFill>
                <a:ea typeface="Aptos" panose="020B0004020202020204" pitchFamily="34" charset="0"/>
                <a:cs typeface="Arial" panose="020B0604020202020204" pitchFamily="34"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Modelling of how emotional wellbeing </a:t>
              </a:r>
              <a:r>
                <a:rPr lang="en-GB" sz="800" kern="100">
                  <a:solidFill>
                    <a:schemeClr val="bg1"/>
                  </a:solidFill>
                  <a:ea typeface="Aptos" panose="020B0004020202020204" pitchFamily="34" charset="0"/>
                  <a:cs typeface="Times New Roman" panose="02020603050405020304" pitchFamily="18" charset="0"/>
                </a:rPr>
                <a:t>is aligned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academic support. (PP audits and implementation plans). (c)</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focused Cumbrian Award – belonging, believing and becoming. (d)</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22" name="Group 21">
            <a:extLst>
              <a:ext uri="{FF2B5EF4-FFF2-40B4-BE49-F238E27FC236}">
                <a16:creationId xmlns:a16="http://schemas.microsoft.com/office/drawing/2014/main" id="{3B113D84-54A1-0713-4BD5-DF1A4B1DB5A8}"/>
              </a:ext>
            </a:extLst>
          </p:cNvPr>
          <p:cNvGrpSpPr/>
          <p:nvPr/>
        </p:nvGrpSpPr>
        <p:grpSpPr>
          <a:xfrm>
            <a:off x="3148896" y="376635"/>
            <a:ext cx="2146140" cy="6377860"/>
            <a:chOff x="2480806" y="398109"/>
            <a:chExt cx="2301245" cy="6370211"/>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480806" y="398109"/>
              <a:ext cx="2301245" cy="408079"/>
            </a:xfrm>
            <a:prstGeom prst="rect">
              <a:avLst/>
            </a:prstGeom>
            <a:solidFill>
              <a:srgbClr val="FFC000"/>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latin typeface="+mn-lt"/>
                  <a:cs typeface="Calibri" panose="020F0502020204030204" pitchFamily="34" charset="0"/>
                </a:rPr>
                <a:t>If these things happen… (outputs):</a:t>
              </a:r>
              <a:endParaRPr lang="en-GB" altLang="en-US" sz="1200" b="1">
                <a:latin typeface="+mn-lt"/>
                <a:cs typeface="Calibri" panose="020F050202020403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480806" y="955538"/>
              <a:ext cx="2301245" cy="5812782"/>
            </a:xfrm>
            <a:prstGeom prst="rect">
              <a:avLst/>
            </a:prstGeom>
            <a:solidFill>
              <a:srgbClr val="FFC000"/>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800">
                  <a:cs typeface="Arial" panose="020B0604020202020204" pitchFamily="34" charset="0"/>
                </a:rPr>
                <a:t>Schools will develop resilient strategies to sustain capacity and momentum.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ELSA capacity will be sustained and pupils, leaders, teachers and ELSAs will share strategies that are having a positive impact on learning readiness for pupils receiving the support.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Attendance and learning behaviour evidence resource and case studies developed by and with schools with ERA support and made available to all schools.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High level of engagement in learning behaviour training.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share those aspects of practice that have biggest impact on attendance, behaviour and attitudes to learning. (b)</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PP strategies and WELL funded plans will align – case studies developed. (c)</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Increasing number of schools will commit to the CA and implement as part of curriculum. (d)</a:t>
              </a:r>
            </a:p>
            <a:p>
              <a:pPr>
                <a:defRPr/>
              </a:pPr>
              <a:endParaRPr lang="en-GB" altLang="en-US" sz="800">
                <a:latin typeface="+mn-lt"/>
                <a:cs typeface="Times New Roman" panose="02020603050405020304" pitchFamily="18" charset="0"/>
              </a:endParaRPr>
            </a:p>
            <a:p>
              <a:pPr>
                <a:defRPr/>
              </a:pPr>
              <a:r>
                <a:rPr lang="en-GB" altLang="en-US" sz="800">
                  <a:latin typeface="+mn-lt"/>
                  <a:cs typeface="Times New Roman" panose="02020603050405020304" pitchFamily="18" charset="0"/>
                </a:rPr>
                <a:t> </a:t>
              </a: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Times New Roman" panose="02020603050405020304" pitchFamily="18" charset="0"/>
              </a:endParaRP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p:txBody>
        </p:sp>
      </p:grpSp>
      <p:grpSp>
        <p:nvGrpSpPr>
          <p:cNvPr id="20" name="Group 19">
            <a:extLst>
              <a:ext uri="{FF2B5EF4-FFF2-40B4-BE49-F238E27FC236}">
                <a16:creationId xmlns:a16="http://schemas.microsoft.com/office/drawing/2014/main" id="{89BDDE6B-AD07-65AC-F58B-8C8899A31448}"/>
              </a:ext>
            </a:extLst>
          </p:cNvPr>
          <p:cNvGrpSpPr/>
          <p:nvPr/>
        </p:nvGrpSpPr>
        <p:grpSpPr>
          <a:xfrm>
            <a:off x="5352814" y="376635"/>
            <a:ext cx="2462517" cy="6367064"/>
            <a:chOff x="4854026" y="473167"/>
            <a:chExt cx="2535895" cy="6264731"/>
          </a:xfrm>
        </p:grpSpPr>
        <p:sp>
          <p:nvSpPr>
            <p:cNvPr id="6" name="Text Box 7">
              <a:extLst>
                <a:ext uri="{FF2B5EF4-FFF2-40B4-BE49-F238E27FC236}">
                  <a16:creationId xmlns:a16="http://schemas.microsoft.com/office/drawing/2014/main" id="{7668BD80-7D6A-4539-9331-0CA34EB6FC1E}"/>
                </a:ext>
              </a:extLst>
            </p:cNvPr>
            <p:cNvSpPr txBox="1">
              <a:spLocks/>
            </p:cNvSpPr>
            <p:nvPr/>
          </p:nvSpPr>
          <p:spPr>
            <a:xfrm>
              <a:off x="4857950" y="473167"/>
              <a:ext cx="2531971" cy="405555"/>
            </a:xfrm>
            <a:prstGeom prst="rect">
              <a:avLst/>
            </a:prstGeom>
            <a:solidFill>
              <a:schemeClr val="accent6">
                <a:lumMod val="60000"/>
                <a:lumOff val="40000"/>
              </a:schemeClr>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latin typeface="+mn-lt"/>
                  <a:cs typeface="Calibri" panose="020F0502020204030204" pitchFamily="34" charset="0"/>
                </a:rPr>
                <a:t>Then we can expect to see these results… (short term outcomes):</a:t>
              </a:r>
              <a:endParaRPr lang="en-GB" altLang="en-US" sz="1200" b="1">
                <a:latin typeface="+mn-lt"/>
                <a:cs typeface="Calibri" panose="020F0502020204030204" pitchFamily="34" charset="0"/>
              </a:endParaRPr>
            </a:p>
          </p:txBody>
        </p:sp>
        <p:sp>
          <p:nvSpPr>
            <p:cNvPr id="17" name="Text Box 18">
              <a:extLst>
                <a:ext uri="{FF2B5EF4-FFF2-40B4-BE49-F238E27FC236}">
                  <a16:creationId xmlns:a16="http://schemas.microsoft.com/office/drawing/2014/main" id="{0E868075-281E-4B31-A351-D84C5BC61D6B}"/>
                </a:ext>
              </a:extLst>
            </p:cNvPr>
            <p:cNvSpPr txBox="1">
              <a:spLocks/>
            </p:cNvSpPr>
            <p:nvPr/>
          </p:nvSpPr>
          <p:spPr>
            <a:xfrm>
              <a:off x="4854026" y="4921277"/>
              <a:ext cx="2531890" cy="834250"/>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900">
                  <a:ea typeface="Aptos" panose="020B0004020202020204" pitchFamily="34" charset="0"/>
                </a:rPr>
                <a:t>                                                                          The vast majority of</a:t>
              </a:r>
              <a:r>
                <a:rPr lang="en-GB" sz="900">
                  <a:effectLst/>
                  <a:latin typeface="Arial" panose="020B0604020202020204" pitchFamily="34" charset="0"/>
                  <a:ea typeface="Aptos" panose="020B0004020202020204" pitchFamily="34" charset="0"/>
                </a:rPr>
                <a:t> schools with ELSA capacity judge positive impact on behaviour and engagement in learning. (</a:t>
              </a:r>
              <a:r>
                <a:rPr lang="en-GB" sz="900" err="1">
                  <a:effectLst/>
                  <a:latin typeface="Arial" panose="020B0604020202020204" pitchFamily="34" charset="0"/>
                  <a:ea typeface="Aptos" panose="020B0004020202020204" pitchFamily="34" charset="0"/>
                </a:rPr>
                <a:t>a,c</a:t>
              </a:r>
              <a:r>
                <a:rPr lang="en-GB" sz="900">
                  <a:effectLst/>
                  <a:latin typeface="Arial" panose="020B0604020202020204" pitchFamily="34" charset="0"/>
                  <a:ea typeface="Aptos" panose="020B0004020202020204" pitchFamily="34" charset="0"/>
                </a:rPr>
                <a:t>)</a:t>
              </a:r>
              <a:endParaRPr lang="en-GB" altLang="en-US" sz="900">
                <a:latin typeface="+mn-lt"/>
                <a:cs typeface="Times New Roman" panose="02020603050405020304" pitchFamily="18" charset="0"/>
              </a:endParaRPr>
            </a:p>
            <a:p>
              <a:pPr>
                <a:lnSpc>
                  <a:spcPct val="115000"/>
                </a:lnSpc>
                <a:spcAft>
                  <a:spcPts val="800"/>
                </a:spcAft>
              </a:pPr>
              <a:endParaRPr lang="en-GB" sz="800">
                <a:ea typeface="Aptos" panose="020B0004020202020204" pitchFamily="34" charset="0"/>
              </a:endParaRPr>
            </a:p>
          </p:txBody>
        </p:sp>
        <p:sp>
          <p:nvSpPr>
            <p:cNvPr id="21" name="Text Box 18">
              <a:extLst>
                <a:ext uri="{FF2B5EF4-FFF2-40B4-BE49-F238E27FC236}">
                  <a16:creationId xmlns:a16="http://schemas.microsoft.com/office/drawing/2014/main" id="{63F2FAFB-9E8D-4DB0-B62B-00CF19C4C986}"/>
                </a:ext>
              </a:extLst>
            </p:cNvPr>
            <p:cNvSpPr txBox="1">
              <a:spLocks/>
            </p:cNvSpPr>
            <p:nvPr/>
          </p:nvSpPr>
          <p:spPr>
            <a:xfrm>
              <a:off x="4854026" y="5931099"/>
              <a:ext cx="2531890" cy="806799"/>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cs typeface="Arial" panose="020B0604020202020204" pitchFamily="34" charset="0"/>
                </a:rPr>
                <a:t>Vast majority CA participants will evaluate positive impact on skills, attitudes to learning and sense of belonging and belief. (d)</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solidFill>
                  <a:srgbClr val="000000"/>
                </a:solidFill>
                <a:cs typeface="Arial" panose="020B0604020202020204" pitchFamily="34" charset="0"/>
              </a:endParaRPr>
            </a:p>
          </p:txBody>
        </p:sp>
        <p:sp>
          <p:nvSpPr>
            <p:cNvPr id="2" name="Text Box 18">
              <a:extLst>
                <a:ext uri="{FF2B5EF4-FFF2-40B4-BE49-F238E27FC236}">
                  <a16:creationId xmlns:a16="http://schemas.microsoft.com/office/drawing/2014/main" id="{AF1AD74D-7013-9A13-1C73-BC1FEE14F639}"/>
                </a:ext>
              </a:extLst>
            </p:cNvPr>
            <p:cNvSpPr txBox="1">
              <a:spLocks/>
            </p:cNvSpPr>
            <p:nvPr/>
          </p:nvSpPr>
          <p:spPr>
            <a:xfrm>
              <a:off x="4854026" y="1036751"/>
              <a:ext cx="2535813" cy="505361"/>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cs typeface="Arial" panose="020B0604020202020204" pitchFamily="34" charset="0"/>
                </a:rPr>
                <a:t>The majority of schools will evaluate that WELL has been effective in building internal capacity.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p:txBody>
        </p:sp>
        <p:sp>
          <p:nvSpPr>
            <p:cNvPr id="9" name="Text Box 18">
              <a:extLst>
                <a:ext uri="{FF2B5EF4-FFF2-40B4-BE49-F238E27FC236}">
                  <a16:creationId xmlns:a16="http://schemas.microsoft.com/office/drawing/2014/main" id="{1A833D5A-F464-3194-7178-9BD8335AB1D8}"/>
                </a:ext>
              </a:extLst>
            </p:cNvPr>
            <p:cNvSpPr txBox="1">
              <a:spLocks/>
            </p:cNvSpPr>
            <p:nvPr/>
          </p:nvSpPr>
          <p:spPr>
            <a:xfrm>
              <a:off x="4859740" y="2709099"/>
              <a:ext cx="2526176" cy="1931123"/>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implement training and guidance principles, reviewing behaviour policies.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evaluate that WELL/ERA evidence is having a positive impact on learning readiness.(b)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High quality pastoral strategies will be shared with all schools.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Best practice approaches to promote positive attendance and behaviour implemented and improving trend evident. (Disadvantaged impacts monitored and reported). (b)</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p:txBody>
        </p:sp>
      </p:grpSp>
      <p:sp>
        <p:nvSpPr>
          <p:cNvPr id="10" name="Oval 9">
            <a:hlinkClick r:id="rId3" action="ppaction://hlinksldjump"/>
            <a:extLst>
              <a:ext uri="{FF2B5EF4-FFF2-40B4-BE49-F238E27FC236}">
                <a16:creationId xmlns:a16="http://schemas.microsoft.com/office/drawing/2014/main" id="{D9D581D9-ADCD-8902-03B4-3727D713DDCB}"/>
              </a:ext>
            </a:extLst>
          </p:cNvPr>
          <p:cNvSpPr/>
          <p:nvPr/>
        </p:nvSpPr>
        <p:spPr>
          <a:xfrm>
            <a:off x="11707319" y="3705821"/>
            <a:ext cx="261257" cy="2775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1" name="Group 30">
            <a:extLst>
              <a:ext uri="{FF2B5EF4-FFF2-40B4-BE49-F238E27FC236}">
                <a16:creationId xmlns:a16="http://schemas.microsoft.com/office/drawing/2014/main" id="{B99649F5-CAFC-CA3B-9C2C-CFC779F939B8}"/>
              </a:ext>
            </a:extLst>
          </p:cNvPr>
          <p:cNvGrpSpPr/>
          <p:nvPr/>
        </p:nvGrpSpPr>
        <p:grpSpPr>
          <a:xfrm>
            <a:off x="7869223" y="376635"/>
            <a:ext cx="2245079" cy="6367064"/>
            <a:chOff x="8549531" y="333517"/>
            <a:chExt cx="1748960" cy="6427530"/>
          </a:xfrm>
          <a:solidFill>
            <a:schemeClr val="accent4">
              <a:lumMod val="75000"/>
            </a:schemeClr>
          </a:solidFill>
        </p:grpSpPr>
        <p:grpSp>
          <p:nvGrpSpPr>
            <p:cNvPr id="30" name="Group 29">
              <a:extLst>
                <a:ext uri="{FF2B5EF4-FFF2-40B4-BE49-F238E27FC236}">
                  <a16:creationId xmlns:a16="http://schemas.microsoft.com/office/drawing/2014/main" id="{D9775C77-DEEA-92D5-3C48-107ACA74BB32}"/>
                </a:ext>
              </a:extLst>
            </p:cNvPr>
            <p:cNvGrpSpPr/>
            <p:nvPr/>
          </p:nvGrpSpPr>
          <p:grpSpPr>
            <a:xfrm>
              <a:off x="8549531" y="333517"/>
              <a:ext cx="1748960" cy="6427530"/>
              <a:chOff x="8549805" y="344534"/>
              <a:chExt cx="1723227" cy="6416526"/>
            </a:xfrm>
            <a:grpFill/>
          </p:grpSpPr>
          <p:sp>
            <p:nvSpPr>
              <p:cNvPr id="7" name="Text Box 8">
                <a:extLst>
                  <a:ext uri="{FF2B5EF4-FFF2-40B4-BE49-F238E27FC236}">
                    <a16:creationId xmlns:a16="http://schemas.microsoft.com/office/drawing/2014/main" id="{5CC10628-65D3-4DEF-AA37-E55F974D9D89}"/>
                  </a:ext>
                </a:extLst>
              </p:cNvPr>
              <p:cNvSpPr txBox="1">
                <a:spLocks/>
              </p:cNvSpPr>
              <p:nvPr/>
            </p:nvSpPr>
            <p:spPr>
              <a:xfrm>
                <a:off x="8568329" y="344534"/>
                <a:ext cx="1704703" cy="411495"/>
              </a:xfrm>
              <a:prstGeom prst="rect">
                <a:avLst/>
              </a:prstGeom>
              <a:grp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want to see these results… (intermediate outcomes):</a:t>
                </a:r>
                <a:endParaRPr lang="en-GB" altLang="en-US" sz="1200" b="1">
                  <a:solidFill>
                    <a:schemeClr val="bg1"/>
                  </a:solidFill>
                  <a:latin typeface="+mn-lt"/>
                  <a:cs typeface="Calibri" panose="020F0502020204030204" pitchFamily="34" charset="0"/>
                </a:endParaRPr>
              </a:p>
            </p:txBody>
          </p:sp>
          <p:grpSp>
            <p:nvGrpSpPr>
              <p:cNvPr id="12" name="Group 11">
                <a:extLst>
                  <a:ext uri="{FF2B5EF4-FFF2-40B4-BE49-F238E27FC236}">
                    <a16:creationId xmlns:a16="http://schemas.microsoft.com/office/drawing/2014/main" id="{094E3A44-7B3C-F3F7-7D07-CE4EF3E1AF14}"/>
                  </a:ext>
                </a:extLst>
              </p:cNvPr>
              <p:cNvGrpSpPr/>
              <p:nvPr/>
            </p:nvGrpSpPr>
            <p:grpSpPr>
              <a:xfrm>
                <a:off x="8549805" y="929471"/>
                <a:ext cx="1723222" cy="5831589"/>
                <a:chOff x="8355773" y="1422701"/>
                <a:chExt cx="1525479" cy="5338973"/>
              </a:xfrm>
              <a:grpFill/>
            </p:grpSpPr>
            <p:sp>
              <p:nvSpPr>
                <p:cNvPr id="18" name="Text Box 19">
                  <a:extLst>
                    <a:ext uri="{FF2B5EF4-FFF2-40B4-BE49-F238E27FC236}">
                      <a16:creationId xmlns:a16="http://schemas.microsoft.com/office/drawing/2014/main" id="{37376D01-1D52-43C5-A546-951A7CC86FE0}"/>
                    </a:ext>
                  </a:extLst>
                </p:cNvPr>
                <p:cNvSpPr txBox="1">
                  <a:spLocks/>
                </p:cNvSpPr>
                <p:nvPr/>
              </p:nvSpPr>
              <p:spPr>
                <a:xfrm>
                  <a:off x="8370088" y="1422701"/>
                  <a:ext cx="1511164" cy="466835"/>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cs typeface="Arial" panose="020B0604020202020204" pitchFamily="34" charset="0"/>
                    </a:rPr>
                    <a:t>Pastoral/ ELSA capacity has been sustained in the region. (a)</a:t>
                  </a:r>
                </a:p>
                <a:p>
                  <a:pPr>
                    <a:defRPr/>
                  </a:pPr>
                  <a:endParaRPr lang="en-GB" altLang="en-US" sz="800">
                    <a:solidFill>
                      <a:srgbClr val="000000"/>
                    </a:solidFill>
                    <a:cs typeface="Arial" panose="020B0604020202020204" pitchFamily="34" charset="0"/>
                  </a:endParaRPr>
                </a:p>
              </p:txBody>
            </p:sp>
            <p:sp>
              <p:nvSpPr>
                <p:cNvPr id="23" name="Text Box 19">
                  <a:extLst>
                    <a:ext uri="{FF2B5EF4-FFF2-40B4-BE49-F238E27FC236}">
                      <a16:creationId xmlns:a16="http://schemas.microsoft.com/office/drawing/2014/main" id="{F264B8EF-B215-426A-9F9E-AAE2C8833C9A}"/>
                    </a:ext>
                  </a:extLst>
                </p:cNvPr>
                <p:cNvSpPr txBox="1">
                  <a:spLocks/>
                </p:cNvSpPr>
                <p:nvPr/>
              </p:nvSpPr>
              <p:spPr>
                <a:xfrm>
                  <a:off x="8371804" y="5058211"/>
                  <a:ext cx="1509085" cy="780750"/>
                </a:xfrm>
                <a:prstGeom prst="rect">
                  <a:avLst/>
                </a:prstGeom>
                <a:grpFill/>
                <a:ln w="6350">
                  <a:solidFill>
                    <a:schemeClr val="tx2">
                      <a:lumMod val="75000"/>
                      <a:lumOff val="2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900">
                    <a:solidFill>
                      <a:schemeClr val="bg1"/>
                    </a:solidFill>
                    <a:ea typeface="MS PGothic"/>
                    <a:cs typeface="Arial" panose="020B0604020202020204" pitchFamily="34" charset="0"/>
                  </a:endParaRPr>
                </a:p>
                <a:p>
                  <a:pPr>
                    <a:defRPr/>
                  </a:pPr>
                  <a:r>
                    <a:rPr lang="en-GB" altLang="en-US" sz="900">
                      <a:solidFill>
                        <a:schemeClr val="bg1"/>
                      </a:solidFill>
                      <a:ea typeface="MS PGothic"/>
                      <a:cs typeface="Arial" panose="020B0604020202020204" pitchFamily="34" charset="0"/>
                    </a:rPr>
                    <a:t>PP pastoral element of strategies in WELL schools align with school improvement plans and are securely based on evidence. (c)</a:t>
                  </a:r>
                </a:p>
                <a:p>
                  <a:pPr>
                    <a:defRPr/>
                  </a:pPr>
                  <a:endParaRPr lang="en-GB" altLang="en-US" sz="800">
                    <a:ea typeface="MS PGothic"/>
                    <a:cs typeface="Arial" panose="020B0604020202020204" pitchFamily="34" charset="0"/>
                  </a:endParaRPr>
                </a:p>
              </p:txBody>
            </p:sp>
            <p:sp>
              <p:nvSpPr>
                <p:cNvPr id="25" name="Text Box 18">
                  <a:extLst>
                    <a:ext uri="{FF2B5EF4-FFF2-40B4-BE49-F238E27FC236}">
                      <a16:creationId xmlns:a16="http://schemas.microsoft.com/office/drawing/2014/main" id="{01F45386-E263-4BC4-8C6C-F77B2B8BF73B}"/>
                    </a:ext>
                  </a:extLst>
                </p:cNvPr>
                <p:cNvSpPr txBox="1">
                  <a:spLocks/>
                </p:cNvSpPr>
                <p:nvPr/>
              </p:nvSpPr>
              <p:spPr>
                <a:xfrm>
                  <a:off x="8355773" y="6005131"/>
                  <a:ext cx="1525477" cy="756543"/>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ea typeface="MS PGothic"/>
                      <a:cs typeface="Arial" panose="020B0604020202020204" pitchFamily="34" charset="0"/>
                    </a:rPr>
                    <a:t>Increasing numbers of schools and pupils participating in the Cumbrian Award with successful pupils evaluating positive impact on skills, attitudes and sense of belonging. (d)</a:t>
                  </a:r>
                </a:p>
                <a:p>
                  <a:pPr>
                    <a:defRPr/>
                  </a:pPr>
                  <a:endParaRPr lang="en-GB" altLang="en-US" sz="800">
                    <a:solidFill>
                      <a:schemeClr val="accent2">
                        <a:lumMod val="50000"/>
                      </a:schemeClr>
                    </a:solidFill>
                    <a:latin typeface="+mn-lt"/>
                    <a:ea typeface="MS PGothic"/>
                    <a:cs typeface="Times New Roman"/>
                  </a:endParaRPr>
                </a:p>
              </p:txBody>
            </p:sp>
          </p:grpSp>
        </p:grpSp>
        <p:sp>
          <p:nvSpPr>
            <p:cNvPr id="19" name="Text Box 19">
              <a:extLst>
                <a:ext uri="{FF2B5EF4-FFF2-40B4-BE49-F238E27FC236}">
                  <a16:creationId xmlns:a16="http://schemas.microsoft.com/office/drawing/2014/main" id="{EEC85521-5F97-A23B-CDDF-58441E97828B}"/>
                </a:ext>
              </a:extLst>
            </p:cNvPr>
            <p:cNvSpPr txBox="1">
              <a:spLocks/>
            </p:cNvSpPr>
            <p:nvPr/>
          </p:nvSpPr>
          <p:spPr>
            <a:xfrm>
              <a:off x="8567909" y="2619046"/>
              <a:ext cx="1730159" cy="1359213"/>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8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ELSA surveys, pupil and parent voice, attendance project data evidence impact on attendance, behaviour and learning readiness. (b)</a:t>
              </a: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Case studies evidence positive impacts on attendance and learning. (b)</a:t>
              </a:r>
            </a:p>
          </p:txBody>
        </p:sp>
      </p:grpSp>
      <p:sp>
        <p:nvSpPr>
          <p:cNvPr id="24" name="Rectangle 23">
            <a:extLst>
              <a:ext uri="{FF2B5EF4-FFF2-40B4-BE49-F238E27FC236}">
                <a16:creationId xmlns:a16="http://schemas.microsoft.com/office/drawing/2014/main" id="{F58CFF69-D80B-4BA8-0564-E650B2B2E873}"/>
              </a:ext>
            </a:extLst>
          </p:cNvPr>
          <p:cNvSpPr/>
          <p:nvPr/>
        </p:nvSpPr>
        <p:spPr>
          <a:xfrm flipV="1">
            <a:off x="108358" y="5057026"/>
            <a:ext cx="1233761" cy="87464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E452775E-BE32-C9C2-C9C2-962FF9686121}"/>
              </a:ext>
            </a:extLst>
          </p:cNvPr>
          <p:cNvSpPr/>
          <p:nvPr/>
        </p:nvSpPr>
        <p:spPr>
          <a:xfrm flipV="1">
            <a:off x="1542570" y="5075936"/>
            <a:ext cx="1430450" cy="66768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4259B78F-D0DB-97DE-8D97-FAB18F149C8D}"/>
              </a:ext>
            </a:extLst>
          </p:cNvPr>
          <p:cNvSpPr/>
          <p:nvPr/>
        </p:nvSpPr>
        <p:spPr>
          <a:xfrm flipV="1">
            <a:off x="3211460" y="5049071"/>
            <a:ext cx="2021012" cy="4641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890541A0-2578-E829-F51B-BCDCB27C0844}"/>
              </a:ext>
            </a:extLst>
          </p:cNvPr>
          <p:cNvSpPr/>
          <p:nvPr/>
        </p:nvSpPr>
        <p:spPr>
          <a:xfrm flipV="1">
            <a:off x="5392108" y="5049070"/>
            <a:ext cx="2351028" cy="6202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AB9056B3-F135-8E6E-57DE-7502919C53AA}"/>
              </a:ext>
            </a:extLst>
          </p:cNvPr>
          <p:cNvSpPr/>
          <p:nvPr/>
        </p:nvSpPr>
        <p:spPr>
          <a:xfrm flipV="1">
            <a:off x="7971304" y="5057025"/>
            <a:ext cx="2037647" cy="61225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5" name="Group 34">
            <a:extLst>
              <a:ext uri="{FF2B5EF4-FFF2-40B4-BE49-F238E27FC236}">
                <a16:creationId xmlns:a16="http://schemas.microsoft.com/office/drawing/2014/main" id="{A4C86205-B337-6EA9-A1A4-3BF8F5FDA5ED}"/>
              </a:ext>
            </a:extLst>
          </p:cNvPr>
          <p:cNvGrpSpPr/>
          <p:nvPr/>
        </p:nvGrpSpPr>
        <p:grpSpPr>
          <a:xfrm>
            <a:off x="10172075" y="376635"/>
            <a:ext cx="2019925" cy="6367064"/>
            <a:chOff x="10020763" y="536668"/>
            <a:chExt cx="2179567" cy="6231651"/>
          </a:xfrm>
        </p:grpSpPr>
        <p:sp>
          <p:nvSpPr>
            <p:cNvPr id="36" name="Text Box 9">
              <a:extLst>
                <a:ext uri="{FF2B5EF4-FFF2-40B4-BE49-F238E27FC236}">
                  <a16:creationId xmlns:a16="http://schemas.microsoft.com/office/drawing/2014/main" id="{835A77BE-3B0E-5D61-929F-BEEA383704EF}"/>
                </a:ext>
              </a:extLst>
            </p:cNvPr>
            <p:cNvSpPr txBox="1">
              <a:spLocks/>
            </p:cNvSpPr>
            <p:nvPr/>
          </p:nvSpPr>
          <p:spPr>
            <a:xfrm>
              <a:off x="10041439" y="536668"/>
              <a:ext cx="2079792" cy="431481"/>
            </a:xfrm>
            <a:prstGeom prst="rect">
              <a:avLst/>
            </a:prstGeom>
            <a:solidFill>
              <a:srgbClr val="FF66CC"/>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950" b="1">
                  <a:solidFill>
                    <a:schemeClr val="bg1"/>
                  </a:solidFill>
                  <a:latin typeface="+mn-lt"/>
                  <a:cs typeface="Calibri" panose="020F0502020204030204" pitchFamily="34" charset="0"/>
                </a:rPr>
                <a:t>Then we hope to see these results (long-term outcomes):</a:t>
              </a:r>
            </a:p>
          </p:txBody>
        </p:sp>
        <p:sp>
          <p:nvSpPr>
            <p:cNvPr id="37" name="Text Box 33">
              <a:extLst>
                <a:ext uri="{FF2B5EF4-FFF2-40B4-BE49-F238E27FC236}">
                  <a16:creationId xmlns:a16="http://schemas.microsoft.com/office/drawing/2014/main" id="{FF845333-656F-9AD9-F57D-AF366454E4CB}"/>
                </a:ext>
              </a:extLst>
            </p:cNvPr>
            <p:cNvSpPr txBox="1">
              <a:spLocks/>
            </p:cNvSpPr>
            <p:nvPr/>
          </p:nvSpPr>
          <p:spPr>
            <a:xfrm>
              <a:off x="10020763" y="1104751"/>
              <a:ext cx="2179567" cy="5663568"/>
            </a:xfrm>
            <a:prstGeom prst="rect">
              <a:avLst/>
            </a:prstGeom>
            <a:solidFill>
              <a:srgbClr val="FF66CC"/>
            </a:solidFill>
            <a:ln w="6350">
              <a:solidFill>
                <a:srgbClr val="FF33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cs typeface="Arial" panose="020B0604020202020204" pitchFamily="34" charset="0"/>
                </a:rPr>
                <a:t>At least 75% of Headteachers and Pastoral Leads in participating schools will evaluate improved internal capacity to support pupil wellbeing. (a)</a:t>
              </a:r>
            </a:p>
            <a:p>
              <a:pPr>
                <a:defRPr/>
              </a:pPr>
              <a:endParaRPr lang="en-GB" altLang="en-US" sz="800">
                <a:solidFill>
                  <a:schemeClr val="bg1"/>
                </a:solidFill>
                <a:latin typeface="+mn-lt"/>
                <a:cs typeface="Times New Roman" panose="02020603050405020304" pitchFamily="18" charset="0"/>
              </a:endParaRPr>
            </a:p>
            <a:p>
              <a:pPr>
                <a:defRPr/>
              </a:pPr>
              <a:r>
                <a:rPr lang="en-GB" altLang="en-US" sz="900">
                  <a:solidFill>
                    <a:schemeClr val="bg1"/>
                  </a:solidFill>
                  <a:cs typeface="Arial" panose="020B0604020202020204" pitchFamily="34" charset="0"/>
                </a:rPr>
                <a:t>Case studies, surveys and implementation evaluations  evidence positive impact on pupil learning readiness and attendance/punctuality. (a)</a:t>
              </a:r>
            </a:p>
            <a:p>
              <a:pPr>
                <a:defRPr/>
              </a:pPr>
              <a:endParaRPr lang="en-GB" altLang="en-US" sz="800">
                <a:solidFill>
                  <a:schemeClr val="bg1"/>
                </a:solidFill>
                <a:latin typeface="+mn-lt"/>
                <a:cs typeface="Times New Roman" panose="02020603050405020304" pitchFamily="18" charset="0"/>
              </a:endParaRPr>
            </a:p>
            <a:p>
              <a:pPr>
                <a:defRPr/>
              </a:pPr>
              <a:endParaRPr lang="en-GB" altLang="en-US" sz="800">
                <a:solidFill>
                  <a:schemeClr val="bg1"/>
                </a:solidFill>
                <a:latin typeface="+mn-lt"/>
                <a:cs typeface="Times New Roman" panose="02020603050405020304" pitchFamily="18" charset="0"/>
              </a:endParaRPr>
            </a:p>
            <a:p>
              <a:pPr>
                <a:defRPr/>
              </a:pPr>
              <a:endParaRPr lang="en-GB" altLang="en-US" sz="800">
                <a:solidFill>
                  <a:schemeClr val="bg1"/>
                </a:solidFill>
                <a:latin typeface="+mn-lt"/>
                <a:cs typeface="Times New Roman" panose="02020603050405020304" pitchFamily="18" charset="0"/>
              </a:endParaRPr>
            </a:p>
            <a:p>
              <a:pPr>
                <a:defRPr/>
              </a:pPr>
              <a:r>
                <a:rPr lang="en-GB" altLang="en-US" sz="900">
                  <a:solidFill>
                    <a:schemeClr val="bg1"/>
                  </a:solidFill>
                  <a:cs typeface="Arial" panose="020B0604020202020204" pitchFamily="34" charset="0"/>
                </a:rPr>
                <a:t>Attendance rates and behaviour for participating attendance project schools compare favourably from baseline and with similar schools. (b)</a:t>
              </a:r>
              <a:endParaRPr lang="en-GB" altLang="en-US" sz="800">
                <a:solidFill>
                  <a:schemeClr val="bg1"/>
                </a:solidFill>
                <a:cs typeface="Arial" panose="020B0604020202020204" pitchFamily="34" charset="0"/>
              </a:endParaRPr>
            </a:p>
            <a:p>
              <a:pPr>
                <a:defRPr/>
              </a:pPr>
              <a:endParaRPr lang="en-GB" altLang="en-US" sz="8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Attendance best practice strategies identified and shared with all WELL Schools. (b)</a:t>
              </a:r>
            </a:p>
            <a:p>
              <a:pPr>
                <a:defRPr/>
              </a:pPr>
              <a:endParaRPr lang="en-GB" altLang="en-US" sz="8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PP Pastoral strategies for participating schools judged to be effective when QA and benchmarked against best practice. (c)</a:t>
              </a: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ea typeface="MS PGothic"/>
                  <a:cs typeface="Arial" panose="020B0604020202020204" pitchFamily="34" charset="0"/>
                </a:rPr>
                <a:t>Increasing numbers of schools and pupils participating in the Cumbrian Award with school leaders, teachers and participating pupils evaluating positive impact on skills, attitudes and sense of belonging. (d)</a:t>
              </a:r>
            </a:p>
            <a:p>
              <a:pPr>
                <a:defRPr/>
              </a:pPr>
              <a:endParaRPr lang="en-GB" altLang="en-US" sz="800">
                <a:cs typeface="Arial" panose="020B0604020202020204" pitchFamily="34" charset="0"/>
              </a:endParaRPr>
            </a:p>
          </p:txBody>
        </p:sp>
      </p:grpSp>
      <p:sp>
        <p:nvSpPr>
          <p:cNvPr id="38" name="Rectangle 37">
            <a:extLst>
              <a:ext uri="{FF2B5EF4-FFF2-40B4-BE49-F238E27FC236}">
                <a16:creationId xmlns:a16="http://schemas.microsoft.com/office/drawing/2014/main" id="{8C2905EB-B222-48EB-41BD-78D2F2E7C244}"/>
              </a:ext>
            </a:extLst>
          </p:cNvPr>
          <p:cNvSpPr/>
          <p:nvPr/>
        </p:nvSpPr>
        <p:spPr>
          <a:xfrm flipV="1">
            <a:off x="10168266" y="5014383"/>
            <a:ext cx="2037647" cy="72923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a:hlinkClick r:id="rId3" action="ppaction://hlinksldjump"/>
            <a:extLst>
              <a:ext uri="{FF2B5EF4-FFF2-40B4-BE49-F238E27FC236}">
                <a16:creationId xmlns:a16="http://schemas.microsoft.com/office/drawing/2014/main" id="{24940E46-C13F-4BAB-73DB-E5DC651E591A}"/>
              </a:ext>
            </a:extLst>
          </p:cNvPr>
          <p:cNvSpPr/>
          <p:nvPr/>
        </p:nvSpPr>
        <p:spPr>
          <a:xfrm>
            <a:off x="11721496" y="4124035"/>
            <a:ext cx="261257" cy="2775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06414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6" grpId="0" animBg="1"/>
      <p:bldP spid="27" grpId="0" animBg="1"/>
      <p:bldP spid="32" grpId="0" animBg="1"/>
      <p:bldP spid="33" grpId="0" animBg="1"/>
      <p:bldP spid="3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Placeholder 1">
            <a:extLst>
              <a:ext uri="{FF2B5EF4-FFF2-40B4-BE49-F238E27FC236}">
                <a16:creationId xmlns:a16="http://schemas.microsoft.com/office/drawing/2014/main" id="{1440B494-9C96-434D-8E54-446D8C48C6F9}"/>
              </a:ext>
            </a:extLst>
          </p:cNvPr>
          <p:cNvSpPr txBox="1">
            <a:spLocks/>
          </p:cNvSpPr>
          <p:nvPr/>
        </p:nvSpPr>
        <p:spPr bwMode="auto">
          <a:xfrm>
            <a:off x="2901038" y="0"/>
            <a:ext cx="6016930" cy="436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a:spcBef>
                <a:spcPct val="20000"/>
              </a:spcBef>
            </a:pPr>
            <a:r>
              <a:rPr lang="en-US" altLang="en-US" sz="1800" b="1">
                <a:cs typeface="Arial" panose="020B0604020202020204" pitchFamily="34" charset="0"/>
              </a:rPr>
              <a:t>(Pastoral) </a:t>
            </a:r>
            <a:r>
              <a:rPr lang="en-US" altLang="en-US" sz="1800" b="1">
                <a:cs typeface="Helvetica" panose="020B0604020202020204" pitchFamily="34" charset="0"/>
              </a:rPr>
              <a:t>Enablers </a:t>
            </a:r>
            <a:endParaRPr lang="en-US" altLang="en-US" sz="1800" b="1">
              <a:latin typeface="+mn-lt"/>
              <a:cs typeface="Helvetica" panose="020B0604020202020204" pitchFamily="34" charset="0"/>
            </a:endParaRP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29" name="Group 28">
            <a:extLst>
              <a:ext uri="{FF2B5EF4-FFF2-40B4-BE49-F238E27FC236}">
                <a16:creationId xmlns:a16="http://schemas.microsoft.com/office/drawing/2014/main" id="{8351EFC4-59FE-CB43-025B-56D0466709CC}"/>
              </a:ext>
            </a:extLst>
          </p:cNvPr>
          <p:cNvGrpSpPr/>
          <p:nvPr/>
        </p:nvGrpSpPr>
        <p:grpSpPr>
          <a:xfrm>
            <a:off x="73306" y="376635"/>
            <a:ext cx="1323781" cy="6392932"/>
            <a:chOff x="60535" y="497499"/>
            <a:chExt cx="1068550" cy="6272069"/>
          </a:xfrm>
          <a:solidFill>
            <a:schemeClr val="accent5">
              <a:lumMod val="60000"/>
              <a:lumOff val="40000"/>
            </a:schemeClr>
          </a:solidFill>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60535" y="497499"/>
              <a:ext cx="1068549" cy="404387"/>
            </a:xfrm>
            <a:prstGeom prst="rect">
              <a:avLst/>
            </a:prstGeom>
            <a:grp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decrease effect:</a:t>
              </a:r>
              <a:endParaRPr lang="en-GB" altLang="en-US" sz="1200" b="1">
                <a:solidFill>
                  <a:schemeClr val="bg1"/>
                </a:solidFill>
                <a:latin typeface="+mn-lt"/>
                <a:cs typeface="Calibri" panose="020F050202020403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60536" y="1059459"/>
              <a:ext cx="1068549" cy="5710109"/>
            </a:xfrm>
            <a:prstGeom prst="rect">
              <a:avLst/>
            </a:prstGeom>
            <a:grpFill/>
            <a:ln w="190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Trained individuals leave the school resulting in loss of specialist internal capacity.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 feeling that external factors beyond the school’s control are making ambitions within the school too difficult to achieve. (a)</a:t>
              </a: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attendance results in lost learning and weaker evidence for attendance strategies that really work. (b)</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Schools choose to focus only on general pastoral interventions with weak impact indicators and not aligned with academic outcome ambitions. (c)</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School focus on narrow academic curriculum. (d)</a:t>
              </a: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28" name="Group 27">
            <a:extLst>
              <a:ext uri="{FF2B5EF4-FFF2-40B4-BE49-F238E27FC236}">
                <a16:creationId xmlns:a16="http://schemas.microsoft.com/office/drawing/2014/main" id="{AF06BC00-0BB1-56C3-1387-C4036466B339}"/>
              </a:ext>
            </a:extLst>
          </p:cNvPr>
          <p:cNvGrpSpPr/>
          <p:nvPr/>
        </p:nvGrpSpPr>
        <p:grpSpPr>
          <a:xfrm>
            <a:off x="1473761" y="376635"/>
            <a:ext cx="1601343" cy="6377860"/>
            <a:chOff x="1225631" y="396127"/>
            <a:chExt cx="1173515" cy="6373443"/>
          </a:xfrm>
          <a:solidFill>
            <a:srgbClr val="09B0D7"/>
          </a:solidFill>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225631" y="396127"/>
              <a:ext cx="1172693" cy="411895"/>
            </a:xfrm>
            <a:prstGeom prst="rect">
              <a:avLst/>
            </a:prstGeom>
            <a:solidFill>
              <a:srgbClr val="09B0D7"/>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Factors that may increase effect:</a:t>
              </a:r>
              <a:endParaRPr lang="en-GB" altLang="en-US" sz="1200" b="1">
                <a:solidFill>
                  <a:schemeClr val="bg1"/>
                </a:solidFill>
                <a:latin typeface="+mn-lt"/>
                <a:cs typeface="Calibri" panose="020F0502020204030204" pitchFamily="34" charset="0"/>
              </a:endParaRP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225631" y="957357"/>
              <a:ext cx="1173515" cy="5812213"/>
            </a:xfrm>
            <a:prstGeom prst="rect">
              <a:avLst/>
            </a:prstGeom>
            <a:solidFill>
              <a:srgbClr val="09B0D7"/>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r>
                <a:rPr lang="en-GB" sz="800" b="1">
                  <a:solidFill>
                    <a:schemeClr val="bg1"/>
                  </a:solidFill>
                </a:rPr>
                <a:t>Pastoral Strategies</a:t>
              </a:r>
            </a:p>
            <a:p>
              <a:endParaRPr lang="en-GB" sz="800" b="1">
                <a:solidFill>
                  <a:schemeClr val="bg1"/>
                </a:solidFill>
              </a:endParaRPr>
            </a:p>
            <a:p>
              <a:r>
                <a:rPr lang="en-GB" sz="800">
                  <a:solidFill>
                    <a:schemeClr val="bg1"/>
                  </a:solidFill>
                </a:rPr>
                <a:t>Implementation process focus on unite and engage behaviours. (a)</a:t>
              </a:r>
            </a:p>
            <a:p>
              <a:endParaRPr lang="en-GB" sz="800">
                <a:solidFill>
                  <a:schemeClr val="bg1"/>
                </a:solidFill>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Primary focus of resource and inputs on what the school can do and influence.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Rolling programme of ELSA training with </a:t>
              </a:r>
              <a:r>
                <a:rPr lang="en-GB" sz="800" kern="100">
                  <a:solidFill>
                    <a:schemeClr val="bg1"/>
                  </a:solidFill>
                  <a:ea typeface="Aptos" panose="020B0004020202020204" pitchFamily="34" charset="0"/>
                  <a:cs typeface="Times New Roman" panose="02020603050405020304" pitchFamily="18" charset="0"/>
                </a:rPr>
                <a:t>s</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hared tools to evaluate impact.</a:t>
              </a:r>
              <a:r>
                <a:rPr lang="en-GB" sz="800" kern="100">
                  <a:solidFill>
                    <a:schemeClr val="bg1"/>
                  </a:solidFill>
                  <a:latin typeface="Aptos" panose="020B0004020202020204" pitchFamily="34" charset="0"/>
                  <a:ea typeface="Aptos" panose="020B0004020202020204" pitchFamily="34" charset="0"/>
                  <a:cs typeface="Times New Roman" panose="02020603050405020304" pitchFamily="18" charset="0"/>
                </a:rPr>
                <a:t> (a)</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ERA Learning Behaviours and metacognition programme. (b)</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Attendance project developed with national and local system partners and pupils with key focus on sharing practice and generating evidence of what works to promote attendance and to engage pupils in learning.</a:t>
              </a:r>
              <a:r>
                <a:rPr lang="en-GB" sz="800" kern="100">
                  <a:solidFill>
                    <a:schemeClr val="bg1"/>
                  </a:solidFill>
                  <a:effectLst/>
                  <a:ea typeface="Aptos" panose="020B0004020202020204" pitchFamily="34" charset="0"/>
                  <a:cs typeface="Arial" panose="020B0604020202020204" pitchFamily="34" charset="0"/>
                </a:rPr>
                <a:t>(b)</a:t>
              </a:r>
              <a:endParaRPr lang="en-GB" sz="800" kern="100">
                <a:solidFill>
                  <a:schemeClr val="bg1"/>
                </a:solidFill>
                <a:ea typeface="Aptos" panose="020B0004020202020204" pitchFamily="34" charset="0"/>
                <a:cs typeface="Arial" panose="020B0604020202020204" pitchFamily="34"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Modelling of how emotional wellbeing </a:t>
              </a:r>
              <a:r>
                <a:rPr lang="en-GB" sz="800" kern="100">
                  <a:solidFill>
                    <a:schemeClr val="bg1"/>
                  </a:solidFill>
                  <a:ea typeface="Aptos" panose="020B0004020202020204" pitchFamily="34" charset="0"/>
                  <a:cs typeface="Times New Roman" panose="02020603050405020304" pitchFamily="18" charset="0"/>
                </a:rPr>
                <a:t>is aligned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academic support. (PP audits and implementation plans). (c)</a:t>
              </a: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endParaRPr lang="en-GB" sz="80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focused Cumbrian Award – belonging, believing and becoming. (d)</a:t>
              </a:r>
              <a:endParaRPr lang="en-GB" sz="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22" name="Group 21">
            <a:extLst>
              <a:ext uri="{FF2B5EF4-FFF2-40B4-BE49-F238E27FC236}">
                <a16:creationId xmlns:a16="http://schemas.microsoft.com/office/drawing/2014/main" id="{3B113D84-54A1-0713-4BD5-DF1A4B1DB5A8}"/>
              </a:ext>
            </a:extLst>
          </p:cNvPr>
          <p:cNvGrpSpPr/>
          <p:nvPr/>
        </p:nvGrpSpPr>
        <p:grpSpPr>
          <a:xfrm>
            <a:off x="3148896" y="376635"/>
            <a:ext cx="2146140" cy="6377860"/>
            <a:chOff x="2480806" y="398109"/>
            <a:chExt cx="2301245" cy="6370211"/>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480806" y="398109"/>
              <a:ext cx="2301245" cy="408079"/>
            </a:xfrm>
            <a:prstGeom prst="rect">
              <a:avLst/>
            </a:prstGeom>
            <a:solidFill>
              <a:srgbClr val="FFC000"/>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latin typeface="+mn-lt"/>
                  <a:cs typeface="Calibri" panose="020F0502020204030204" pitchFamily="34" charset="0"/>
                </a:rPr>
                <a:t>If these things happen… (outputs):</a:t>
              </a:r>
              <a:endParaRPr lang="en-GB" altLang="en-US" sz="1200" b="1">
                <a:latin typeface="+mn-lt"/>
                <a:cs typeface="Calibri" panose="020F050202020403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480806" y="955538"/>
              <a:ext cx="2301245" cy="5812782"/>
            </a:xfrm>
            <a:prstGeom prst="rect">
              <a:avLst/>
            </a:prstGeom>
            <a:solidFill>
              <a:srgbClr val="FFC000"/>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800">
                  <a:cs typeface="Arial" panose="020B0604020202020204" pitchFamily="34" charset="0"/>
                </a:rPr>
                <a:t>Schools will develop resilient strategies to sustain capacity and momentum.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ELSA capacity will be sustained and pupils, leaders, teachers and ELSAs will share strategies that are having a positive impact on learning readiness for pupils receiving the support.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Attendance and learning behaviour evidence resource and case studies developed by and with schools with ERA support and made available to all schools.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High level of engagement in learning behaviour training.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share those aspects of practice that have biggest impact on attendance, behaviour and attitudes to learning. (b)</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PP strategies and WELL funded plans will align – case studies developed. (c)</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r>
                <a:rPr lang="en-GB" altLang="en-US" sz="800">
                  <a:cs typeface="Arial" panose="020B0604020202020204" pitchFamily="34" charset="0"/>
                </a:rPr>
                <a:t>Increasing number of schools will commit to the CA and implement as part of curriculum. (d)</a:t>
              </a:r>
            </a:p>
            <a:p>
              <a:pPr>
                <a:defRPr/>
              </a:pPr>
              <a:endParaRPr lang="en-GB" altLang="en-US" sz="800">
                <a:latin typeface="+mn-lt"/>
                <a:cs typeface="Times New Roman" panose="02020603050405020304" pitchFamily="18" charset="0"/>
              </a:endParaRPr>
            </a:p>
            <a:p>
              <a:pPr>
                <a:defRPr/>
              </a:pPr>
              <a:r>
                <a:rPr lang="en-GB" altLang="en-US" sz="800">
                  <a:latin typeface="+mn-lt"/>
                  <a:cs typeface="Times New Roman" panose="02020603050405020304" pitchFamily="18" charset="0"/>
                </a:rPr>
                <a:t> </a:t>
              </a: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Calibri" panose="020F0502020204030204" pitchFamily="34" charset="0"/>
              </a:endParaRPr>
            </a:p>
            <a:p>
              <a:pPr>
                <a:defRPr/>
              </a:pPr>
              <a:endParaRPr lang="en-GB" altLang="en-US" sz="800">
                <a:latin typeface="+mn-lt"/>
                <a:cs typeface="Times New Roman" panose="02020603050405020304" pitchFamily="18" charset="0"/>
              </a:endParaRP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a:p>
              <a:pPr>
                <a:defRPr/>
              </a:pPr>
              <a:r>
                <a:rPr lang="en-GB" altLang="en-US" sz="800">
                  <a:latin typeface="+mn-lt"/>
                  <a:cs typeface="Times New Roman" panose="02020603050405020304" pitchFamily="18" charset="0"/>
                </a:rPr>
                <a:t> </a:t>
              </a:r>
            </a:p>
          </p:txBody>
        </p:sp>
      </p:grpSp>
      <p:grpSp>
        <p:nvGrpSpPr>
          <p:cNvPr id="20" name="Group 19">
            <a:extLst>
              <a:ext uri="{FF2B5EF4-FFF2-40B4-BE49-F238E27FC236}">
                <a16:creationId xmlns:a16="http://schemas.microsoft.com/office/drawing/2014/main" id="{89BDDE6B-AD07-65AC-F58B-8C8899A31448}"/>
              </a:ext>
            </a:extLst>
          </p:cNvPr>
          <p:cNvGrpSpPr/>
          <p:nvPr/>
        </p:nvGrpSpPr>
        <p:grpSpPr>
          <a:xfrm>
            <a:off x="5352814" y="376635"/>
            <a:ext cx="2462517" cy="6367064"/>
            <a:chOff x="4854026" y="473167"/>
            <a:chExt cx="2535895" cy="6264731"/>
          </a:xfrm>
        </p:grpSpPr>
        <p:sp>
          <p:nvSpPr>
            <p:cNvPr id="6" name="Text Box 7">
              <a:extLst>
                <a:ext uri="{FF2B5EF4-FFF2-40B4-BE49-F238E27FC236}">
                  <a16:creationId xmlns:a16="http://schemas.microsoft.com/office/drawing/2014/main" id="{7668BD80-7D6A-4539-9331-0CA34EB6FC1E}"/>
                </a:ext>
              </a:extLst>
            </p:cNvPr>
            <p:cNvSpPr txBox="1">
              <a:spLocks/>
            </p:cNvSpPr>
            <p:nvPr/>
          </p:nvSpPr>
          <p:spPr>
            <a:xfrm>
              <a:off x="4857950" y="473167"/>
              <a:ext cx="2531971" cy="405555"/>
            </a:xfrm>
            <a:prstGeom prst="rect">
              <a:avLst/>
            </a:prstGeom>
            <a:solidFill>
              <a:schemeClr val="accent6">
                <a:lumMod val="60000"/>
                <a:lumOff val="40000"/>
              </a:schemeClr>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latin typeface="+mn-lt"/>
                  <a:cs typeface="Calibri" panose="020F0502020204030204" pitchFamily="34" charset="0"/>
                </a:rPr>
                <a:t>Then we can expect to see these results… (short term outcomes):</a:t>
              </a:r>
              <a:endParaRPr lang="en-GB" altLang="en-US" sz="1200" b="1">
                <a:latin typeface="+mn-lt"/>
                <a:cs typeface="Calibri" panose="020F0502020204030204" pitchFamily="34" charset="0"/>
              </a:endParaRPr>
            </a:p>
          </p:txBody>
        </p:sp>
        <p:sp>
          <p:nvSpPr>
            <p:cNvPr id="17" name="Text Box 18">
              <a:extLst>
                <a:ext uri="{FF2B5EF4-FFF2-40B4-BE49-F238E27FC236}">
                  <a16:creationId xmlns:a16="http://schemas.microsoft.com/office/drawing/2014/main" id="{0E868075-281E-4B31-A351-D84C5BC61D6B}"/>
                </a:ext>
              </a:extLst>
            </p:cNvPr>
            <p:cNvSpPr txBox="1">
              <a:spLocks/>
            </p:cNvSpPr>
            <p:nvPr/>
          </p:nvSpPr>
          <p:spPr>
            <a:xfrm>
              <a:off x="4854026" y="4921277"/>
              <a:ext cx="2531890" cy="834250"/>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900">
                  <a:ea typeface="Aptos" panose="020B0004020202020204" pitchFamily="34" charset="0"/>
                </a:rPr>
                <a:t>                                                                          The vast majority of</a:t>
              </a:r>
              <a:r>
                <a:rPr lang="en-GB" sz="900">
                  <a:effectLst/>
                  <a:latin typeface="Arial" panose="020B0604020202020204" pitchFamily="34" charset="0"/>
                  <a:ea typeface="Aptos" panose="020B0004020202020204" pitchFamily="34" charset="0"/>
                </a:rPr>
                <a:t> schools with ELSA capacity judge positive impact on behaviour and engagement in learning. (</a:t>
              </a:r>
              <a:r>
                <a:rPr lang="en-GB" sz="900" err="1">
                  <a:effectLst/>
                  <a:latin typeface="Arial" panose="020B0604020202020204" pitchFamily="34" charset="0"/>
                  <a:ea typeface="Aptos" panose="020B0004020202020204" pitchFamily="34" charset="0"/>
                </a:rPr>
                <a:t>a,c</a:t>
              </a:r>
              <a:r>
                <a:rPr lang="en-GB" sz="900">
                  <a:effectLst/>
                  <a:latin typeface="Arial" panose="020B0604020202020204" pitchFamily="34" charset="0"/>
                  <a:ea typeface="Aptos" panose="020B0004020202020204" pitchFamily="34" charset="0"/>
                </a:rPr>
                <a:t>)</a:t>
              </a:r>
              <a:endParaRPr lang="en-GB" altLang="en-US" sz="900">
                <a:latin typeface="+mn-lt"/>
                <a:cs typeface="Times New Roman" panose="02020603050405020304" pitchFamily="18" charset="0"/>
              </a:endParaRPr>
            </a:p>
            <a:p>
              <a:pPr>
                <a:lnSpc>
                  <a:spcPct val="115000"/>
                </a:lnSpc>
                <a:spcAft>
                  <a:spcPts val="800"/>
                </a:spcAft>
              </a:pPr>
              <a:endParaRPr lang="en-GB" sz="800">
                <a:ea typeface="Aptos" panose="020B0004020202020204" pitchFamily="34" charset="0"/>
              </a:endParaRPr>
            </a:p>
          </p:txBody>
        </p:sp>
        <p:sp>
          <p:nvSpPr>
            <p:cNvPr id="21" name="Text Box 18">
              <a:extLst>
                <a:ext uri="{FF2B5EF4-FFF2-40B4-BE49-F238E27FC236}">
                  <a16:creationId xmlns:a16="http://schemas.microsoft.com/office/drawing/2014/main" id="{63F2FAFB-9E8D-4DB0-B62B-00CF19C4C986}"/>
                </a:ext>
              </a:extLst>
            </p:cNvPr>
            <p:cNvSpPr txBox="1">
              <a:spLocks/>
            </p:cNvSpPr>
            <p:nvPr/>
          </p:nvSpPr>
          <p:spPr>
            <a:xfrm>
              <a:off x="4854026" y="5931099"/>
              <a:ext cx="2531890" cy="806799"/>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cs typeface="Arial" panose="020B0604020202020204" pitchFamily="34" charset="0"/>
                </a:rPr>
                <a:t>Vast majority CA participants will evaluate positive impact on skills, attitudes to learning and sense of belonging and belief. (d)</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a:p>
              <a:pPr>
                <a:defRPr/>
              </a:pPr>
              <a:endParaRPr lang="en-GB" altLang="en-US" sz="800">
                <a:solidFill>
                  <a:srgbClr val="000000"/>
                </a:solidFill>
                <a:cs typeface="Arial" panose="020B0604020202020204" pitchFamily="34" charset="0"/>
              </a:endParaRPr>
            </a:p>
          </p:txBody>
        </p:sp>
        <p:sp>
          <p:nvSpPr>
            <p:cNvPr id="2" name="Text Box 18">
              <a:extLst>
                <a:ext uri="{FF2B5EF4-FFF2-40B4-BE49-F238E27FC236}">
                  <a16:creationId xmlns:a16="http://schemas.microsoft.com/office/drawing/2014/main" id="{AF1AD74D-7013-9A13-1C73-BC1FEE14F639}"/>
                </a:ext>
              </a:extLst>
            </p:cNvPr>
            <p:cNvSpPr txBox="1">
              <a:spLocks/>
            </p:cNvSpPr>
            <p:nvPr/>
          </p:nvSpPr>
          <p:spPr>
            <a:xfrm>
              <a:off x="4854026" y="1036751"/>
              <a:ext cx="2535813" cy="505361"/>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cs typeface="Arial" panose="020B0604020202020204" pitchFamily="34" charset="0"/>
                </a:rPr>
                <a:t>The majority of schools will evaluate that WELL has been effective in building internal capacity. (a)</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p:txBody>
        </p:sp>
        <p:sp>
          <p:nvSpPr>
            <p:cNvPr id="9" name="Text Box 18">
              <a:extLst>
                <a:ext uri="{FF2B5EF4-FFF2-40B4-BE49-F238E27FC236}">
                  <a16:creationId xmlns:a16="http://schemas.microsoft.com/office/drawing/2014/main" id="{1A833D5A-F464-3194-7178-9BD8335AB1D8}"/>
                </a:ext>
              </a:extLst>
            </p:cNvPr>
            <p:cNvSpPr txBox="1">
              <a:spLocks/>
            </p:cNvSpPr>
            <p:nvPr/>
          </p:nvSpPr>
          <p:spPr>
            <a:xfrm>
              <a:off x="4859740" y="2709099"/>
              <a:ext cx="2526176" cy="1931123"/>
            </a:xfrm>
            <a:prstGeom prst="rect">
              <a:avLst/>
            </a:prstGeom>
            <a:solidFill>
              <a:schemeClr val="accent6">
                <a:lumMod val="60000"/>
                <a:lumOff val="40000"/>
              </a:schemeClr>
            </a:solidFill>
            <a:ln w="6350">
              <a:solidFill>
                <a:schemeClr val="bg1">
                  <a:lumMod val="6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implement training and guidance principles, reviewing behaviour policies.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Schools will evaluate that WELL/ERA evidence is having a positive impact on learning readiness.(b)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High quality pastoral strategies will be shared with all schools. (b)</a:t>
              </a:r>
            </a:p>
            <a:p>
              <a:pPr>
                <a:defRPr/>
              </a:pPr>
              <a:endParaRPr lang="en-GB" altLang="en-US" sz="800">
                <a:cs typeface="Arial" panose="020B0604020202020204" pitchFamily="34" charset="0"/>
              </a:endParaRPr>
            </a:p>
            <a:p>
              <a:pPr>
                <a:defRPr/>
              </a:pPr>
              <a:r>
                <a:rPr lang="en-GB" altLang="en-US" sz="800">
                  <a:cs typeface="Arial" panose="020B0604020202020204" pitchFamily="34" charset="0"/>
                </a:rPr>
                <a:t>Best practice approaches to promote positive attendance and behaviour implemented and improving trend evident. (Disadvantaged impacts monitored and reported). (b)</a:t>
              </a:r>
            </a:p>
            <a:p>
              <a:pPr>
                <a:defRPr/>
              </a:pPr>
              <a:endParaRPr lang="en-GB" altLang="en-US" sz="800">
                <a:cs typeface="Arial" panose="020B0604020202020204" pitchFamily="34" charset="0"/>
              </a:endParaRPr>
            </a:p>
            <a:p>
              <a:pPr>
                <a:defRPr/>
              </a:pPr>
              <a:endParaRPr lang="en-GB" altLang="en-US" sz="800">
                <a:cs typeface="Arial" panose="020B0604020202020204" pitchFamily="34" charset="0"/>
              </a:endParaRPr>
            </a:p>
          </p:txBody>
        </p:sp>
      </p:grpSp>
      <p:sp>
        <p:nvSpPr>
          <p:cNvPr id="10" name="Oval 9">
            <a:hlinkClick r:id="rId3" action="ppaction://hlinksldjump"/>
            <a:extLst>
              <a:ext uri="{FF2B5EF4-FFF2-40B4-BE49-F238E27FC236}">
                <a16:creationId xmlns:a16="http://schemas.microsoft.com/office/drawing/2014/main" id="{D9D581D9-ADCD-8902-03B4-3727D713DDCB}"/>
              </a:ext>
            </a:extLst>
          </p:cNvPr>
          <p:cNvSpPr/>
          <p:nvPr/>
        </p:nvSpPr>
        <p:spPr>
          <a:xfrm>
            <a:off x="11707319" y="3705821"/>
            <a:ext cx="261257" cy="2775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1" name="Group 30">
            <a:extLst>
              <a:ext uri="{FF2B5EF4-FFF2-40B4-BE49-F238E27FC236}">
                <a16:creationId xmlns:a16="http://schemas.microsoft.com/office/drawing/2014/main" id="{B99649F5-CAFC-CA3B-9C2C-CFC779F939B8}"/>
              </a:ext>
            </a:extLst>
          </p:cNvPr>
          <p:cNvGrpSpPr/>
          <p:nvPr/>
        </p:nvGrpSpPr>
        <p:grpSpPr>
          <a:xfrm>
            <a:off x="7869223" y="376635"/>
            <a:ext cx="2245079" cy="6367064"/>
            <a:chOff x="8549531" y="333517"/>
            <a:chExt cx="1748960" cy="6427530"/>
          </a:xfrm>
          <a:solidFill>
            <a:schemeClr val="accent4">
              <a:lumMod val="75000"/>
            </a:schemeClr>
          </a:solidFill>
        </p:grpSpPr>
        <p:grpSp>
          <p:nvGrpSpPr>
            <p:cNvPr id="30" name="Group 29">
              <a:extLst>
                <a:ext uri="{FF2B5EF4-FFF2-40B4-BE49-F238E27FC236}">
                  <a16:creationId xmlns:a16="http://schemas.microsoft.com/office/drawing/2014/main" id="{D9775C77-DEEA-92D5-3C48-107ACA74BB32}"/>
                </a:ext>
              </a:extLst>
            </p:cNvPr>
            <p:cNvGrpSpPr/>
            <p:nvPr/>
          </p:nvGrpSpPr>
          <p:grpSpPr>
            <a:xfrm>
              <a:off x="8549531" y="333517"/>
              <a:ext cx="1748960" cy="6427530"/>
              <a:chOff x="8549805" y="344534"/>
              <a:chExt cx="1723227" cy="6416526"/>
            </a:xfrm>
            <a:grpFill/>
          </p:grpSpPr>
          <p:sp>
            <p:nvSpPr>
              <p:cNvPr id="7" name="Text Box 8">
                <a:extLst>
                  <a:ext uri="{FF2B5EF4-FFF2-40B4-BE49-F238E27FC236}">
                    <a16:creationId xmlns:a16="http://schemas.microsoft.com/office/drawing/2014/main" id="{5CC10628-65D3-4DEF-AA37-E55F974D9D89}"/>
                  </a:ext>
                </a:extLst>
              </p:cNvPr>
              <p:cNvSpPr txBox="1">
                <a:spLocks/>
              </p:cNvSpPr>
              <p:nvPr/>
            </p:nvSpPr>
            <p:spPr>
              <a:xfrm>
                <a:off x="8568329" y="344534"/>
                <a:ext cx="1704703" cy="411495"/>
              </a:xfrm>
              <a:prstGeom prst="rect">
                <a:avLst/>
              </a:prstGeom>
              <a:grp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chemeClr val="bg1"/>
                    </a:solidFill>
                    <a:latin typeface="+mn-lt"/>
                    <a:cs typeface="Calibri" panose="020F0502020204030204" pitchFamily="34" charset="0"/>
                  </a:rPr>
                  <a:t>Then we want to see these results… (intermediate outcomes):</a:t>
                </a:r>
                <a:endParaRPr lang="en-GB" altLang="en-US" sz="1200" b="1">
                  <a:solidFill>
                    <a:schemeClr val="bg1"/>
                  </a:solidFill>
                  <a:latin typeface="+mn-lt"/>
                  <a:cs typeface="Calibri" panose="020F0502020204030204" pitchFamily="34" charset="0"/>
                </a:endParaRPr>
              </a:p>
            </p:txBody>
          </p:sp>
          <p:grpSp>
            <p:nvGrpSpPr>
              <p:cNvPr id="12" name="Group 11">
                <a:extLst>
                  <a:ext uri="{FF2B5EF4-FFF2-40B4-BE49-F238E27FC236}">
                    <a16:creationId xmlns:a16="http://schemas.microsoft.com/office/drawing/2014/main" id="{094E3A44-7B3C-F3F7-7D07-CE4EF3E1AF14}"/>
                  </a:ext>
                </a:extLst>
              </p:cNvPr>
              <p:cNvGrpSpPr/>
              <p:nvPr/>
            </p:nvGrpSpPr>
            <p:grpSpPr>
              <a:xfrm>
                <a:off x="8549805" y="929471"/>
                <a:ext cx="1723222" cy="5831589"/>
                <a:chOff x="8355773" y="1422701"/>
                <a:chExt cx="1525479" cy="5338973"/>
              </a:xfrm>
              <a:grpFill/>
            </p:grpSpPr>
            <p:sp>
              <p:nvSpPr>
                <p:cNvPr id="18" name="Text Box 19">
                  <a:extLst>
                    <a:ext uri="{FF2B5EF4-FFF2-40B4-BE49-F238E27FC236}">
                      <a16:creationId xmlns:a16="http://schemas.microsoft.com/office/drawing/2014/main" id="{37376D01-1D52-43C5-A546-951A7CC86FE0}"/>
                    </a:ext>
                  </a:extLst>
                </p:cNvPr>
                <p:cNvSpPr txBox="1">
                  <a:spLocks/>
                </p:cNvSpPr>
                <p:nvPr/>
              </p:nvSpPr>
              <p:spPr>
                <a:xfrm>
                  <a:off x="8370088" y="1422701"/>
                  <a:ext cx="1511164" cy="466835"/>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cs typeface="Arial" panose="020B0604020202020204" pitchFamily="34" charset="0"/>
                    </a:rPr>
                    <a:t>Pastoral/ ELSA capacity has been sustained in the region. (a)</a:t>
                  </a:r>
                </a:p>
                <a:p>
                  <a:pPr>
                    <a:defRPr/>
                  </a:pPr>
                  <a:endParaRPr lang="en-GB" altLang="en-US" sz="800">
                    <a:solidFill>
                      <a:srgbClr val="000000"/>
                    </a:solidFill>
                    <a:cs typeface="Arial" panose="020B0604020202020204" pitchFamily="34" charset="0"/>
                  </a:endParaRPr>
                </a:p>
              </p:txBody>
            </p:sp>
            <p:sp>
              <p:nvSpPr>
                <p:cNvPr id="23" name="Text Box 19">
                  <a:extLst>
                    <a:ext uri="{FF2B5EF4-FFF2-40B4-BE49-F238E27FC236}">
                      <a16:creationId xmlns:a16="http://schemas.microsoft.com/office/drawing/2014/main" id="{F264B8EF-B215-426A-9F9E-AAE2C8833C9A}"/>
                    </a:ext>
                  </a:extLst>
                </p:cNvPr>
                <p:cNvSpPr txBox="1">
                  <a:spLocks/>
                </p:cNvSpPr>
                <p:nvPr/>
              </p:nvSpPr>
              <p:spPr>
                <a:xfrm>
                  <a:off x="8371804" y="5058211"/>
                  <a:ext cx="1509085" cy="780750"/>
                </a:xfrm>
                <a:prstGeom prst="rect">
                  <a:avLst/>
                </a:prstGeom>
                <a:grpFill/>
                <a:ln w="6350">
                  <a:solidFill>
                    <a:schemeClr val="tx2">
                      <a:lumMod val="75000"/>
                      <a:lumOff val="2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900">
                    <a:solidFill>
                      <a:schemeClr val="bg1"/>
                    </a:solidFill>
                    <a:ea typeface="MS PGothic"/>
                    <a:cs typeface="Arial" panose="020B0604020202020204" pitchFamily="34" charset="0"/>
                  </a:endParaRPr>
                </a:p>
                <a:p>
                  <a:pPr>
                    <a:defRPr/>
                  </a:pPr>
                  <a:r>
                    <a:rPr lang="en-GB" altLang="en-US" sz="900">
                      <a:solidFill>
                        <a:schemeClr val="bg1"/>
                      </a:solidFill>
                      <a:ea typeface="MS PGothic"/>
                      <a:cs typeface="Arial" panose="020B0604020202020204" pitchFamily="34" charset="0"/>
                    </a:rPr>
                    <a:t>PP pastoral element of strategies in WELL schools align with school improvement plans and are securely based on evidence. (c)</a:t>
                  </a:r>
                </a:p>
                <a:p>
                  <a:pPr>
                    <a:defRPr/>
                  </a:pPr>
                  <a:endParaRPr lang="en-GB" altLang="en-US" sz="800">
                    <a:ea typeface="MS PGothic"/>
                    <a:cs typeface="Arial" panose="020B0604020202020204" pitchFamily="34" charset="0"/>
                  </a:endParaRPr>
                </a:p>
              </p:txBody>
            </p:sp>
            <p:sp>
              <p:nvSpPr>
                <p:cNvPr id="25" name="Text Box 18">
                  <a:extLst>
                    <a:ext uri="{FF2B5EF4-FFF2-40B4-BE49-F238E27FC236}">
                      <a16:creationId xmlns:a16="http://schemas.microsoft.com/office/drawing/2014/main" id="{01F45386-E263-4BC4-8C6C-F77B2B8BF73B}"/>
                    </a:ext>
                  </a:extLst>
                </p:cNvPr>
                <p:cNvSpPr txBox="1">
                  <a:spLocks/>
                </p:cNvSpPr>
                <p:nvPr/>
              </p:nvSpPr>
              <p:spPr>
                <a:xfrm>
                  <a:off x="8355773" y="6005131"/>
                  <a:ext cx="1525477" cy="756543"/>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ea typeface="MS PGothic"/>
                      <a:cs typeface="Arial" panose="020B0604020202020204" pitchFamily="34" charset="0"/>
                    </a:rPr>
                    <a:t>Increasing numbers of schools and pupils participating in the Cumbrian Award with successful pupils evaluating positive impact on skills, attitudes and sense of belonging. (d)</a:t>
                  </a:r>
                </a:p>
                <a:p>
                  <a:pPr>
                    <a:defRPr/>
                  </a:pPr>
                  <a:endParaRPr lang="en-GB" altLang="en-US" sz="800">
                    <a:solidFill>
                      <a:schemeClr val="accent2">
                        <a:lumMod val="50000"/>
                      </a:schemeClr>
                    </a:solidFill>
                    <a:latin typeface="+mn-lt"/>
                    <a:ea typeface="MS PGothic"/>
                    <a:cs typeface="Times New Roman"/>
                  </a:endParaRPr>
                </a:p>
              </p:txBody>
            </p:sp>
          </p:grpSp>
        </p:grpSp>
        <p:sp>
          <p:nvSpPr>
            <p:cNvPr id="19" name="Text Box 19">
              <a:extLst>
                <a:ext uri="{FF2B5EF4-FFF2-40B4-BE49-F238E27FC236}">
                  <a16:creationId xmlns:a16="http://schemas.microsoft.com/office/drawing/2014/main" id="{EEC85521-5F97-A23B-CDDF-58441E97828B}"/>
                </a:ext>
              </a:extLst>
            </p:cNvPr>
            <p:cNvSpPr txBox="1">
              <a:spLocks/>
            </p:cNvSpPr>
            <p:nvPr/>
          </p:nvSpPr>
          <p:spPr>
            <a:xfrm>
              <a:off x="8567909" y="2619046"/>
              <a:ext cx="1730159" cy="1359213"/>
            </a:xfrm>
            <a:prstGeom prst="rect">
              <a:avLst/>
            </a:prstGeom>
            <a:solidFill>
              <a:schemeClr val="accent4">
                <a:lumMod val="75000"/>
              </a:schemeClr>
            </a:solidFill>
            <a:ln w="6350">
              <a:solidFill>
                <a:schemeClr val="accent4">
                  <a:lumMod val="75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endParaRPr lang="en-GB" altLang="en-US" sz="8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ELSA surveys, pupil and parent voice, attendance project data evidence impact on attendance, behaviour and learning readiness. (b)</a:t>
              </a: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Case studies evidence positive impacts on attendance and learning. (b)</a:t>
              </a:r>
            </a:p>
          </p:txBody>
        </p:sp>
      </p:grpSp>
      <p:sp>
        <p:nvSpPr>
          <p:cNvPr id="24" name="Rectangle 23">
            <a:extLst>
              <a:ext uri="{FF2B5EF4-FFF2-40B4-BE49-F238E27FC236}">
                <a16:creationId xmlns:a16="http://schemas.microsoft.com/office/drawing/2014/main" id="{F58CFF69-D80B-4BA8-0564-E650B2B2E873}"/>
              </a:ext>
            </a:extLst>
          </p:cNvPr>
          <p:cNvSpPr/>
          <p:nvPr/>
        </p:nvSpPr>
        <p:spPr>
          <a:xfrm>
            <a:off x="108358" y="6225870"/>
            <a:ext cx="1233761" cy="42141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E452775E-BE32-C9C2-C9C2-962FF9686121}"/>
              </a:ext>
            </a:extLst>
          </p:cNvPr>
          <p:cNvSpPr/>
          <p:nvPr/>
        </p:nvSpPr>
        <p:spPr>
          <a:xfrm flipV="1">
            <a:off x="1518940" y="6170211"/>
            <a:ext cx="1514186" cy="53273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4259B78F-D0DB-97DE-8D97-FAB18F149C8D}"/>
              </a:ext>
            </a:extLst>
          </p:cNvPr>
          <p:cNvSpPr/>
          <p:nvPr/>
        </p:nvSpPr>
        <p:spPr>
          <a:xfrm flipV="1">
            <a:off x="3211460" y="6020182"/>
            <a:ext cx="2021012" cy="4641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890541A0-2578-E829-F51B-BCDCB27C0844}"/>
              </a:ext>
            </a:extLst>
          </p:cNvPr>
          <p:cNvSpPr/>
          <p:nvPr/>
        </p:nvSpPr>
        <p:spPr>
          <a:xfrm flipV="1">
            <a:off x="5392108" y="5942167"/>
            <a:ext cx="2351028" cy="62020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AB9056B3-F135-8E6E-57DE-7502919C53AA}"/>
              </a:ext>
            </a:extLst>
          </p:cNvPr>
          <p:cNvSpPr/>
          <p:nvPr/>
        </p:nvSpPr>
        <p:spPr>
          <a:xfrm flipV="1">
            <a:off x="7929326" y="5965827"/>
            <a:ext cx="2113171" cy="73711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F901CA43-90B1-0824-6D10-7D9C61D19112}"/>
              </a:ext>
            </a:extLst>
          </p:cNvPr>
          <p:cNvSpPr/>
          <p:nvPr/>
        </p:nvSpPr>
        <p:spPr>
          <a:xfrm>
            <a:off x="10234609" y="5564291"/>
            <a:ext cx="1840710" cy="113865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5" name="Group 34">
            <a:extLst>
              <a:ext uri="{FF2B5EF4-FFF2-40B4-BE49-F238E27FC236}">
                <a16:creationId xmlns:a16="http://schemas.microsoft.com/office/drawing/2014/main" id="{40B9B256-112D-B5C7-DB4A-E6B0CF4F759D}"/>
              </a:ext>
            </a:extLst>
          </p:cNvPr>
          <p:cNvGrpSpPr/>
          <p:nvPr/>
        </p:nvGrpSpPr>
        <p:grpSpPr>
          <a:xfrm>
            <a:off x="10172075" y="376635"/>
            <a:ext cx="2019925" cy="6367064"/>
            <a:chOff x="10020763" y="536668"/>
            <a:chExt cx="2179567" cy="6231651"/>
          </a:xfrm>
        </p:grpSpPr>
        <p:sp>
          <p:nvSpPr>
            <p:cNvPr id="36" name="Text Box 9">
              <a:extLst>
                <a:ext uri="{FF2B5EF4-FFF2-40B4-BE49-F238E27FC236}">
                  <a16:creationId xmlns:a16="http://schemas.microsoft.com/office/drawing/2014/main" id="{20FD4FA6-C184-448A-F688-70E714CF4677}"/>
                </a:ext>
              </a:extLst>
            </p:cNvPr>
            <p:cNvSpPr txBox="1">
              <a:spLocks/>
            </p:cNvSpPr>
            <p:nvPr/>
          </p:nvSpPr>
          <p:spPr>
            <a:xfrm>
              <a:off x="10041439" y="536668"/>
              <a:ext cx="2079792" cy="431481"/>
            </a:xfrm>
            <a:prstGeom prst="rect">
              <a:avLst/>
            </a:prstGeom>
            <a:solidFill>
              <a:srgbClr val="FF66CC"/>
            </a:solidFill>
            <a:ln w="190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950" b="1">
                  <a:solidFill>
                    <a:schemeClr val="bg1"/>
                  </a:solidFill>
                  <a:latin typeface="+mn-lt"/>
                  <a:cs typeface="Calibri" panose="020F0502020204030204" pitchFamily="34" charset="0"/>
                </a:rPr>
                <a:t>Then we hope to see these results (long-term outcomes):</a:t>
              </a:r>
            </a:p>
          </p:txBody>
        </p:sp>
        <p:sp>
          <p:nvSpPr>
            <p:cNvPr id="37" name="Text Box 33">
              <a:extLst>
                <a:ext uri="{FF2B5EF4-FFF2-40B4-BE49-F238E27FC236}">
                  <a16:creationId xmlns:a16="http://schemas.microsoft.com/office/drawing/2014/main" id="{DA667349-F7A7-EE49-3B2B-A31266AAB209}"/>
                </a:ext>
              </a:extLst>
            </p:cNvPr>
            <p:cNvSpPr txBox="1">
              <a:spLocks/>
            </p:cNvSpPr>
            <p:nvPr/>
          </p:nvSpPr>
          <p:spPr>
            <a:xfrm>
              <a:off x="10020763" y="1104751"/>
              <a:ext cx="2179567" cy="5663568"/>
            </a:xfrm>
            <a:prstGeom prst="rect">
              <a:avLst/>
            </a:prstGeom>
            <a:solidFill>
              <a:srgbClr val="FF66CC"/>
            </a:solidFill>
            <a:ln w="6350">
              <a:solidFill>
                <a:srgbClr val="FF33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altLang="en-US" sz="900">
                  <a:solidFill>
                    <a:schemeClr val="bg1"/>
                  </a:solidFill>
                  <a:cs typeface="Arial" panose="020B0604020202020204" pitchFamily="34" charset="0"/>
                </a:rPr>
                <a:t>At least 75% of Headteachers and Pastoral Leads in participating schools will evaluate improved internal capacity to support pupil wellbeing. (a)</a:t>
              </a:r>
            </a:p>
            <a:p>
              <a:pPr>
                <a:defRPr/>
              </a:pPr>
              <a:endParaRPr lang="en-GB" altLang="en-US" sz="800">
                <a:solidFill>
                  <a:schemeClr val="bg1"/>
                </a:solidFill>
                <a:latin typeface="+mn-lt"/>
                <a:cs typeface="Times New Roman" panose="02020603050405020304" pitchFamily="18" charset="0"/>
              </a:endParaRPr>
            </a:p>
            <a:p>
              <a:pPr>
                <a:defRPr/>
              </a:pPr>
              <a:r>
                <a:rPr lang="en-GB" altLang="en-US" sz="900">
                  <a:solidFill>
                    <a:schemeClr val="bg1"/>
                  </a:solidFill>
                  <a:cs typeface="Arial" panose="020B0604020202020204" pitchFamily="34" charset="0"/>
                </a:rPr>
                <a:t>Case studies, surveys and implementation evaluations  evidence positive impact on pupil learning readiness and attendance/punctuality. (a)</a:t>
              </a:r>
            </a:p>
            <a:p>
              <a:pPr>
                <a:defRPr/>
              </a:pPr>
              <a:endParaRPr lang="en-GB" altLang="en-US" sz="800">
                <a:solidFill>
                  <a:schemeClr val="bg1"/>
                </a:solidFill>
                <a:latin typeface="+mn-lt"/>
                <a:cs typeface="Times New Roman" panose="02020603050405020304" pitchFamily="18" charset="0"/>
              </a:endParaRPr>
            </a:p>
            <a:p>
              <a:pPr>
                <a:defRPr/>
              </a:pPr>
              <a:endParaRPr lang="en-GB" altLang="en-US" sz="800">
                <a:solidFill>
                  <a:schemeClr val="bg1"/>
                </a:solidFill>
                <a:latin typeface="+mn-lt"/>
                <a:cs typeface="Times New Roman" panose="02020603050405020304" pitchFamily="18" charset="0"/>
              </a:endParaRPr>
            </a:p>
            <a:p>
              <a:pPr>
                <a:defRPr/>
              </a:pPr>
              <a:endParaRPr lang="en-GB" altLang="en-US" sz="800">
                <a:solidFill>
                  <a:schemeClr val="bg1"/>
                </a:solidFill>
                <a:latin typeface="+mn-lt"/>
                <a:cs typeface="Times New Roman" panose="02020603050405020304" pitchFamily="18" charset="0"/>
              </a:endParaRPr>
            </a:p>
            <a:p>
              <a:pPr>
                <a:defRPr/>
              </a:pPr>
              <a:r>
                <a:rPr lang="en-GB" altLang="en-US" sz="900">
                  <a:solidFill>
                    <a:schemeClr val="bg1"/>
                  </a:solidFill>
                  <a:cs typeface="Arial" panose="020B0604020202020204" pitchFamily="34" charset="0"/>
                </a:rPr>
                <a:t>Attendance rates and behaviour for participating attendance project schools compare favourably from baseline and with similar schools. (b)</a:t>
              </a:r>
              <a:endParaRPr lang="en-GB" altLang="en-US" sz="800">
                <a:solidFill>
                  <a:schemeClr val="bg1"/>
                </a:solidFill>
                <a:cs typeface="Arial" panose="020B0604020202020204" pitchFamily="34" charset="0"/>
              </a:endParaRPr>
            </a:p>
            <a:p>
              <a:pPr>
                <a:defRPr/>
              </a:pPr>
              <a:endParaRPr lang="en-GB" altLang="en-US" sz="8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Attendance best practice strategies identified and shared with all WELL Schools. (b)</a:t>
              </a:r>
            </a:p>
            <a:p>
              <a:pPr>
                <a:defRPr/>
              </a:pPr>
              <a:endParaRPr lang="en-GB" altLang="en-US" sz="8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cs typeface="Arial" panose="020B0604020202020204" pitchFamily="34" charset="0"/>
                </a:rPr>
                <a:t>PP Pastoral strategies for participating schools judged to be effective when QA and benchmarked against best practice. (c)</a:t>
              </a:r>
            </a:p>
            <a:p>
              <a:pPr>
                <a:defRPr/>
              </a:pPr>
              <a:endParaRPr lang="en-GB" altLang="en-US" sz="900">
                <a:solidFill>
                  <a:schemeClr val="bg1"/>
                </a:solidFill>
                <a:cs typeface="Arial" panose="020B0604020202020204" pitchFamily="34" charset="0"/>
              </a:endParaRPr>
            </a:p>
            <a:p>
              <a:pPr>
                <a:defRPr/>
              </a:pPr>
              <a:r>
                <a:rPr lang="en-GB" altLang="en-US" sz="900">
                  <a:solidFill>
                    <a:schemeClr val="bg1"/>
                  </a:solidFill>
                  <a:ea typeface="MS PGothic"/>
                  <a:cs typeface="Arial" panose="020B0604020202020204" pitchFamily="34" charset="0"/>
                </a:rPr>
                <a:t>Increasing numbers of schools and pupils participating in the Cumbrian Award with school leaders, teachers and participating pupils evaluating positive impact on skills, attitudes and sense of belonging. (d)</a:t>
              </a:r>
            </a:p>
            <a:p>
              <a:pPr>
                <a:defRPr/>
              </a:pPr>
              <a:endParaRPr lang="en-GB" altLang="en-US" sz="800">
                <a:cs typeface="Arial" panose="020B0604020202020204" pitchFamily="34" charset="0"/>
              </a:endParaRPr>
            </a:p>
          </p:txBody>
        </p:sp>
      </p:grpSp>
      <p:sp>
        <p:nvSpPr>
          <p:cNvPr id="38" name="Rectangle 37">
            <a:extLst>
              <a:ext uri="{FF2B5EF4-FFF2-40B4-BE49-F238E27FC236}">
                <a16:creationId xmlns:a16="http://schemas.microsoft.com/office/drawing/2014/main" id="{97F6292A-4A44-9EAC-E22D-12248A28236F}"/>
              </a:ext>
            </a:extLst>
          </p:cNvPr>
          <p:cNvSpPr/>
          <p:nvPr/>
        </p:nvSpPr>
        <p:spPr>
          <a:xfrm flipV="1">
            <a:off x="10191238" y="5818629"/>
            <a:ext cx="1927456" cy="92507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a:hlinkClick r:id="rId3" action="ppaction://hlinksldjump"/>
            <a:extLst>
              <a:ext uri="{FF2B5EF4-FFF2-40B4-BE49-F238E27FC236}">
                <a16:creationId xmlns:a16="http://schemas.microsoft.com/office/drawing/2014/main" id="{751D3497-A0F3-DF8E-6867-840A881EC295}"/>
              </a:ext>
            </a:extLst>
          </p:cNvPr>
          <p:cNvSpPr/>
          <p:nvPr/>
        </p:nvSpPr>
        <p:spPr>
          <a:xfrm>
            <a:off x="11721496" y="4124035"/>
            <a:ext cx="261257" cy="2775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83921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6" grpId="0" animBg="1"/>
      <p:bldP spid="27" grpId="0" animBg="1"/>
      <p:bldP spid="32" grpId="0" animBg="1"/>
      <p:bldP spid="33" grpId="0" animBg="1"/>
      <p:bldP spid="34" grpId="0" animBg="1"/>
      <p:bldP spid="3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99265-4673-C344-B12D-5EDC5293C7DE}"/>
              </a:ext>
            </a:extLst>
          </p:cNvPr>
          <p:cNvSpPr>
            <a:spLocks noGrp="1"/>
          </p:cNvSpPr>
          <p:nvPr>
            <p:ph type="title"/>
          </p:nvPr>
        </p:nvSpPr>
        <p:spPr/>
        <p:txBody>
          <a:bodyPr/>
          <a:lstStyle/>
          <a:p>
            <a:r>
              <a:rPr lang="en-GB" b="1"/>
              <a:t>Potential Questions  - 2025</a:t>
            </a:r>
            <a:br>
              <a:rPr lang="en-GB"/>
            </a:br>
            <a:endParaRPr lang="en-GB"/>
          </a:p>
        </p:txBody>
      </p:sp>
      <p:sp>
        <p:nvSpPr>
          <p:cNvPr id="3" name="Content Placeholder 2">
            <a:extLst>
              <a:ext uri="{FF2B5EF4-FFF2-40B4-BE49-F238E27FC236}">
                <a16:creationId xmlns:a16="http://schemas.microsoft.com/office/drawing/2014/main" id="{84003DE7-419D-6145-98EB-2EC7ABD1DDFC}"/>
              </a:ext>
            </a:extLst>
          </p:cNvPr>
          <p:cNvSpPr>
            <a:spLocks noGrp="1"/>
          </p:cNvSpPr>
          <p:nvPr>
            <p:ph idx="1"/>
          </p:nvPr>
        </p:nvSpPr>
        <p:spPr>
          <a:xfrm>
            <a:off x="838200" y="1269999"/>
            <a:ext cx="10515600" cy="5147733"/>
          </a:xfrm>
        </p:spPr>
        <p:txBody>
          <a:bodyPr vert="horz" lIns="91440" tIns="45720" rIns="91440" bIns="45720" rtlCol="0" anchor="t">
            <a:normAutofit fontScale="62500" lnSpcReduction="20000"/>
          </a:bodyPr>
          <a:lstStyle/>
          <a:p>
            <a:pPr eaLnBrk="0" fontAlgn="base" hangingPunct="0">
              <a:lnSpc>
                <a:spcPct val="100000"/>
              </a:lnSpc>
              <a:spcBef>
                <a:spcPct val="0"/>
              </a:spcBef>
              <a:spcAft>
                <a:spcPct val="0"/>
              </a:spcAft>
            </a:pPr>
            <a:r>
              <a:rPr lang="en-GB" altLang="en-US">
                <a:latin typeface="Calibri" panose="020F0502020204030204" pitchFamily="34" charset="0"/>
                <a:ea typeface="Calibri" panose="020F0502020204030204" pitchFamily="34" charset="0"/>
                <a:cs typeface="Calibri" panose="020F0502020204030204" pitchFamily="34" charset="0"/>
              </a:rPr>
              <a:t>Do </a:t>
            </a:r>
            <a:r>
              <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WELL schools have</a:t>
            </a:r>
            <a:r>
              <a:rPr lang="en-GB" altLang="en-US">
                <a:latin typeface="Calibri" panose="020F0502020204030204" pitchFamily="34" charset="0"/>
                <a:ea typeface="Calibri" panose="020F0502020204030204" pitchFamily="34" charset="0"/>
                <a:cs typeface="Calibri" panose="020F0502020204030204" pitchFamily="34" charset="0"/>
              </a:rPr>
              <a:t> a clear and shared knowledge,</a:t>
            </a:r>
            <a:r>
              <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and reach of understanding of </a:t>
            </a:r>
            <a:r>
              <a:rPr lang="en-GB" altLang="en-US">
                <a:latin typeface="Calibri" panose="020F0502020204030204" pitchFamily="34" charset="0"/>
                <a:ea typeface="Calibri" panose="020F0502020204030204" pitchFamily="34" charset="0"/>
                <a:cs typeface="Calibri" panose="020F0502020204030204" pitchFamily="34" charset="0"/>
              </a:rPr>
              <a:t>what sophisticated implementation looks like </a:t>
            </a:r>
            <a:r>
              <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and are schools using this knowledge to develop their practice?</a:t>
            </a:r>
          </a:p>
          <a:p>
            <a:pPr eaLnBrk="0" fontAlgn="base" hangingPunct="0">
              <a:lnSpc>
                <a:spcPct val="100000"/>
              </a:lnSpc>
              <a:spcBef>
                <a:spcPct val="0"/>
              </a:spcBef>
              <a:spcAft>
                <a:spcPct val="0"/>
              </a:spcAft>
            </a:pPr>
            <a:r>
              <a:rPr lang="en-GB" sz="2800">
                <a:effectLst/>
                <a:latin typeface="Segoe UI" panose="020B0502040204020203" pitchFamily="34" charset="0"/>
              </a:rPr>
              <a:t>Do schools across west Cumbria have clear and shared improvement priorities in relation to academic and pastoral outcomes? </a:t>
            </a:r>
            <a:endPar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eaLnBrk="0" fontAlgn="base" hangingPunct="0">
              <a:lnSpc>
                <a:spcPct val="100000"/>
              </a:lnSpc>
              <a:spcBef>
                <a:spcPct val="0"/>
              </a:spcBef>
              <a:spcAft>
                <a:spcPct val="0"/>
              </a:spcAft>
            </a:pPr>
            <a:r>
              <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How well are the schools across multiple designations working together to address these priorities, </a:t>
            </a:r>
            <a:r>
              <a:rPr lang="en-GB" sz="2800">
                <a:effectLst/>
                <a:latin typeface="Segoe UI" panose="020B0502040204020203" pitchFamily="34" charset="0"/>
              </a:rPr>
              <a:t>drawing judiciously on external expertise and challenge from WELL as appropriate</a:t>
            </a:r>
            <a:endParaRPr lang="en-GB" altLang="en-US">
              <a:latin typeface="Calibri" panose="020F0502020204030204" pitchFamily="34" charset="0"/>
              <a:cs typeface="Calibri" panose="020F0502020204030204" pitchFamily="34" charset="0"/>
            </a:endParaRPr>
          </a:p>
          <a:p>
            <a:pPr eaLnBrk="0" fontAlgn="base" hangingPunct="0">
              <a:lnSpc>
                <a:spcPct val="100000"/>
              </a:lnSpc>
              <a:spcBef>
                <a:spcPct val="0"/>
              </a:spcBef>
              <a:spcAft>
                <a:spcPct val="0"/>
              </a:spcAft>
            </a:pPr>
            <a:r>
              <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Do local school improvement agencies support and drive the key enablers?</a:t>
            </a:r>
          </a:p>
          <a:p>
            <a:pPr eaLnBrk="0" fontAlgn="base" hangingPunct="0">
              <a:lnSpc>
                <a:spcPct val="100000"/>
              </a:lnSpc>
              <a:spcBef>
                <a:spcPct val="0"/>
              </a:spcBef>
              <a:spcAft>
                <a:spcPct val="0"/>
              </a:spcAft>
            </a:pPr>
            <a:r>
              <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Do school leaders feel confident in their monitoring and evaluation/evidence gathering approaches for pastoral and academic foci? </a:t>
            </a:r>
          </a:p>
          <a:p>
            <a:pPr eaLnBrk="0" fontAlgn="base" hangingPunct="0">
              <a:lnSpc>
                <a:spcPct val="100000"/>
              </a:lnSpc>
              <a:spcBef>
                <a:spcPct val="0"/>
              </a:spcBef>
              <a:spcAft>
                <a:spcPct val="0"/>
              </a:spcAft>
            </a:pPr>
            <a:r>
              <a:rPr lang="en-GB" altLang="en-US">
                <a:latin typeface="Calibri" panose="020F0502020204030204" pitchFamily="34" charset="0"/>
                <a:cs typeface="Calibri" panose="020F0502020204030204" pitchFamily="34" charset="0"/>
              </a:rPr>
              <a:t>Are learning networks and access to evidence expertise being accessed and acted upon by participating schools? </a:t>
            </a:r>
          </a:p>
          <a:p>
            <a:pPr eaLnBrk="0" fontAlgn="base" hangingPunct="0">
              <a:lnSpc>
                <a:spcPct val="100000"/>
              </a:lnSpc>
              <a:spcBef>
                <a:spcPct val="0"/>
              </a:spcBef>
              <a:spcAft>
                <a:spcPct val="0"/>
              </a:spcAft>
            </a:pPr>
            <a:r>
              <a:rPr lang="en-GB" altLang="en-US">
                <a:latin typeface="Calibri" panose="020F0502020204030204" pitchFamily="34" charset="0"/>
                <a:cs typeface="Calibri" panose="020F0502020204030204" pitchFamily="34" charset="0"/>
              </a:rPr>
              <a:t>Is the project supporting schools to learn from each other and make improvements to their plans and PP strategies into action?</a:t>
            </a:r>
          </a:p>
          <a:p>
            <a:pPr eaLnBrk="0" fontAlgn="base" hangingPunct="0">
              <a:lnSpc>
                <a:spcPct val="100000"/>
              </a:lnSpc>
              <a:spcBef>
                <a:spcPct val="0"/>
              </a:spcBef>
              <a:spcAft>
                <a:spcPct val="0"/>
              </a:spcAft>
            </a:pPr>
            <a:r>
              <a:rPr lang="en-GB" altLang="en-US">
                <a:latin typeface="Calibri" panose="020F0502020204030204" pitchFamily="34" charset="0"/>
                <a:cs typeface="Calibri" panose="020F0502020204030204" pitchFamily="34" charset="0"/>
              </a:rPr>
              <a:t>Do schools/pupils/parents articulate benefits of additional Wellbeing capacity?</a:t>
            </a:r>
          </a:p>
          <a:p>
            <a:pPr eaLnBrk="0" fontAlgn="base" hangingPunct="0">
              <a:lnSpc>
                <a:spcPct val="100000"/>
              </a:lnSpc>
              <a:spcBef>
                <a:spcPct val="0"/>
              </a:spcBef>
              <a:spcAft>
                <a:spcPct val="0"/>
              </a:spcAft>
            </a:pPr>
            <a:r>
              <a:rPr lang="en-GB" altLang="en-US">
                <a:latin typeface="Calibri" panose="020F0502020204030204" pitchFamily="34" charset="0"/>
                <a:cs typeface="Calibri" panose="020F0502020204030204" pitchFamily="34" charset="0"/>
              </a:rPr>
              <a:t>Is Cumbrian Award supporting sense of belonging?</a:t>
            </a:r>
          </a:p>
          <a:p>
            <a:pPr eaLnBrk="0" fontAlgn="base" hangingPunct="0">
              <a:lnSpc>
                <a:spcPct val="100000"/>
              </a:lnSpc>
              <a:spcBef>
                <a:spcPct val="0"/>
              </a:spcBef>
              <a:spcAft>
                <a:spcPct val="0"/>
              </a:spcAft>
            </a:pPr>
            <a:r>
              <a:rPr lang="en-GB" altLang="en-US">
                <a:latin typeface="Calibri" panose="020F0502020204030204" pitchFamily="34" charset="0"/>
                <a:cs typeface="Calibri" panose="020F0502020204030204" pitchFamily="34" charset="0"/>
              </a:rPr>
              <a:t>Is the role of ERA viewed as an effective local evidence and research resource</a:t>
            </a:r>
          </a:p>
          <a:p>
            <a:pPr eaLnBrk="0" fontAlgn="base" hangingPunct="0">
              <a:lnSpc>
                <a:spcPct val="100000"/>
              </a:lnSpc>
              <a:spcBef>
                <a:spcPct val="0"/>
              </a:spcBef>
              <a:spcAft>
                <a:spcPct val="0"/>
              </a:spcAft>
            </a:pPr>
            <a:r>
              <a:rPr lang="en-GB" altLang="en-US">
                <a:latin typeface="Calibri"/>
                <a:cs typeface="Calibri"/>
              </a:rPr>
              <a:t>Are schools satisfied with the quality of the professional development provided by, or coordinated by the WELL Project and is it being applied well in schools?</a:t>
            </a:r>
          </a:p>
          <a:p>
            <a:pPr eaLnBrk="0" fontAlgn="base" hangingPunct="0">
              <a:lnSpc>
                <a:spcPct val="100000"/>
              </a:lnSpc>
              <a:spcBef>
                <a:spcPct val="0"/>
              </a:spcBef>
              <a:spcAft>
                <a:spcPct val="0"/>
              </a:spcAft>
            </a:pPr>
            <a:r>
              <a:rPr lang="en-GB" altLang="en-US">
                <a:latin typeface="Calibri"/>
                <a:cs typeface="Calibri"/>
              </a:rPr>
              <a:t>Are schools able to demonstrate an impact on pupil outcomes linked to their identified priority, including for disadvantaged pupils (particular focus on the Targeted Offer Schools)?</a:t>
            </a:r>
          </a:p>
        </p:txBody>
      </p:sp>
    </p:spTree>
    <p:extLst>
      <p:ext uri="{BB962C8B-B14F-4D97-AF65-F5344CB8AC3E}">
        <p14:creationId xmlns:p14="http://schemas.microsoft.com/office/powerpoint/2010/main" val="28854039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99265-4673-C344-B12D-5EDC5293C7DE}"/>
              </a:ext>
            </a:extLst>
          </p:cNvPr>
          <p:cNvSpPr>
            <a:spLocks noGrp="1"/>
          </p:cNvSpPr>
          <p:nvPr>
            <p:ph type="title"/>
          </p:nvPr>
        </p:nvSpPr>
        <p:spPr/>
        <p:txBody>
          <a:bodyPr/>
          <a:lstStyle/>
          <a:p>
            <a:r>
              <a:rPr lang="en-GB" b="1"/>
              <a:t>Potential Questions  - 2026</a:t>
            </a:r>
            <a:br>
              <a:rPr lang="en-GB"/>
            </a:br>
            <a:endParaRPr lang="en-GB"/>
          </a:p>
        </p:txBody>
      </p:sp>
      <p:sp>
        <p:nvSpPr>
          <p:cNvPr id="3" name="Content Placeholder 2">
            <a:extLst>
              <a:ext uri="{FF2B5EF4-FFF2-40B4-BE49-F238E27FC236}">
                <a16:creationId xmlns:a16="http://schemas.microsoft.com/office/drawing/2014/main" id="{84003DE7-419D-6145-98EB-2EC7ABD1DDFC}"/>
              </a:ext>
            </a:extLst>
          </p:cNvPr>
          <p:cNvSpPr>
            <a:spLocks noGrp="1"/>
          </p:cNvSpPr>
          <p:nvPr>
            <p:ph idx="1"/>
          </p:nvPr>
        </p:nvSpPr>
        <p:spPr>
          <a:xfrm>
            <a:off x="838200" y="1269999"/>
            <a:ext cx="10515600" cy="5096933"/>
          </a:xfrm>
        </p:spPr>
        <p:txBody>
          <a:bodyPr>
            <a:normAutofit fontScale="62500" lnSpcReduction="20000"/>
          </a:bodyPr>
          <a:lstStyle/>
          <a:p>
            <a:pPr eaLnBrk="0" fontAlgn="base" hangingPunct="0">
              <a:lnSpc>
                <a:spcPct val="100000"/>
              </a:lnSpc>
              <a:spcBef>
                <a:spcPct val="0"/>
              </a:spcBef>
              <a:spcAft>
                <a:spcPct val="0"/>
              </a:spcAft>
            </a:pPr>
            <a:r>
              <a:rPr lang="en-GB" altLang="en-US" sz="2800">
                <a:solidFill>
                  <a:srgbClr val="000000"/>
                </a:solidFill>
                <a:latin typeface="+mn-lt"/>
                <a:cs typeface="Times New Roman" panose="02020603050405020304" pitchFamily="18" charset="0"/>
              </a:rPr>
              <a:t>Are the majority of WELL project participants satisfied with the quality of training, network opportunities and programmes provided?  Can schools articulate and evidence how this has changed and improved </a:t>
            </a:r>
            <a:r>
              <a:rPr kumimoji="0" lang="en-GB" altLang="en-US" sz="2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pedagogy and pupil outcomes?</a:t>
            </a:r>
          </a:p>
          <a:p>
            <a:pPr eaLnBrk="0" fontAlgn="base" hangingPunct="0">
              <a:lnSpc>
                <a:spcPct val="100000"/>
              </a:lnSpc>
              <a:spcBef>
                <a:spcPct val="0"/>
              </a:spcBef>
              <a:spcAft>
                <a:spcPct val="0"/>
              </a:spcAft>
            </a:pPr>
            <a:r>
              <a:rPr lang="en-GB" altLang="en-US">
                <a:latin typeface="Calibri" panose="020F0502020204030204" pitchFamily="34" charset="0"/>
                <a:cs typeface="Calibri" panose="020F0502020204030204" pitchFamily="34" charset="0"/>
              </a:rPr>
              <a:t>Are schools improving and applying the implementation process to secure wider school improvement?</a:t>
            </a:r>
          </a:p>
          <a:p>
            <a:pPr eaLnBrk="0" fontAlgn="base" hangingPunct="0">
              <a:lnSpc>
                <a:spcPct val="100000"/>
              </a:lnSpc>
              <a:spcBef>
                <a:spcPct val="0"/>
              </a:spcBef>
              <a:spcAft>
                <a:spcPct val="0"/>
              </a:spcAft>
            </a:pPr>
            <a:r>
              <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How well are the schools across multiple designations working together to address these priorities, </a:t>
            </a:r>
            <a:r>
              <a:rPr lang="en-GB" sz="2800">
                <a:effectLst/>
                <a:latin typeface="Segoe UI" panose="020B0502040204020203" pitchFamily="34" charset="0"/>
              </a:rPr>
              <a:t>drawing judiciously on external expertise and challenge from WELL as appropriate</a:t>
            </a:r>
            <a:endParaRPr lang="en-GB" altLang="en-US">
              <a:latin typeface="Calibri" panose="020F0502020204030204" pitchFamily="34" charset="0"/>
              <a:cs typeface="Calibri" panose="020F0502020204030204" pitchFamily="34" charset="0"/>
            </a:endParaRPr>
          </a:p>
          <a:p>
            <a:pPr eaLnBrk="0" fontAlgn="base" hangingPunct="0">
              <a:lnSpc>
                <a:spcPct val="100000"/>
              </a:lnSpc>
              <a:spcBef>
                <a:spcPct val="0"/>
              </a:spcBef>
              <a:spcAft>
                <a:spcPct val="0"/>
              </a:spcAft>
            </a:pPr>
            <a:r>
              <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Do local school improvement agencies support and drive the key enablers?</a:t>
            </a:r>
            <a:endParaRPr lang="en-GB" altLang="en-US">
              <a:latin typeface="Calibri" panose="020F0502020204030204" pitchFamily="34" charset="0"/>
              <a:cs typeface="Calibri" panose="020F0502020204030204" pitchFamily="34" charset="0"/>
            </a:endParaRPr>
          </a:p>
          <a:p>
            <a:pPr eaLnBrk="0" fontAlgn="base" hangingPunct="0">
              <a:lnSpc>
                <a:spcPct val="100000"/>
              </a:lnSpc>
              <a:spcBef>
                <a:spcPct val="0"/>
              </a:spcBef>
              <a:spcAft>
                <a:spcPct val="0"/>
              </a:spcAft>
            </a:pPr>
            <a:r>
              <a:rPr lang="en-GB" altLang="en-US">
                <a:latin typeface="Calibri" panose="020F0502020204030204" pitchFamily="34" charset="0"/>
                <a:cs typeface="Calibri" panose="020F0502020204030204" pitchFamily="34" charset="0"/>
              </a:rPr>
              <a:t>Are learning networks, local learning reports and access to evidence expertise supporting schools to refine actions and address variations in teacher quality, pupil outcomes and progress within own and other schools?</a:t>
            </a:r>
          </a:p>
          <a:p>
            <a:pPr eaLnBrk="0" fontAlgn="base" hangingPunct="0">
              <a:lnSpc>
                <a:spcPct val="100000"/>
              </a:lnSpc>
              <a:spcBef>
                <a:spcPct val="0"/>
              </a:spcBef>
              <a:spcAft>
                <a:spcPct val="0"/>
              </a:spcAft>
            </a:pPr>
            <a:r>
              <a:rPr lang="en-GB" altLang="en-US">
                <a:latin typeface="Calibri" panose="020F0502020204030204" pitchFamily="34" charset="0"/>
                <a:cs typeface="Calibri" panose="020F0502020204030204" pitchFamily="34" charset="0"/>
              </a:rPr>
              <a:t>Is WELL effective in bridging boundaries? -supporting coherence and connectivity in meaningful ways?</a:t>
            </a:r>
          </a:p>
          <a:p>
            <a:pPr eaLnBrk="0" fontAlgn="base" hangingPunct="0">
              <a:lnSpc>
                <a:spcPct val="100000"/>
              </a:lnSpc>
              <a:spcBef>
                <a:spcPct val="0"/>
              </a:spcBef>
              <a:spcAft>
                <a:spcPct val="0"/>
              </a:spcAft>
            </a:pPr>
            <a:r>
              <a:rPr lang="en-GB" altLang="en-US" sz="2800">
                <a:solidFill>
                  <a:srgbClr val="000000"/>
                </a:solidFill>
                <a:latin typeface="+mn-lt"/>
                <a:ea typeface="MS PGothic"/>
                <a:cs typeface="Times New Roman"/>
              </a:rPr>
              <a:t>Do targeted grant offer schools share learning openly and showing improvements compared to other schools locally and in control sample?</a:t>
            </a:r>
            <a:endParaRPr kumimoji="0" lang="en-GB" altLang="en-US" b="0" i="0" u="none" strike="noStrike" cap="none" normalizeH="0" baseline="0">
              <a:ln>
                <a:noFill/>
              </a:ln>
              <a:solidFill>
                <a:srgbClr val="000000"/>
              </a:solidFill>
              <a:effectLst/>
              <a:ea typeface="Calibri" panose="020F0502020204030204" pitchFamily="34" charset="0"/>
              <a:cs typeface="Times New Roman" panose="02020603050405020304" pitchFamily="18" charset="0"/>
            </a:endParaRPr>
          </a:p>
          <a:p>
            <a:pPr eaLnBrk="0" fontAlgn="base" hangingPunct="0">
              <a:lnSpc>
                <a:spcPct val="100000"/>
              </a:lnSpc>
              <a:spcBef>
                <a:spcPct val="0"/>
              </a:spcBef>
              <a:spcAft>
                <a:spcPct val="0"/>
              </a:spcAft>
            </a:pPr>
            <a:r>
              <a:rPr lang="en-GB" altLang="en-US" sz="2800">
                <a:latin typeface="Calibri" panose="020F0502020204030204" pitchFamily="34" charset="0"/>
                <a:cs typeface="Calibri" panose="020F0502020204030204" pitchFamily="34" charset="0"/>
              </a:rPr>
              <a:t>To what extent is there evidence of diminishing disadvantaged gaps? </a:t>
            </a:r>
          </a:p>
          <a:p>
            <a:pPr eaLnBrk="0" fontAlgn="base" hangingPunct="0">
              <a:lnSpc>
                <a:spcPct val="100000"/>
              </a:lnSpc>
              <a:spcBef>
                <a:spcPct val="0"/>
              </a:spcBef>
              <a:spcAft>
                <a:spcPct val="0"/>
              </a:spcAft>
            </a:pPr>
            <a:r>
              <a:rPr lang="en-GB" altLang="en-US" sz="2800">
                <a:latin typeface="Calibri" panose="020F0502020204030204" pitchFamily="34" charset="0"/>
                <a:cs typeface="Calibri" panose="020F0502020204030204" pitchFamily="34" charset="0"/>
              </a:rPr>
              <a:t>To what extent do School staff, parents and pupils report and evidence a positive impact of WELL Wellbeing </a:t>
            </a:r>
            <a:r>
              <a:rPr lang="en-GB" altLang="en-US">
                <a:latin typeface="Calibri" panose="020F0502020204030204" pitchFamily="34" charset="0"/>
                <a:cs typeface="Calibri" panose="020F0502020204030204" pitchFamily="34" charset="0"/>
              </a:rPr>
              <a:t>programmes </a:t>
            </a:r>
            <a:r>
              <a:rPr lang="en-GB" altLang="en-US" sz="2800">
                <a:latin typeface="Calibri" panose="020F0502020204030204" pitchFamily="34" charset="0"/>
                <a:cs typeface="Calibri" panose="020F0502020204030204" pitchFamily="34" charset="0"/>
              </a:rPr>
              <a:t>on learning readiness, inclusion and attendance?</a:t>
            </a:r>
          </a:p>
          <a:p>
            <a:pPr eaLnBrk="0" fontAlgn="base" hangingPunct="0">
              <a:lnSpc>
                <a:spcPct val="100000"/>
              </a:lnSpc>
              <a:spcBef>
                <a:spcPct val="0"/>
              </a:spcBef>
              <a:spcAft>
                <a:spcPct val="0"/>
              </a:spcAft>
            </a:pPr>
            <a:r>
              <a:rPr lang="en-GB" altLang="en-US">
                <a:latin typeface="Calibri" panose="020F0502020204030204" pitchFamily="34" charset="0"/>
                <a:cs typeface="Calibri" panose="020F0502020204030204" pitchFamily="34" charset="0"/>
              </a:rPr>
              <a:t>Cumbrian Award To what extent can p</a:t>
            </a:r>
            <a:r>
              <a:rPr lang="en-GB" altLang="en-US" sz="2800">
                <a:latin typeface="+mn-lt"/>
                <a:cs typeface="Calibri" panose="020F0502020204030204" pitchFamily="34" charset="0"/>
              </a:rPr>
              <a:t>articipating schools and pupils report and evidence impact of participation on inclusion, quality of curriculum and outcomes?</a:t>
            </a:r>
          </a:p>
          <a:p>
            <a:pPr eaLnBrk="0" fontAlgn="base" hangingPunct="0">
              <a:lnSpc>
                <a:spcPct val="100000"/>
              </a:lnSpc>
              <a:spcBef>
                <a:spcPct val="0"/>
              </a:spcBef>
              <a:spcAft>
                <a:spcPct val="0"/>
              </a:spcAft>
            </a:pPr>
            <a:r>
              <a:rPr lang="en-GB">
                <a:latin typeface="Calibri" panose="020F0502020204030204" pitchFamily="34" charset="0"/>
                <a:cs typeface="Calibri" panose="020F0502020204030204" pitchFamily="34" charset="0"/>
              </a:rPr>
              <a:t>Does evaluation evidence, including data show impact on outcomes, including disadvantaged?</a:t>
            </a:r>
          </a:p>
          <a:p>
            <a:pPr eaLnBrk="0" fontAlgn="base" hangingPunct="0">
              <a:lnSpc>
                <a:spcPct val="100000"/>
              </a:lnSpc>
              <a:spcBef>
                <a:spcPct val="0"/>
              </a:spcBef>
              <a:spcAft>
                <a:spcPct val="0"/>
              </a:spcAft>
            </a:pPr>
            <a:r>
              <a:rPr lang="en-GB">
                <a:latin typeface="Calibri" panose="020F0502020204030204" pitchFamily="34" charset="0"/>
                <a:cs typeface="Calibri" panose="020F0502020204030204" pitchFamily="34" charset="0"/>
              </a:rPr>
              <a:t>Are schools using evidence and expert inputs to evaluate and improve PP strategies?</a:t>
            </a:r>
            <a:endParaRPr lang="en-GB"/>
          </a:p>
        </p:txBody>
      </p:sp>
    </p:spTree>
    <p:extLst>
      <p:ext uri="{BB962C8B-B14F-4D97-AF65-F5344CB8AC3E}">
        <p14:creationId xmlns:p14="http://schemas.microsoft.com/office/powerpoint/2010/main" val="3803017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99265-4673-C344-B12D-5EDC5293C7DE}"/>
              </a:ext>
            </a:extLst>
          </p:cNvPr>
          <p:cNvSpPr>
            <a:spLocks noGrp="1"/>
          </p:cNvSpPr>
          <p:nvPr>
            <p:ph type="title"/>
          </p:nvPr>
        </p:nvSpPr>
        <p:spPr/>
        <p:txBody>
          <a:bodyPr/>
          <a:lstStyle/>
          <a:p>
            <a:r>
              <a:rPr lang="en-GB" b="1"/>
              <a:t>Potential Questions  - 2027</a:t>
            </a:r>
            <a:br>
              <a:rPr lang="en-GB"/>
            </a:br>
            <a:endParaRPr lang="en-GB"/>
          </a:p>
        </p:txBody>
      </p:sp>
      <p:sp>
        <p:nvSpPr>
          <p:cNvPr id="3" name="Content Placeholder 2">
            <a:extLst>
              <a:ext uri="{FF2B5EF4-FFF2-40B4-BE49-F238E27FC236}">
                <a16:creationId xmlns:a16="http://schemas.microsoft.com/office/drawing/2014/main" id="{84003DE7-419D-6145-98EB-2EC7ABD1DDFC}"/>
              </a:ext>
            </a:extLst>
          </p:cNvPr>
          <p:cNvSpPr>
            <a:spLocks noGrp="1"/>
          </p:cNvSpPr>
          <p:nvPr>
            <p:ph idx="1"/>
          </p:nvPr>
        </p:nvSpPr>
        <p:spPr>
          <a:xfrm>
            <a:off x="838200" y="1270000"/>
            <a:ext cx="10515600" cy="4668838"/>
          </a:xfrm>
        </p:spPr>
        <p:txBody>
          <a:bodyPr>
            <a:normAutofit fontScale="62500" lnSpcReduction="20000"/>
          </a:bodyPr>
          <a:lstStyle/>
          <a:p>
            <a:pPr eaLnBrk="0" fontAlgn="base" hangingPunct="0">
              <a:lnSpc>
                <a:spcPct val="100000"/>
              </a:lnSpc>
              <a:spcBef>
                <a:spcPct val="0"/>
              </a:spcBef>
              <a:spcAft>
                <a:spcPct val="0"/>
              </a:spcAft>
            </a:pPr>
            <a:r>
              <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To what extent has </a:t>
            </a:r>
            <a:r>
              <a:rPr lang="en-GB" altLang="en-US">
                <a:latin typeface="Calibri" panose="020F0502020204030204" pitchFamily="34" charset="0"/>
                <a:ea typeface="Calibri" panose="020F0502020204030204" pitchFamily="34" charset="0"/>
                <a:cs typeface="Calibri" panose="020F0502020204030204" pitchFamily="34" charset="0"/>
              </a:rPr>
              <a:t>evidence informed</a:t>
            </a:r>
            <a:r>
              <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implementation in the west of Cumbria </a:t>
            </a:r>
            <a:r>
              <a:rPr lang="en-GB" altLang="en-US">
                <a:latin typeface="Calibri" panose="020F0502020204030204" pitchFamily="34" charset="0"/>
                <a:ea typeface="Calibri" panose="020F0502020204030204" pitchFamily="34" charset="0"/>
                <a:cs typeface="Calibri" panose="020F0502020204030204" pitchFamily="34" charset="0"/>
              </a:rPr>
              <a:t>become an embedded part of school improvement culture?</a:t>
            </a:r>
            <a:endPar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eaLnBrk="0" fontAlgn="base" hangingPunct="0">
              <a:lnSpc>
                <a:spcPct val="100000"/>
              </a:lnSpc>
              <a:spcBef>
                <a:spcPct val="0"/>
              </a:spcBef>
              <a:spcAft>
                <a:spcPct val="0"/>
              </a:spcAft>
            </a:pPr>
            <a:r>
              <a:rPr kumimoji="0" lang="en-GB" altLang="en-US" sz="2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To what extent has pedagogy in the west of Cumbria become more evidence informed and can schools evidence impact on quality?</a:t>
            </a:r>
          </a:p>
          <a:p>
            <a:pPr eaLnBrk="0" fontAlgn="base" hangingPunct="0">
              <a:lnSpc>
                <a:spcPct val="100000"/>
              </a:lnSpc>
              <a:spcBef>
                <a:spcPct val="0"/>
              </a:spcBef>
              <a:spcAft>
                <a:spcPct val="0"/>
              </a:spcAft>
            </a:pPr>
            <a:r>
              <a:rPr lang="en-GB" altLang="en-US" sz="2800">
                <a:latin typeface="Calibri" panose="020F0502020204030204" pitchFamily="34" charset="0"/>
                <a:ea typeface="Calibri" panose="020F0502020204030204" pitchFamily="34" charset="0"/>
                <a:cs typeface="Calibri" panose="020F0502020204030204" pitchFamily="34" charset="0"/>
              </a:rPr>
              <a:t>To what extent has WELL developed a collaborative learning culture within and across schools, impacting on variation?</a:t>
            </a:r>
          </a:p>
          <a:p>
            <a:pPr eaLnBrk="0" fontAlgn="base" hangingPunct="0">
              <a:lnSpc>
                <a:spcPct val="100000"/>
              </a:lnSpc>
              <a:spcBef>
                <a:spcPct val="0"/>
              </a:spcBef>
              <a:spcAft>
                <a:spcPct val="0"/>
              </a:spcAft>
            </a:pPr>
            <a:r>
              <a:rPr lang="en-GB" altLang="en-US" sz="2800">
                <a:latin typeface="+mn-lt"/>
                <a:ea typeface="MS PGothic"/>
                <a:cs typeface="Calibri"/>
              </a:rPr>
              <a:t>To what extent does pupil attainment, progress and well-being within participating schools show an improving  trend, impacting also on variations between pupil groups and schools at district level when compared with historical performance and similar school control groups?</a:t>
            </a:r>
            <a:endParaRPr kumimoji="0" lang="en-GB" altLang="en-US" sz="2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eaLnBrk="0" fontAlgn="base" hangingPunct="0">
              <a:lnSpc>
                <a:spcPct val="100000"/>
              </a:lnSpc>
              <a:spcBef>
                <a:spcPct val="0"/>
              </a:spcBef>
              <a:spcAft>
                <a:spcPct val="0"/>
              </a:spcAft>
            </a:pPr>
            <a:r>
              <a:rPr kumimoji="0" lang="en-GB" altLang="en-US" sz="2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Have the enablers, </a:t>
            </a:r>
            <a:r>
              <a:rPr lang="en-GB" altLang="en-US">
                <a:latin typeface="Calibri" panose="020F0502020204030204" pitchFamily="34" charset="0"/>
                <a:ea typeface="Times New Roman" panose="02020603050405020304" pitchFamily="18" charset="0"/>
                <a:cs typeface="Calibri" panose="020F0502020204030204" pitchFamily="34" charset="0"/>
              </a:rPr>
              <a:t>i</a:t>
            </a:r>
            <a:r>
              <a:rPr kumimoji="0" lang="en-GB" altLang="en-US" sz="2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ncluding:  evidence-informed </a:t>
            </a:r>
            <a:r>
              <a:rPr lang="en-GB" altLang="en-US">
                <a:latin typeface="Calibri" panose="020F0502020204030204" pitchFamily="34" charset="0"/>
                <a:ea typeface="Times New Roman" panose="02020603050405020304" pitchFamily="18" charset="0"/>
                <a:cs typeface="Calibri" panose="020F0502020204030204" pitchFamily="34" charset="0"/>
              </a:rPr>
              <a:t>implementation</a:t>
            </a:r>
            <a:r>
              <a:rPr kumimoji="0" lang="en-GB" altLang="en-US" sz="2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teacher development, quality intervention and </a:t>
            </a:r>
            <a:r>
              <a:rPr lang="en-GB" altLang="en-US">
                <a:latin typeface="Calibri" panose="020F0502020204030204" pitchFamily="34" charset="0"/>
                <a:ea typeface="Times New Roman" panose="02020603050405020304" pitchFamily="18" charset="0"/>
                <a:cs typeface="Calibri" panose="020F0502020204030204" pitchFamily="34" charset="0"/>
              </a:rPr>
              <a:t>pastoral </a:t>
            </a:r>
            <a:r>
              <a:rPr kumimoji="0" lang="en-GB" altLang="en-US" sz="28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strategies improved the learning readiness, progress and attainment of disadvantaged pupils/pupils in scope?</a:t>
            </a:r>
          </a:p>
          <a:p>
            <a:pPr eaLnBrk="0" fontAlgn="base" hangingPunct="0">
              <a:lnSpc>
                <a:spcPct val="100000"/>
              </a:lnSpc>
              <a:spcBef>
                <a:spcPct val="0"/>
              </a:spcBef>
              <a:spcAft>
                <a:spcPct val="0"/>
              </a:spcAft>
            </a:pPr>
            <a:r>
              <a:rPr lang="en-GB" altLang="en-US" sz="2800">
                <a:latin typeface="Calibri" panose="020F0502020204030204" pitchFamily="34" charset="0"/>
                <a:cs typeface="Calibri" panose="020F0502020204030204" pitchFamily="34" charset="0"/>
              </a:rPr>
              <a:t>To what extent have the targeted grant schools impacted on variation, behaviour, attitudes and culture and raised attainment for disadvantaged pupils</a:t>
            </a:r>
            <a:r>
              <a:rPr lang="en-GB" altLang="en-US">
                <a:latin typeface="Calibri" panose="020F0502020204030204" pitchFamily="34" charset="0"/>
                <a:cs typeface="Calibri" panose="020F0502020204030204" pitchFamily="34" charset="0"/>
              </a:rPr>
              <a:t>. Is learning being shared more widely in accessible ways? Are schools open to apply learning?</a:t>
            </a:r>
            <a:endParaRPr lang="en-GB" altLang="en-US" sz="2800">
              <a:latin typeface="Calibri" panose="020F0502020204030204" pitchFamily="34" charset="0"/>
              <a:cs typeface="Calibri" panose="020F0502020204030204" pitchFamily="34" charset="0"/>
            </a:endParaRPr>
          </a:p>
          <a:p>
            <a:pPr eaLnBrk="0" fontAlgn="base" hangingPunct="0">
              <a:lnSpc>
                <a:spcPct val="100000"/>
              </a:lnSpc>
              <a:spcBef>
                <a:spcPct val="0"/>
              </a:spcBef>
              <a:spcAft>
                <a:spcPct val="0"/>
              </a:spcAft>
            </a:pPr>
            <a:r>
              <a:rPr lang="en-GB" altLang="en-US" sz="2800">
                <a:latin typeface="Calibri" panose="020F0502020204030204" pitchFamily="34" charset="0"/>
                <a:cs typeface="Calibri" panose="020F0502020204030204" pitchFamily="34" charset="0"/>
              </a:rPr>
              <a:t>To what extent have enrichment opportunities of Cumbrian Award impacted on pupil resilienc</a:t>
            </a:r>
            <a:r>
              <a:rPr lang="en-GB" altLang="en-US">
                <a:latin typeface="Calibri" panose="020F0502020204030204" pitchFamily="34" charset="0"/>
                <a:cs typeface="Calibri" panose="020F0502020204030204" pitchFamily="34" charset="0"/>
              </a:rPr>
              <a:t>e </a:t>
            </a:r>
            <a:r>
              <a:rPr lang="en-GB" altLang="en-US" sz="2800">
                <a:latin typeface="Calibri" panose="020F0502020204030204" pitchFamily="34" charset="0"/>
                <a:cs typeface="Calibri" panose="020F0502020204030204" pitchFamily="34" charset="0"/>
              </a:rPr>
              <a:t>sense of belonging, and skills, and on leadership/curriculum culture within participating schools</a:t>
            </a:r>
            <a:r>
              <a:rPr lang="en-GB" altLang="en-US">
                <a:latin typeface="Calibri" panose="020F0502020204030204" pitchFamily="34" charset="0"/>
                <a:cs typeface="Calibri" panose="020F0502020204030204" pitchFamily="34" charset="0"/>
              </a:rPr>
              <a:t>? </a:t>
            </a:r>
            <a:endParaRPr lang="en-GB" altLang="en-US" sz="2800">
              <a:latin typeface="Calibri" panose="020F0502020204030204" pitchFamily="34" charset="0"/>
              <a:cs typeface="Calibri" panose="020F0502020204030204" pitchFamily="34" charset="0"/>
            </a:endParaRPr>
          </a:p>
          <a:p>
            <a:pPr eaLnBrk="0" fontAlgn="base" hangingPunct="0">
              <a:lnSpc>
                <a:spcPct val="100000"/>
              </a:lnSpc>
              <a:spcBef>
                <a:spcPct val="0"/>
              </a:spcBef>
              <a:spcAft>
                <a:spcPct val="0"/>
              </a:spcAft>
            </a:pPr>
            <a:r>
              <a:rPr lang="en-GB" altLang="en-US">
                <a:latin typeface="Calibri" panose="020F0502020204030204" pitchFamily="34" charset="0"/>
                <a:cs typeface="Calibri" panose="020F0502020204030204" pitchFamily="34" charset="0"/>
              </a:rPr>
              <a:t>Has WELL, through ERA been effective in developing and creating a local and sustainable evidence rich capacity? </a:t>
            </a:r>
            <a:endParaRPr lang="en-GB" altLang="en-US" sz="2800">
              <a:latin typeface="Calibri" panose="020F0502020204030204" pitchFamily="34" charset="0"/>
              <a:cs typeface="Calibri" panose="020F0502020204030204" pitchFamily="34" charset="0"/>
            </a:endParaRPr>
          </a:p>
          <a:p>
            <a:pPr marL="0" indent="0" eaLnBrk="0" fontAlgn="base" hangingPunct="0">
              <a:lnSpc>
                <a:spcPct val="100000"/>
              </a:lnSpc>
              <a:spcBef>
                <a:spcPct val="0"/>
              </a:spcBef>
              <a:spcAft>
                <a:spcPct val="0"/>
              </a:spcAft>
              <a:buNone/>
            </a:pPr>
            <a:endParaRPr lang="en-GB"/>
          </a:p>
        </p:txBody>
      </p:sp>
    </p:spTree>
    <p:extLst>
      <p:ext uri="{BB962C8B-B14F-4D97-AF65-F5344CB8AC3E}">
        <p14:creationId xmlns:p14="http://schemas.microsoft.com/office/powerpoint/2010/main" val="131707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37DEF-8035-CB96-C33B-C026876840BD}"/>
              </a:ext>
            </a:extLst>
          </p:cNvPr>
          <p:cNvSpPr>
            <a:spLocks noGrp="1"/>
          </p:cNvSpPr>
          <p:nvPr>
            <p:ph type="title"/>
          </p:nvPr>
        </p:nvSpPr>
        <p:spPr>
          <a:xfrm>
            <a:off x="670996" y="-58338"/>
            <a:ext cx="10515600" cy="1028397"/>
          </a:xfrm>
        </p:spPr>
        <p:txBody>
          <a:bodyPr/>
          <a:lstStyle/>
          <a:p>
            <a:pPr algn="ctr"/>
            <a:r>
              <a:rPr lang="en-GB"/>
              <a:t>Narrative - Moving Forward</a:t>
            </a:r>
          </a:p>
        </p:txBody>
      </p:sp>
      <p:sp>
        <p:nvSpPr>
          <p:cNvPr id="3" name="Content Placeholder 2">
            <a:extLst>
              <a:ext uri="{FF2B5EF4-FFF2-40B4-BE49-F238E27FC236}">
                <a16:creationId xmlns:a16="http://schemas.microsoft.com/office/drawing/2014/main" id="{06257AA6-8CD9-6A4A-9C26-E11C2A5D3239}"/>
              </a:ext>
            </a:extLst>
          </p:cNvPr>
          <p:cNvSpPr>
            <a:spLocks noGrp="1"/>
          </p:cNvSpPr>
          <p:nvPr>
            <p:ph idx="1"/>
          </p:nvPr>
        </p:nvSpPr>
        <p:spPr>
          <a:xfrm>
            <a:off x="244861" y="970059"/>
            <a:ext cx="11702277" cy="5334544"/>
          </a:xfrm>
        </p:spPr>
        <p:txBody>
          <a:bodyPr>
            <a:normAutofit fontScale="92500" lnSpcReduction="20000"/>
          </a:bodyPr>
          <a:lstStyle/>
          <a:p>
            <a:pPr marL="0" indent="0">
              <a:lnSpc>
                <a:spcPct val="115000"/>
              </a:lnSpc>
              <a:spcAft>
                <a:spcPts val="600"/>
              </a:spcAft>
              <a:buNone/>
            </a:pPr>
            <a:r>
              <a:rPr lang="en-GB" sz="1600" kern="100">
                <a:effectLst/>
                <a:ea typeface="Aptos" panose="020B0004020202020204" pitchFamily="34" charset="0"/>
                <a:cs typeface="Times New Roman" panose="02020603050405020304" pitchFamily="18" charset="0"/>
              </a:rPr>
              <a:t>External and internal evaluation identifies that the overall WELL approach is the right one. </a:t>
            </a:r>
            <a:r>
              <a:rPr lang="en-GB" sz="1600">
                <a:effectLst/>
                <a:ea typeface="Calibri" panose="020F0502020204030204" pitchFamily="34" charset="0"/>
                <a:cs typeface="Arial" panose="020B0604020202020204" pitchFamily="34" charset="0"/>
              </a:rPr>
              <a:t>The next phase of the WELL project will build on previous mechanisms that show promise and develop the programme specifically to:</a:t>
            </a:r>
            <a:endParaRPr lang="en-GB" sz="1600">
              <a:effectLst/>
              <a:ea typeface="Times New Roman" panose="02020603050405020304" pitchFamily="18" charset="0"/>
              <a:cs typeface="Arial" panose="020B0604020202020204" pitchFamily="34" charset="0"/>
            </a:endParaRPr>
          </a:p>
          <a:p>
            <a:pPr marL="546100" lvl="1" indent="-285750">
              <a:lnSpc>
                <a:spcPct val="115000"/>
              </a:lnSpc>
              <a:spcAft>
                <a:spcPts val="600"/>
              </a:spcAft>
              <a:buFont typeface="Courier New" panose="02070309020205020404" pitchFamily="49" charset="0"/>
              <a:buChar char="o"/>
            </a:pPr>
            <a:r>
              <a:rPr lang="en-GB" sz="1500">
                <a:ea typeface="Calibri" panose="020F0502020204030204" pitchFamily="34" charset="0"/>
                <a:cs typeface="Arial" panose="020B0604020202020204" pitchFamily="34" charset="0"/>
              </a:rPr>
              <a:t>Work with</a:t>
            </a:r>
            <a:r>
              <a:rPr lang="en-GB" sz="1500">
                <a:effectLst/>
                <a:ea typeface="Calibri" panose="020F0502020204030204" pitchFamily="34" charset="0"/>
                <a:cs typeface="Arial" panose="020B0604020202020204" pitchFamily="34" charset="0"/>
              </a:rPr>
              <a:t> school leaders in west Cumbria to evaluate how they are using evidence to support improvement and encourage the development of increasingly ‘sophisticated’ approaches. </a:t>
            </a:r>
          </a:p>
          <a:p>
            <a:pPr marL="546100" lvl="1" indent="-285750">
              <a:lnSpc>
                <a:spcPct val="115000"/>
              </a:lnSpc>
              <a:spcAft>
                <a:spcPts val="600"/>
              </a:spcAft>
              <a:buFont typeface="Courier New" panose="02070309020205020404" pitchFamily="49" charset="0"/>
              <a:buChar char="o"/>
            </a:pPr>
            <a:r>
              <a:rPr lang="en-GB" sz="1500">
                <a:effectLst/>
                <a:ea typeface="Calibri" panose="020F0502020204030204" pitchFamily="34" charset="0"/>
                <a:cs typeface="Arial" panose="020B0604020202020204" pitchFamily="34" charset="0"/>
              </a:rPr>
              <a:t>Place a stronger emphasis on teacher development (pedagogy).</a:t>
            </a:r>
          </a:p>
          <a:p>
            <a:pPr marL="546100" lvl="1" indent="-285750">
              <a:lnSpc>
                <a:spcPct val="115000"/>
              </a:lnSpc>
              <a:spcAft>
                <a:spcPts val="600"/>
              </a:spcAft>
              <a:buFont typeface="Courier New" panose="02070309020205020404" pitchFamily="49" charset="0"/>
              <a:buChar char="o"/>
            </a:pPr>
            <a:r>
              <a:rPr lang="en-GB" sz="1500">
                <a:effectLst/>
                <a:ea typeface="Calibri" panose="020F0502020204030204" pitchFamily="34" charset="0"/>
                <a:cs typeface="Arial" panose="020B0604020202020204" pitchFamily="34" charset="0"/>
              </a:rPr>
              <a:t>Support those schools with more limited leadership capacity to embed evidence-informed improvement.</a:t>
            </a:r>
            <a:r>
              <a:rPr lang="en-GB" sz="1500">
                <a:effectLst/>
                <a:ea typeface="Times New Roman" panose="02020603050405020304" pitchFamily="18" charset="0"/>
                <a:cs typeface="Arial" panose="020B0604020202020204" pitchFamily="34" charset="0"/>
              </a:rPr>
              <a:t>  </a:t>
            </a:r>
          </a:p>
          <a:p>
            <a:pPr marL="546100" lvl="1" indent="-285750">
              <a:lnSpc>
                <a:spcPct val="115000"/>
              </a:lnSpc>
              <a:spcAft>
                <a:spcPts val="600"/>
              </a:spcAft>
              <a:buFont typeface="Courier New" panose="02070309020205020404" pitchFamily="49" charset="0"/>
              <a:buChar char="o"/>
            </a:pPr>
            <a:r>
              <a:rPr lang="en-GB" sz="1500">
                <a:effectLst/>
                <a:ea typeface="Calibri" panose="020F0502020204030204" pitchFamily="34" charset="0"/>
                <a:cs typeface="Arial" panose="020B0604020202020204" pitchFamily="34" charset="0"/>
              </a:rPr>
              <a:t>Ensure the focus on disadvantage is fully realised by helping school leaders to see how WELL-supported work on well-being, enrichment, quality first teaching, and Pupil Premium (PP) strategies can best be aligned at school and district level.</a:t>
            </a:r>
            <a:r>
              <a:rPr lang="en-GB" sz="1500">
                <a:effectLst/>
                <a:ea typeface="Times New Roman" panose="02020603050405020304" pitchFamily="18" charset="0"/>
                <a:cs typeface="Arial" panose="020B0604020202020204" pitchFamily="34" charset="0"/>
              </a:rPr>
              <a:t> </a:t>
            </a:r>
          </a:p>
          <a:p>
            <a:pPr marL="546100" lvl="1" indent="-285750">
              <a:lnSpc>
                <a:spcPct val="115000"/>
              </a:lnSpc>
              <a:spcAft>
                <a:spcPts val="600"/>
              </a:spcAft>
              <a:buFont typeface="Courier New" panose="02070309020205020404" pitchFamily="49" charset="0"/>
              <a:buChar char="o"/>
            </a:pPr>
            <a:r>
              <a:rPr lang="en-GB" sz="1500">
                <a:effectLst/>
                <a:ea typeface="Calibri" panose="020F0502020204030204" pitchFamily="34" charset="0"/>
                <a:cs typeface="Arial" panose="020B0604020202020204" pitchFamily="34" charset="0"/>
              </a:rPr>
              <a:t>Help schools to adopt common evaluation tools and approaches, to understand impact and whole programme-level learning.</a:t>
            </a:r>
            <a:r>
              <a:rPr lang="en-GB" sz="1500">
                <a:effectLst/>
                <a:ea typeface="Times New Roman" panose="02020603050405020304" pitchFamily="18" charset="0"/>
                <a:cs typeface="Arial" panose="020B0604020202020204" pitchFamily="34" charset="0"/>
              </a:rPr>
              <a:t> </a:t>
            </a:r>
          </a:p>
          <a:p>
            <a:pPr marL="546100" lvl="1" indent="-285750">
              <a:lnSpc>
                <a:spcPct val="115000"/>
              </a:lnSpc>
              <a:spcAft>
                <a:spcPts val="600"/>
              </a:spcAft>
              <a:buFont typeface="Courier New" panose="02070309020205020404" pitchFamily="49" charset="0"/>
              <a:buChar char="o"/>
            </a:pPr>
            <a:r>
              <a:rPr lang="en-GB" sz="1500">
                <a:effectLst/>
                <a:ea typeface="Calibri" panose="020F0502020204030204" pitchFamily="34" charset="0"/>
                <a:cs typeface="Arial" panose="020B0604020202020204" pitchFamily="34" charset="0"/>
              </a:rPr>
              <a:t>Build school learning networks and collaboration around evidence-informed improvement.</a:t>
            </a:r>
            <a:r>
              <a:rPr lang="en-GB" sz="1500">
                <a:effectLst/>
                <a:ea typeface="Times New Roman" panose="02020603050405020304" pitchFamily="18" charset="0"/>
                <a:cs typeface="Arial" panose="020B0604020202020204" pitchFamily="34" charset="0"/>
              </a:rPr>
              <a:t> </a:t>
            </a:r>
          </a:p>
          <a:p>
            <a:pPr marL="546100" lvl="1" indent="-285750">
              <a:lnSpc>
                <a:spcPct val="115000"/>
              </a:lnSpc>
              <a:spcAft>
                <a:spcPts val="600"/>
              </a:spcAft>
              <a:buFont typeface="Courier New" panose="02070309020205020404" pitchFamily="49" charset="0"/>
              <a:buChar char="o"/>
            </a:pPr>
            <a:r>
              <a:rPr lang="en-GB" sz="1500">
                <a:effectLst/>
                <a:ea typeface="Calibri" panose="020F0502020204030204" pitchFamily="34" charset="0"/>
                <a:cs typeface="Arial" panose="020B0604020202020204" pitchFamily="34" charset="0"/>
              </a:rPr>
              <a:t>Further strengthen local coherence to ensure long-term impact and an outward facing system, including through the Education Research Alliance (ERA) and identification of local expertise.</a:t>
            </a:r>
          </a:p>
          <a:p>
            <a:pPr marL="546100" lvl="1" indent="-285750">
              <a:lnSpc>
                <a:spcPct val="115000"/>
              </a:lnSpc>
              <a:spcAft>
                <a:spcPts val="600"/>
              </a:spcAft>
              <a:buFont typeface="Courier New" panose="02070309020205020404" pitchFamily="49" charset="0"/>
              <a:buChar char="o"/>
            </a:pPr>
            <a:r>
              <a:rPr lang="en-GB" sz="1500">
                <a:effectLst/>
                <a:ea typeface="Times New Roman" panose="02020603050405020304" pitchFamily="18" charset="0"/>
                <a:cs typeface="Arial" panose="020B0604020202020204" pitchFamily="34" charset="0"/>
              </a:rPr>
              <a:t>For our Academic Outcome Ambition, the focus will be on Pedagogy, Assessment, Interventions and Curriculum. </a:t>
            </a:r>
          </a:p>
          <a:p>
            <a:pPr marL="546100" lvl="1" indent="-285750">
              <a:lnSpc>
                <a:spcPct val="115000"/>
              </a:lnSpc>
              <a:spcAft>
                <a:spcPts val="600"/>
              </a:spcAft>
              <a:buFont typeface="Courier New" panose="02070309020205020404" pitchFamily="49" charset="0"/>
              <a:buChar char="o"/>
            </a:pPr>
            <a:r>
              <a:rPr lang="en-GB" sz="1500">
                <a:effectLst/>
                <a:ea typeface="Times New Roman" panose="02020603050405020304" pitchFamily="18" charset="0"/>
                <a:cs typeface="Arial" panose="020B0604020202020204" pitchFamily="34" charset="0"/>
              </a:rPr>
              <a:t>For our Pastoral Ambitions will focus on Routines, Behaviour, Attendance, Pastoral Support and Cultural Capital. </a:t>
            </a:r>
          </a:p>
          <a:p>
            <a:pPr marL="260350" lvl="1" indent="0">
              <a:lnSpc>
                <a:spcPct val="115000"/>
              </a:lnSpc>
              <a:spcAft>
                <a:spcPts val="600"/>
              </a:spcAft>
              <a:buNone/>
            </a:pPr>
            <a:endParaRPr lang="en-GB" sz="1500">
              <a:effectLst/>
              <a:ea typeface="Times New Roman" panose="02020603050405020304" pitchFamily="18" charset="0"/>
              <a:cs typeface="Arial" panose="020B0604020202020204" pitchFamily="34" charset="0"/>
            </a:endParaRPr>
          </a:p>
          <a:p>
            <a:pPr marL="260350" lvl="1" indent="0">
              <a:lnSpc>
                <a:spcPct val="115000"/>
              </a:lnSpc>
              <a:spcAft>
                <a:spcPts val="600"/>
              </a:spcAft>
              <a:buNone/>
            </a:pPr>
            <a:r>
              <a:rPr lang="en-GB" sz="1600">
                <a:ea typeface="Times New Roman" panose="02020603050405020304" pitchFamily="18" charset="0"/>
                <a:cs typeface="Arial" panose="020B0604020202020204" pitchFamily="34" charset="0"/>
              </a:rPr>
              <a:t>Schools will be encouraged to apply </a:t>
            </a:r>
            <a:r>
              <a:rPr lang="en-GB" sz="1600">
                <a:effectLst/>
                <a:ea typeface="Times New Roman" panose="02020603050405020304" pitchFamily="18" charset="0"/>
                <a:cs typeface="Arial" panose="020B0604020202020204" pitchFamily="34" charset="0"/>
              </a:rPr>
              <a:t>poverty proofing to all elements, and as we have shown if previous phases, the project is able to adapt and prioritise support for our most vulnerable pupils in the event of unforeseen challenges. </a:t>
            </a:r>
            <a:endParaRPr lang="en-GB" sz="1600">
              <a:effectLst/>
              <a:ea typeface="Calibri" panose="020F0502020204030204" pitchFamily="34" charset="0"/>
              <a:cs typeface="Arial" panose="020B0604020202020204" pitchFamily="34" charset="0"/>
            </a:endParaRPr>
          </a:p>
          <a:p>
            <a:pPr marL="31750">
              <a:lnSpc>
                <a:spcPct val="115000"/>
              </a:lnSpc>
              <a:spcAft>
                <a:spcPts val="600"/>
              </a:spcAft>
            </a:pPr>
            <a:endParaRPr lang="en-GB"/>
          </a:p>
        </p:txBody>
      </p:sp>
    </p:spTree>
    <p:extLst>
      <p:ext uri="{BB962C8B-B14F-4D97-AF65-F5344CB8AC3E}">
        <p14:creationId xmlns:p14="http://schemas.microsoft.com/office/powerpoint/2010/main" val="2795589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4A000-F690-A2B9-FD51-E095EA9AD98D}"/>
              </a:ext>
            </a:extLst>
          </p:cNvPr>
          <p:cNvSpPr>
            <a:spLocks noGrp="1"/>
          </p:cNvSpPr>
          <p:nvPr>
            <p:ph type="title"/>
          </p:nvPr>
        </p:nvSpPr>
        <p:spPr/>
        <p:txBody>
          <a:bodyPr/>
          <a:lstStyle/>
          <a:p>
            <a:pPr algn="ctr"/>
            <a:r>
              <a:rPr lang="en-GB"/>
              <a:t>Assumptions</a:t>
            </a:r>
          </a:p>
        </p:txBody>
      </p:sp>
      <p:sp>
        <p:nvSpPr>
          <p:cNvPr id="3" name="Content Placeholder 2">
            <a:extLst>
              <a:ext uri="{FF2B5EF4-FFF2-40B4-BE49-F238E27FC236}">
                <a16:creationId xmlns:a16="http://schemas.microsoft.com/office/drawing/2014/main" id="{5D8DBCE4-E9AC-29A5-173C-0197C8A45AB1}"/>
              </a:ext>
            </a:extLst>
          </p:cNvPr>
          <p:cNvSpPr>
            <a:spLocks noGrp="1"/>
          </p:cNvSpPr>
          <p:nvPr>
            <p:ph idx="1"/>
          </p:nvPr>
        </p:nvSpPr>
        <p:spPr/>
        <p:txBody>
          <a:bodyPr/>
          <a:lstStyle/>
          <a:p>
            <a:pPr marL="31750" indent="0">
              <a:lnSpc>
                <a:spcPct val="115000"/>
              </a:lnSpc>
              <a:spcAft>
                <a:spcPts val="600"/>
              </a:spcAft>
              <a:buNone/>
            </a:pPr>
            <a:r>
              <a:rPr lang="en-GB" sz="1800" b="1" kern="100">
                <a:effectLst/>
                <a:latin typeface="Aptos" panose="020B0004020202020204" pitchFamily="34" charset="0"/>
                <a:ea typeface="Times New Roman" panose="02020603050405020304" pitchFamily="18" charset="0"/>
                <a:cs typeface="Times New Roman" panose="02020603050405020304" pitchFamily="18" charset="0"/>
              </a:rPr>
              <a:t>Assumptions</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SzPts val="1200"/>
              <a:buFont typeface="Wingdings" panose="05000000000000000000" pitchFamily="2" charset="2"/>
              <a:buChar char=""/>
            </a:pPr>
            <a:endParaRPr lang="en-GB" sz="1800" kern="12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342900" lvl="0" indent="-342900">
              <a:lnSpc>
                <a:spcPct val="115000"/>
              </a:lnSpc>
              <a:buSzPts val="1200"/>
              <a:buFont typeface="Wingdings" panose="05000000000000000000" pitchFamily="2" charset="2"/>
              <a:buChar char=""/>
            </a:pPr>
            <a:r>
              <a:rPr lang="en-GB" sz="18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Successful ap</a:t>
            </a:r>
            <a:r>
              <a:rPr lang="en-GB" sz="1800" kern="100">
                <a:solidFill>
                  <a:srgbClr val="000000"/>
                </a:solidFill>
                <a:latin typeface="Aptos" panose="020B0004020202020204" pitchFamily="34" charset="0"/>
                <a:ea typeface="Aptos" panose="020B0004020202020204" pitchFamily="34" charset="0"/>
                <a:cs typeface="Times New Roman" panose="02020603050405020304" pitchFamily="18" charset="0"/>
              </a:rPr>
              <a:t>plication and support for WELL from NDA/Sellafield ltd via Social Impact Multiplied 6 programme, at least at the same funding level for at least 3 years.</a:t>
            </a:r>
          </a:p>
          <a:p>
            <a:pPr marL="342900" lvl="0" indent="-342900">
              <a:lnSpc>
                <a:spcPct val="115000"/>
              </a:lnSpc>
              <a:buSzPts val="1200"/>
              <a:buFont typeface="Wingdings" panose="05000000000000000000" pitchFamily="2" charset="2"/>
              <a:buChar char=""/>
            </a:pPr>
            <a:r>
              <a:rPr lang="en-GB" sz="1800" kern="100">
                <a:solidFill>
                  <a:srgbClr val="000000"/>
                </a:solidFill>
                <a:effectLst/>
                <a:latin typeface="Aptos" panose="020B0004020202020204" pitchFamily="34" charset="0"/>
                <a:ea typeface="Aptos" panose="020B0004020202020204" pitchFamily="34" charset="0"/>
                <a:cs typeface="Times New Roman" panose="02020603050405020304" pitchFamily="18" charset="0"/>
              </a:rPr>
              <a:t>Continued capacity of WELL team to offer flexible support and </a:t>
            </a:r>
            <a:r>
              <a:rPr lang="en-GB" sz="1800" kern="100">
                <a:solidFill>
                  <a:srgbClr val="000000"/>
                </a:solidFill>
                <a:latin typeface="Aptos" panose="020B0004020202020204" pitchFamily="34" charset="0"/>
                <a:ea typeface="Aptos" panose="020B0004020202020204" pitchFamily="34" charset="0"/>
                <a:cs typeface="Times New Roman" panose="02020603050405020304" pitchFamily="18" charset="0"/>
              </a:rPr>
              <a:t>to build necessary relationships.</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90000"/>
              </a:lnSpc>
              <a:spcAft>
                <a:spcPts val="800"/>
              </a:spcAft>
              <a:buSzPts val="1200"/>
              <a:buFont typeface="Wingdings" panose="05000000000000000000" pitchFamily="2" charset="2"/>
              <a:buChar char=""/>
            </a:pPr>
            <a:r>
              <a:rPr lang="en-GB" sz="1800" kern="12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Continued support from Cumberland Council to act as responsible body.</a:t>
            </a:r>
          </a:p>
          <a:p>
            <a:pPr marL="342900" indent="-342900">
              <a:spcAft>
                <a:spcPts val="800"/>
              </a:spcAft>
              <a:buSzPts val="1200"/>
              <a:buFont typeface="Wingdings" panose="05000000000000000000" pitchFamily="2" charset="2"/>
              <a:buChar char=""/>
            </a:pPr>
            <a:r>
              <a:rPr lang="en-GB" sz="1800" kern="12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Continued high levels of school engagement for next three years.</a:t>
            </a:r>
          </a:p>
          <a:p>
            <a:pPr marL="342900" indent="-342900">
              <a:spcAft>
                <a:spcPts val="800"/>
              </a:spcAft>
              <a:buSzPts val="1200"/>
              <a:buFont typeface="Wingdings" panose="05000000000000000000" pitchFamily="2" charset="2"/>
              <a:buChar char=""/>
            </a:pPr>
            <a:r>
              <a:rPr lang="en-GB" sz="1800">
                <a:solidFill>
                  <a:srgbClr val="000000"/>
                </a:solidFill>
                <a:latin typeface="Aptos" panose="020B0004020202020204" pitchFamily="34" charset="0"/>
                <a:ea typeface="Times New Roman" panose="02020603050405020304" pitchFamily="18" charset="0"/>
                <a:cs typeface="Times New Roman" panose="02020603050405020304" pitchFamily="18" charset="0"/>
              </a:rPr>
              <a:t>Continued relationship with and access to support from Education Endowment Foundation (EEF).</a:t>
            </a:r>
            <a:endParaRPr lang="en-GB" sz="1800" kern="120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0" lvl="0" indent="0">
              <a:lnSpc>
                <a:spcPct val="90000"/>
              </a:lnSpc>
              <a:spcAft>
                <a:spcPts val="800"/>
              </a:spcAft>
              <a:buSzPts val="1200"/>
              <a:buNone/>
            </a:pP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GB"/>
          </a:p>
        </p:txBody>
      </p:sp>
    </p:spTree>
    <p:extLst>
      <p:ext uri="{BB962C8B-B14F-4D97-AF65-F5344CB8AC3E}">
        <p14:creationId xmlns:p14="http://schemas.microsoft.com/office/powerpoint/2010/main" val="4117482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E2C56-B053-79FA-D169-10084B82B20F}"/>
              </a:ext>
            </a:extLst>
          </p:cNvPr>
          <p:cNvSpPr>
            <a:spLocks noGrp="1"/>
          </p:cNvSpPr>
          <p:nvPr>
            <p:ph type="title"/>
          </p:nvPr>
        </p:nvSpPr>
        <p:spPr>
          <a:xfrm>
            <a:off x="701111" y="256797"/>
            <a:ext cx="10515600" cy="608468"/>
          </a:xfrm>
        </p:spPr>
        <p:txBody>
          <a:bodyPr>
            <a:normAutofit fontScale="90000"/>
          </a:bodyPr>
          <a:lstStyle/>
          <a:p>
            <a:pPr algn="ctr"/>
            <a:r>
              <a:rPr lang="en-GB"/>
              <a:t>Enablers</a:t>
            </a:r>
          </a:p>
        </p:txBody>
      </p:sp>
      <p:sp>
        <p:nvSpPr>
          <p:cNvPr id="3" name="Content Placeholder 2">
            <a:extLst>
              <a:ext uri="{FF2B5EF4-FFF2-40B4-BE49-F238E27FC236}">
                <a16:creationId xmlns:a16="http://schemas.microsoft.com/office/drawing/2014/main" id="{A8412C48-8B16-6A99-F9C6-14F49217CE4C}"/>
              </a:ext>
            </a:extLst>
          </p:cNvPr>
          <p:cNvSpPr>
            <a:spLocks noGrp="1"/>
          </p:cNvSpPr>
          <p:nvPr>
            <p:ph idx="1"/>
          </p:nvPr>
        </p:nvSpPr>
        <p:spPr>
          <a:xfrm>
            <a:off x="553244" y="1326305"/>
            <a:ext cx="5632871" cy="4351338"/>
          </a:xfrm>
        </p:spPr>
        <p:txBody>
          <a:bodyPr>
            <a:normAutofit fontScale="32500" lnSpcReduction="20000"/>
          </a:bodyPr>
          <a:lstStyle/>
          <a:p>
            <a:pPr marL="0" indent="0">
              <a:lnSpc>
                <a:spcPct val="115000"/>
              </a:lnSpc>
              <a:spcAft>
                <a:spcPts val="600"/>
              </a:spcAft>
              <a:buNone/>
            </a:pPr>
            <a:r>
              <a:rPr lang="en-GB" sz="4400" b="1" kern="100">
                <a:effectLst/>
                <a:latin typeface="Aptos" panose="020B0004020202020204" pitchFamily="34" charset="0"/>
                <a:ea typeface="Times New Roman" panose="02020603050405020304" pitchFamily="18" charset="0"/>
                <a:cs typeface="Times New Roman" panose="02020603050405020304" pitchFamily="18" charset="0"/>
              </a:rPr>
              <a:t>Academic Enablers</a:t>
            </a:r>
            <a:endParaRPr lang="en-GB" sz="44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600"/>
              </a:spcAft>
              <a:buFont typeface="Wingdings" panose="05000000000000000000" pitchFamily="2" charset="2"/>
              <a:buChar char=""/>
            </a:pPr>
            <a:r>
              <a:rPr lang="en-GB" sz="4400" kern="100">
                <a:effectLst/>
                <a:latin typeface="Aptos" panose="020B0004020202020204" pitchFamily="34" charset="0"/>
                <a:ea typeface="Times New Roman" panose="02020603050405020304" pitchFamily="18" charset="0"/>
                <a:cs typeface="Times New Roman" panose="02020603050405020304" pitchFamily="18" charset="0"/>
              </a:rPr>
              <a:t>Evidence In</a:t>
            </a:r>
            <a:r>
              <a:rPr lang="en-GB" sz="4400" kern="100">
                <a:latin typeface="Aptos" panose="020B0004020202020204" pitchFamily="34" charset="0"/>
                <a:ea typeface="Times New Roman" panose="02020603050405020304" pitchFamily="18" charset="0"/>
                <a:cs typeface="Times New Roman" panose="02020603050405020304" pitchFamily="18" charset="0"/>
              </a:rPr>
              <a:t>formed</a:t>
            </a:r>
            <a:r>
              <a:rPr lang="en-GB" sz="4400" kern="100">
                <a:effectLst/>
                <a:latin typeface="Aptos" panose="020B0004020202020204" pitchFamily="34" charset="0"/>
                <a:ea typeface="Times New Roman" panose="02020603050405020304" pitchFamily="18" charset="0"/>
                <a:cs typeface="Times New Roman" panose="02020603050405020304" pitchFamily="18" charset="0"/>
              </a:rPr>
              <a:t> implementation </a:t>
            </a:r>
            <a:endParaRPr lang="en-GB" sz="44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600"/>
              </a:spcAft>
              <a:buFont typeface="Wingdings" panose="05000000000000000000" pitchFamily="2" charset="2"/>
              <a:buChar char=""/>
            </a:pPr>
            <a:r>
              <a:rPr lang="en-GB" sz="4400" kern="100">
                <a:effectLst/>
                <a:latin typeface="Aptos" panose="020B0004020202020204" pitchFamily="34" charset="0"/>
                <a:ea typeface="Times New Roman" panose="02020603050405020304" pitchFamily="18" charset="0"/>
                <a:cs typeface="Times New Roman" panose="02020603050405020304" pitchFamily="18" charset="0"/>
              </a:rPr>
              <a:t>Universal and Targeted inputs and grants </a:t>
            </a:r>
            <a:r>
              <a:rPr lang="en-GB" sz="4400" kern="100">
                <a:latin typeface="Aptos" panose="020B0004020202020204" pitchFamily="34" charset="0"/>
                <a:ea typeface="Times New Roman" panose="02020603050405020304" pitchFamily="18" charset="0"/>
                <a:cs typeface="Times New Roman" panose="02020603050405020304" pitchFamily="18" charset="0"/>
              </a:rPr>
              <a:t>with a focus on </a:t>
            </a:r>
            <a:r>
              <a:rPr lang="en-GB" sz="4400" kern="100">
                <a:effectLst/>
                <a:latin typeface="Aptos" panose="020B0004020202020204" pitchFamily="34" charset="0"/>
                <a:ea typeface="Times New Roman" panose="02020603050405020304" pitchFamily="18" charset="0"/>
                <a:cs typeface="Times New Roman" panose="02020603050405020304" pitchFamily="18" charset="0"/>
              </a:rPr>
              <a:t> Curriculum, Pedagogy, Assessment and Subject Knowledge</a:t>
            </a:r>
            <a:endParaRPr lang="en-GB" sz="44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600"/>
              </a:spcAft>
              <a:buFont typeface="Wingdings" panose="05000000000000000000" pitchFamily="2" charset="2"/>
              <a:buChar char=""/>
            </a:pPr>
            <a:r>
              <a:rPr lang="en-GB" sz="4400" kern="100">
                <a:effectLst/>
                <a:latin typeface="Aptos" panose="020B0004020202020204" pitchFamily="34" charset="0"/>
                <a:ea typeface="Times New Roman" panose="02020603050405020304" pitchFamily="18" charset="0"/>
                <a:cs typeface="Times New Roman" panose="02020603050405020304" pitchFamily="18" charset="0"/>
              </a:rPr>
              <a:t>High Quality Professional Development</a:t>
            </a:r>
            <a:endParaRPr lang="en-GB" sz="44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600"/>
              </a:spcAft>
              <a:buFont typeface="Wingdings" panose="05000000000000000000" pitchFamily="2" charset="2"/>
              <a:buChar char=""/>
            </a:pPr>
            <a:r>
              <a:rPr lang="en-GB" sz="4400" kern="100">
                <a:effectLst/>
                <a:latin typeface="Aptos" panose="020B0004020202020204" pitchFamily="34" charset="0"/>
                <a:ea typeface="Times New Roman" panose="02020603050405020304" pitchFamily="18" charset="0"/>
                <a:cs typeface="Times New Roman" panose="02020603050405020304" pitchFamily="18" charset="0"/>
              </a:rPr>
              <a:t>Academic Intervention ‘best bets’</a:t>
            </a:r>
            <a:endParaRPr lang="en-GB" sz="44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600"/>
              </a:spcAft>
              <a:buFont typeface="Wingdings" panose="05000000000000000000" pitchFamily="2" charset="2"/>
              <a:buChar char=""/>
            </a:pPr>
            <a:r>
              <a:rPr lang="en-GB" sz="4400" kern="100">
                <a:effectLst/>
                <a:latin typeface="Aptos" panose="020B0004020202020204" pitchFamily="34" charset="0"/>
                <a:ea typeface="Times New Roman" panose="02020603050405020304" pitchFamily="18" charset="0"/>
                <a:cs typeface="Times New Roman" panose="02020603050405020304" pitchFamily="18" charset="0"/>
              </a:rPr>
              <a:t>Local Evidence and Research capacity</a:t>
            </a:r>
            <a:endParaRPr lang="en-GB" sz="4400" kern="10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600"/>
              </a:spcAft>
              <a:buFont typeface="Wingdings" panose="05000000000000000000" pitchFamily="2" charset="2"/>
              <a:buChar char=""/>
            </a:pPr>
            <a:r>
              <a:rPr lang="en-GB" sz="4400" kern="100">
                <a:effectLst/>
                <a:latin typeface="Aptos" panose="020B0004020202020204" pitchFamily="34" charset="0"/>
                <a:ea typeface="Times New Roman" panose="02020603050405020304" pitchFamily="18" charset="0"/>
                <a:cs typeface="Times New Roman" panose="02020603050405020304" pitchFamily="18" charset="0"/>
              </a:rPr>
              <a:t>Collaborative learning networks</a:t>
            </a:r>
          </a:p>
          <a:p>
            <a:pPr marL="342900" lvl="0" indent="-342900">
              <a:lnSpc>
                <a:spcPct val="115000"/>
              </a:lnSpc>
              <a:spcAft>
                <a:spcPts val="600"/>
              </a:spcAft>
              <a:buFont typeface="Wingdings" panose="05000000000000000000" pitchFamily="2" charset="2"/>
              <a:buChar char=""/>
            </a:pPr>
            <a:r>
              <a:rPr lang="en-GB" sz="4400" kern="100">
                <a:latin typeface="Aptos" panose="020B0004020202020204" pitchFamily="34" charset="0"/>
                <a:ea typeface="Aptos" panose="020B0004020202020204" pitchFamily="34" charset="0"/>
                <a:cs typeface="Times New Roman" panose="02020603050405020304" pitchFamily="18" charset="0"/>
              </a:rPr>
              <a:t>Pupil Premium (PP) Strategies</a:t>
            </a:r>
          </a:p>
          <a:p>
            <a:pPr marL="342900" indent="-342900">
              <a:lnSpc>
                <a:spcPct val="115000"/>
              </a:lnSpc>
              <a:spcAft>
                <a:spcPts val="600"/>
              </a:spcAft>
              <a:buFont typeface="Wingdings" panose="05000000000000000000" pitchFamily="2" charset="2"/>
              <a:buChar char=""/>
            </a:pPr>
            <a:r>
              <a:rPr lang="en-GB" sz="4400" kern="100">
                <a:effectLst/>
                <a:latin typeface="Aptos" panose="020B0004020202020204" pitchFamily="34" charset="0"/>
                <a:ea typeface="Times New Roman" panose="02020603050405020304" pitchFamily="18" charset="0"/>
                <a:cs typeface="Times New Roman" panose="02020603050405020304" pitchFamily="18" charset="0"/>
              </a:rPr>
              <a:t>Attract, motivate and retain teachers </a:t>
            </a:r>
            <a:endParaRPr lang="en-GB" sz="4400" kern="100">
              <a:effectLst/>
              <a:latin typeface="Aptos" panose="020B0004020202020204" pitchFamily="34" charset="0"/>
              <a:ea typeface="Aptos" panose="020B0004020202020204" pitchFamily="34" charset="0"/>
              <a:cs typeface="Times New Roman" panose="02020603050405020304" pitchFamily="18" charset="0"/>
            </a:endParaRPr>
          </a:p>
          <a:p>
            <a:endParaRPr lang="en-GB"/>
          </a:p>
        </p:txBody>
      </p:sp>
      <p:sp>
        <p:nvSpPr>
          <p:cNvPr id="4" name="Content Placeholder 2">
            <a:extLst>
              <a:ext uri="{FF2B5EF4-FFF2-40B4-BE49-F238E27FC236}">
                <a16:creationId xmlns:a16="http://schemas.microsoft.com/office/drawing/2014/main" id="{19735727-DCD2-F7C9-FFCC-6FF2E26DFC35}"/>
              </a:ext>
            </a:extLst>
          </p:cNvPr>
          <p:cNvSpPr txBox="1">
            <a:spLocks/>
          </p:cNvSpPr>
          <p:nvPr/>
        </p:nvSpPr>
        <p:spPr>
          <a:xfrm>
            <a:off x="6186115" y="1326305"/>
            <a:ext cx="5632871" cy="4351338"/>
          </a:xfrm>
          <a:prstGeom prst="rect">
            <a:avLst/>
          </a:prstGeom>
        </p:spPr>
        <p:txBody>
          <a:bodyPr vert="horz" lIns="91440" tIns="45720" rIns="91440" bIns="45720" rtlCol="0">
            <a:normAutofit fontScale="3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Aft>
                <a:spcPts val="600"/>
              </a:spcAft>
              <a:buFont typeface="Arial" panose="020B0604020202020204" pitchFamily="34" charset="0"/>
              <a:buNone/>
            </a:pPr>
            <a:r>
              <a:rPr lang="en-GB" sz="4400" b="1" kern="100">
                <a:latin typeface="Aptos" panose="020B0004020202020204" pitchFamily="34" charset="0"/>
                <a:ea typeface="Times New Roman" panose="02020603050405020304" pitchFamily="18" charset="0"/>
                <a:cs typeface="Times New Roman" panose="02020603050405020304" pitchFamily="18" charset="0"/>
              </a:rPr>
              <a:t>Pastoral Enablers</a:t>
            </a:r>
            <a:endParaRPr lang="en-GB" sz="4400" kern="100">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15000"/>
              </a:lnSpc>
              <a:spcAft>
                <a:spcPts val="600"/>
              </a:spcAft>
              <a:buFont typeface="Wingdings" panose="05000000000000000000" pitchFamily="2" charset="2"/>
              <a:buChar char=""/>
            </a:pPr>
            <a:r>
              <a:rPr lang="en-GB" sz="4400" kern="100">
                <a:latin typeface="Aptos" panose="020B0004020202020204" pitchFamily="34" charset="0"/>
                <a:ea typeface="Times New Roman" panose="02020603050405020304" pitchFamily="18" charset="0"/>
                <a:cs typeface="Times New Roman" panose="02020603050405020304" pitchFamily="18" charset="0"/>
              </a:rPr>
              <a:t>Evidence Informed Implementation</a:t>
            </a:r>
            <a:endParaRPr lang="en-GB" sz="4400" kern="100">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15000"/>
              </a:lnSpc>
              <a:spcAft>
                <a:spcPts val="600"/>
              </a:spcAft>
              <a:buFont typeface="Wingdings" panose="05000000000000000000" pitchFamily="2" charset="2"/>
              <a:buChar char=""/>
            </a:pPr>
            <a:r>
              <a:rPr lang="en-GB" sz="4400" kern="100">
                <a:latin typeface="Aptos" panose="020B0004020202020204" pitchFamily="34" charset="0"/>
                <a:ea typeface="Times New Roman" panose="02020603050405020304" pitchFamily="18" charset="0"/>
                <a:cs typeface="Times New Roman" panose="02020603050405020304" pitchFamily="18" charset="0"/>
              </a:rPr>
              <a:t> Universal and Targeted inputs and grants for Learning Readiness, Routines, Behaviour and Attendance</a:t>
            </a:r>
          </a:p>
          <a:p>
            <a:pPr marL="342900" indent="-342900">
              <a:lnSpc>
                <a:spcPct val="115000"/>
              </a:lnSpc>
              <a:spcAft>
                <a:spcPts val="600"/>
              </a:spcAft>
              <a:buFont typeface="Wingdings" panose="05000000000000000000" pitchFamily="2" charset="2"/>
              <a:buChar char=""/>
            </a:pPr>
            <a:r>
              <a:rPr lang="en-GB" sz="4400" kern="100">
                <a:latin typeface="Aptos" panose="020B0004020202020204" pitchFamily="34" charset="0"/>
                <a:ea typeface="Times New Roman" panose="02020603050405020304" pitchFamily="18" charset="0"/>
                <a:cs typeface="Times New Roman" panose="02020603050405020304" pitchFamily="18" charset="0"/>
              </a:rPr>
              <a:t>High Quality Professional Development</a:t>
            </a:r>
            <a:endParaRPr lang="en-GB" sz="4400" kern="100">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15000"/>
              </a:lnSpc>
              <a:spcAft>
                <a:spcPts val="600"/>
              </a:spcAft>
              <a:buFont typeface="Wingdings" panose="05000000000000000000" pitchFamily="2" charset="2"/>
              <a:buChar char=""/>
            </a:pPr>
            <a:r>
              <a:rPr lang="en-GB" sz="4400" kern="100">
                <a:latin typeface="Aptos" panose="020B0004020202020204" pitchFamily="34" charset="0"/>
                <a:ea typeface="Times New Roman" panose="02020603050405020304" pitchFamily="18" charset="0"/>
                <a:cs typeface="Times New Roman" panose="02020603050405020304" pitchFamily="18" charset="0"/>
              </a:rPr>
              <a:t>Pastoral and wellbeing Support Strategies/interventions</a:t>
            </a:r>
            <a:endParaRPr lang="en-GB" sz="4400" kern="100">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15000"/>
              </a:lnSpc>
              <a:spcAft>
                <a:spcPts val="600"/>
              </a:spcAft>
              <a:buFont typeface="Wingdings" panose="05000000000000000000" pitchFamily="2" charset="2"/>
              <a:buChar char=""/>
            </a:pPr>
            <a:r>
              <a:rPr lang="en-GB" sz="4400" kern="100">
                <a:latin typeface="Aptos" panose="020B0004020202020204" pitchFamily="34" charset="0"/>
                <a:ea typeface="Times New Roman" panose="02020603050405020304" pitchFamily="18" charset="0"/>
                <a:cs typeface="Times New Roman" panose="02020603050405020304" pitchFamily="18" charset="0"/>
              </a:rPr>
              <a:t>Local Evidence and Research Capacity</a:t>
            </a:r>
            <a:endParaRPr lang="en-GB" sz="4400" kern="100">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15000"/>
              </a:lnSpc>
              <a:spcAft>
                <a:spcPts val="600"/>
              </a:spcAft>
              <a:buFont typeface="Wingdings" panose="05000000000000000000" pitchFamily="2" charset="2"/>
              <a:buChar char=""/>
            </a:pPr>
            <a:r>
              <a:rPr lang="en-GB" sz="4400" kern="100">
                <a:latin typeface="Aptos" panose="020B0004020202020204" pitchFamily="34" charset="0"/>
                <a:ea typeface="Times New Roman" panose="02020603050405020304" pitchFamily="18" charset="0"/>
                <a:cs typeface="Times New Roman" panose="02020603050405020304" pitchFamily="18" charset="0"/>
              </a:rPr>
              <a:t>Cultural capital and making a positive contribution (Cumbrian Award)</a:t>
            </a:r>
          </a:p>
          <a:p>
            <a:pPr marL="342900" indent="-342900">
              <a:lnSpc>
                <a:spcPct val="115000"/>
              </a:lnSpc>
              <a:spcAft>
                <a:spcPts val="600"/>
              </a:spcAft>
              <a:buFont typeface="Wingdings" panose="05000000000000000000" pitchFamily="2" charset="2"/>
              <a:buChar char=""/>
            </a:pPr>
            <a:r>
              <a:rPr lang="en-GB" sz="4400" kern="100">
                <a:latin typeface="Aptos" panose="020B0004020202020204" pitchFamily="34" charset="0"/>
                <a:ea typeface="Aptos" panose="020B0004020202020204" pitchFamily="34" charset="0"/>
                <a:cs typeface="Times New Roman" panose="02020603050405020304" pitchFamily="18" charset="0"/>
              </a:rPr>
              <a:t>Collaborative learning networks</a:t>
            </a:r>
          </a:p>
          <a:p>
            <a:pPr marL="342900" indent="-342900">
              <a:lnSpc>
                <a:spcPct val="115000"/>
              </a:lnSpc>
              <a:spcAft>
                <a:spcPts val="600"/>
              </a:spcAft>
              <a:buFont typeface="Wingdings" panose="05000000000000000000" pitchFamily="2" charset="2"/>
              <a:buChar char=""/>
            </a:pPr>
            <a:r>
              <a:rPr lang="en-GB" sz="4400" kern="100">
                <a:latin typeface="Aptos" panose="020B0004020202020204" pitchFamily="34" charset="0"/>
                <a:ea typeface="Aptos" panose="020B0004020202020204" pitchFamily="34" charset="0"/>
                <a:cs typeface="Times New Roman" panose="02020603050405020304" pitchFamily="18" charset="0"/>
              </a:rPr>
              <a:t>Support for developing effective PP Strategies</a:t>
            </a:r>
          </a:p>
          <a:p>
            <a:endParaRPr lang="en-GB"/>
          </a:p>
        </p:txBody>
      </p:sp>
    </p:spTree>
    <p:extLst>
      <p:ext uri="{BB962C8B-B14F-4D97-AF65-F5344CB8AC3E}">
        <p14:creationId xmlns:p14="http://schemas.microsoft.com/office/powerpoint/2010/main" val="2964220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hlinkClick r:id="rId3" action="ppaction://hlinksldjump"/>
            <a:extLst>
              <a:ext uri="{FF2B5EF4-FFF2-40B4-BE49-F238E27FC236}">
                <a16:creationId xmlns:a16="http://schemas.microsoft.com/office/drawing/2014/main" id="{C1078028-A328-9BD1-2DA4-2BACA8EAC471}"/>
              </a:ext>
            </a:extLst>
          </p:cNvPr>
          <p:cNvSpPr/>
          <p:nvPr/>
        </p:nvSpPr>
        <p:spPr>
          <a:xfrm>
            <a:off x="1212351" y="401834"/>
            <a:ext cx="2977793" cy="3027166"/>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b="1">
                <a:latin typeface="Arial" panose="020B0604020202020204" pitchFamily="34" charset="0"/>
                <a:cs typeface="Arial" panose="020B0604020202020204" pitchFamily="34" charset="0"/>
              </a:rPr>
              <a:t>Academic Outcomes</a:t>
            </a:r>
          </a:p>
          <a:p>
            <a:pPr algn="ctr"/>
            <a:r>
              <a:rPr lang="en-GB" b="1">
                <a:latin typeface="Arial" panose="020B0604020202020204" pitchFamily="34" charset="0"/>
                <a:cs typeface="Arial" panose="020B0604020202020204" pitchFamily="34" charset="0"/>
              </a:rPr>
              <a:t>English and Mathematics</a:t>
            </a:r>
          </a:p>
          <a:p>
            <a:pPr algn="ctr"/>
            <a:endParaRPr lang="en-GB">
              <a:latin typeface="Arial" panose="020B0604020202020204" pitchFamily="34" charset="0"/>
              <a:cs typeface="Arial" panose="020B0604020202020204" pitchFamily="34" charset="0"/>
            </a:endParaRPr>
          </a:p>
          <a:p>
            <a:pPr algn="ctr"/>
            <a:r>
              <a:rPr lang="en-GB">
                <a:latin typeface="Arial" panose="020B0604020202020204" pitchFamily="34" charset="0"/>
                <a:cs typeface="Arial" panose="020B0604020202020204" pitchFamily="34" charset="0"/>
              </a:rPr>
              <a:t>Pedagogy</a:t>
            </a:r>
          </a:p>
          <a:p>
            <a:pPr algn="ctr"/>
            <a:r>
              <a:rPr lang="en-GB">
                <a:latin typeface="Arial" panose="020B0604020202020204" pitchFamily="34" charset="0"/>
                <a:cs typeface="Arial" panose="020B0604020202020204" pitchFamily="34" charset="0"/>
              </a:rPr>
              <a:t>Assessment</a:t>
            </a:r>
          </a:p>
          <a:p>
            <a:pPr algn="ctr"/>
            <a:r>
              <a:rPr lang="en-GB">
                <a:latin typeface="Arial" panose="020B0604020202020204" pitchFamily="34" charset="0"/>
                <a:cs typeface="Arial" panose="020B0604020202020204" pitchFamily="34" charset="0"/>
              </a:rPr>
              <a:t>Interventions</a:t>
            </a:r>
          </a:p>
          <a:p>
            <a:pPr algn="ctr"/>
            <a:r>
              <a:rPr lang="en-GB">
                <a:latin typeface="Arial" panose="020B0604020202020204" pitchFamily="34" charset="0"/>
                <a:cs typeface="Arial" panose="020B0604020202020204" pitchFamily="34" charset="0"/>
              </a:rPr>
              <a:t>Subject knowledge</a:t>
            </a:r>
          </a:p>
          <a:p>
            <a:pPr algn="ctr"/>
            <a:r>
              <a:rPr lang="en-GB">
                <a:latin typeface="Arial" panose="020B0604020202020204" pitchFamily="34" charset="0"/>
                <a:cs typeface="Arial" panose="020B0604020202020204" pitchFamily="34" charset="0"/>
              </a:rPr>
              <a:t>Curriculum</a:t>
            </a:r>
          </a:p>
        </p:txBody>
      </p:sp>
      <p:sp>
        <p:nvSpPr>
          <p:cNvPr id="6" name="Rectangle 5">
            <a:extLst>
              <a:ext uri="{FF2B5EF4-FFF2-40B4-BE49-F238E27FC236}">
                <a16:creationId xmlns:a16="http://schemas.microsoft.com/office/drawing/2014/main" id="{B8CFCAF3-F438-3B44-D961-A17D7FAD3033}"/>
              </a:ext>
            </a:extLst>
          </p:cNvPr>
          <p:cNvSpPr/>
          <p:nvPr/>
        </p:nvSpPr>
        <p:spPr>
          <a:xfrm>
            <a:off x="8096036" y="401833"/>
            <a:ext cx="2977793" cy="2916719"/>
          </a:xfrm>
          <a:prstGeom prst="rect">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b="1">
                <a:latin typeface="Arial" panose="020B0604020202020204" pitchFamily="34" charset="0"/>
                <a:cs typeface="Arial" panose="020B0604020202020204" pitchFamily="34" charset="0"/>
              </a:rPr>
              <a:t>Pastoral Outcomes</a:t>
            </a:r>
          </a:p>
          <a:p>
            <a:pPr algn="ctr"/>
            <a:r>
              <a:rPr lang="en-GB" b="1">
                <a:solidFill>
                  <a:schemeClr val="bg1"/>
                </a:solidFill>
                <a:latin typeface="Arial" panose="020B0604020202020204" pitchFamily="34" charset="0"/>
                <a:cs typeface="Arial" panose="020B0604020202020204" pitchFamily="34" charset="0"/>
              </a:rPr>
              <a:t>Readiness to Learn</a:t>
            </a:r>
          </a:p>
          <a:p>
            <a:pPr algn="ctr"/>
            <a:endParaRPr lang="en-GB">
              <a:latin typeface="Arial" panose="020B0604020202020204" pitchFamily="34" charset="0"/>
              <a:cs typeface="Arial" panose="020B0604020202020204" pitchFamily="34" charset="0"/>
            </a:endParaRPr>
          </a:p>
          <a:p>
            <a:pPr algn="ctr"/>
            <a:r>
              <a:rPr lang="en-GB">
                <a:latin typeface="Arial" panose="020B0604020202020204" pitchFamily="34" charset="0"/>
                <a:cs typeface="Arial" panose="020B0604020202020204" pitchFamily="34" charset="0"/>
              </a:rPr>
              <a:t>Routines</a:t>
            </a:r>
          </a:p>
          <a:p>
            <a:pPr algn="ctr"/>
            <a:r>
              <a:rPr lang="en-GB">
                <a:latin typeface="Arial" panose="020B0604020202020204" pitchFamily="34" charset="0"/>
                <a:cs typeface="Arial" panose="020B0604020202020204" pitchFamily="34" charset="0"/>
              </a:rPr>
              <a:t>Behaviour</a:t>
            </a:r>
          </a:p>
          <a:p>
            <a:pPr algn="ctr"/>
            <a:r>
              <a:rPr lang="en-GB">
                <a:latin typeface="Arial" panose="020B0604020202020204" pitchFamily="34" charset="0"/>
                <a:cs typeface="Arial" panose="020B0604020202020204" pitchFamily="34" charset="0"/>
              </a:rPr>
              <a:t>Attendance</a:t>
            </a:r>
          </a:p>
          <a:p>
            <a:pPr algn="ctr"/>
            <a:r>
              <a:rPr lang="en-GB">
                <a:latin typeface="Arial" panose="020B0604020202020204" pitchFamily="34" charset="0"/>
                <a:cs typeface="Arial" panose="020B0604020202020204" pitchFamily="34" charset="0"/>
              </a:rPr>
              <a:t>Cultural Capital</a:t>
            </a:r>
          </a:p>
        </p:txBody>
      </p:sp>
      <p:sp>
        <p:nvSpPr>
          <p:cNvPr id="7" name="Rectangle 6">
            <a:hlinkClick r:id="rId4" action="ppaction://hlinksldjump"/>
            <a:extLst>
              <a:ext uri="{FF2B5EF4-FFF2-40B4-BE49-F238E27FC236}">
                <a16:creationId xmlns:a16="http://schemas.microsoft.com/office/drawing/2014/main" id="{AFBABC1A-971D-4DE1-C8B9-DA5BAECCA93F}"/>
              </a:ext>
            </a:extLst>
          </p:cNvPr>
          <p:cNvSpPr/>
          <p:nvPr/>
        </p:nvSpPr>
        <p:spPr>
          <a:xfrm>
            <a:off x="5019355" y="1304817"/>
            <a:ext cx="2332233" cy="530807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b="1">
                <a:latin typeface="Arial" panose="020B0604020202020204" pitchFamily="34" charset="0"/>
                <a:cs typeface="Arial" panose="020B0604020202020204" pitchFamily="34" charset="0"/>
              </a:rPr>
              <a:t>Enablers</a:t>
            </a:r>
          </a:p>
          <a:p>
            <a:pPr algn="ctr"/>
            <a:endParaRPr lang="en-GB">
              <a:latin typeface="Arial" panose="020B0604020202020204" pitchFamily="34" charset="0"/>
              <a:cs typeface="Arial" panose="020B0604020202020204" pitchFamily="34" charset="0"/>
            </a:endParaRPr>
          </a:p>
          <a:p>
            <a:pPr algn="ctr"/>
            <a:r>
              <a:rPr lang="en-GB">
                <a:latin typeface="Arial" panose="020B0604020202020204" pitchFamily="34" charset="0"/>
                <a:cs typeface="Arial" panose="020B0604020202020204" pitchFamily="34" charset="0"/>
              </a:rPr>
              <a:t>Evidence Informed Implementation</a:t>
            </a:r>
          </a:p>
          <a:p>
            <a:pPr algn="ctr"/>
            <a:endParaRPr lang="en-GB">
              <a:latin typeface="Arial" panose="020B0604020202020204" pitchFamily="34" charset="0"/>
              <a:cs typeface="Arial" panose="020B0604020202020204" pitchFamily="34" charset="0"/>
            </a:endParaRPr>
          </a:p>
          <a:p>
            <a:pPr algn="ctr"/>
            <a:r>
              <a:rPr lang="en-GB">
                <a:latin typeface="Arial" panose="020B0604020202020204" pitchFamily="34" charset="0"/>
                <a:cs typeface="Arial" panose="020B0604020202020204" pitchFamily="34" charset="0"/>
              </a:rPr>
              <a:t>Universal and Targeted Grant funding</a:t>
            </a:r>
          </a:p>
          <a:p>
            <a:pPr algn="ctr"/>
            <a:endParaRPr lang="en-GB">
              <a:latin typeface="Arial" panose="020B0604020202020204" pitchFamily="34" charset="0"/>
              <a:cs typeface="Arial" panose="020B0604020202020204" pitchFamily="34" charset="0"/>
            </a:endParaRPr>
          </a:p>
          <a:p>
            <a:pPr algn="ctr"/>
            <a:r>
              <a:rPr lang="en-GB">
                <a:latin typeface="Arial" panose="020B0604020202020204" pitchFamily="34" charset="0"/>
                <a:cs typeface="Arial" panose="020B0604020202020204" pitchFamily="34" charset="0"/>
              </a:rPr>
              <a:t>Local Evidence and Research Capacity</a:t>
            </a:r>
          </a:p>
          <a:p>
            <a:pPr algn="ctr"/>
            <a:endParaRPr lang="en-GB">
              <a:latin typeface="Arial" panose="020B0604020202020204" pitchFamily="34" charset="0"/>
              <a:cs typeface="Arial" panose="020B0604020202020204" pitchFamily="34" charset="0"/>
            </a:endParaRPr>
          </a:p>
          <a:p>
            <a:pPr algn="ctr"/>
            <a:r>
              <a:rPr lang="en-GB">
                <a:latin typeface="Arial" panose="020B0604020202020204" pitchFamily="34" charset="0"/>
                <a:cs typeface="Arial" panose="020B0604020202020204" pitchFamily="34" charset="0"/>
              </a:rPr>
              <a:t>High-quality PD</a:t>
            </a:r>
          </a:p>
          <a:p>
            <a:pPr algn="ctr"/>
            <a:endParaRPr lang="en-GB">
              <a:latin typeface="Arial" panose="020B0604020202020204" pitchFamily="34" charset="0"/>
              <a:cs typeface="Arial" panose="020B0604020202020204" pitchFamily="34" charset="0"/>
            </a:endParaRPr>
          </a:p>
          <a:p>
            <a:pPr algn="ctr"/>
            <a:r>
              <a:rPr lang="en-GB">
                <a:solidFill>
                  <a:schemeClr val="bg2"/>
                </a:solidFill>
                <a:latin typeface="Arial" panose="020B0604020202020204" pitchFamily="34" charset="0"/>
                <a:cs typeface="Arial" panose="020B0604020202020204" pitchFamily="34" charset="0"/>
              </a:rPr>
              <a:t>Support to develop PP Strategies</a:t>
            </a:r>
          </a:p>
          <a:p>
            <a:pPr algn="ctr"/>
            <a:endParaRPr lang="en-GB">
              <a:latin typeface="Arial" panose="020B0604020202020204" pitchFamily="34" charset="0"/>
              <a:cs typeface="Arial" panose="020B0604020202020204" pitchFamily="34" charset="0"/>
            </a:endParaRPr>
          </a:p>
          <a:p>
            <a:pPr algn="ctr"/>
            <a:r>
              <a:rPr lang="en-GB">
                <a:latin typeface="Arial" panose="020B0604020202020204" pitchFamily="34" charset="0"/>
                <a:cs typeface="Arial" panose="020B0604020202020204" pitchFamily="34" charset="0"/>
              </a:rPr>
              <a:t>Collaborative Learning networks</a:t>
            </a:r>
          </a:p>
        </p:txBody>
      </p:sp>
      <p:sp>
        <p:nvSpPr>
          <p:cNvPr id="8" name="Rectangle 7">
            <a:extLst>
              <a:ext uri="{FF2B5EF4-FFF2-40B4-BE49-F238E27FC236}">
                <a16:creationId xmlns:a16="http://schemas.microsoft.com/office/drawing/2014/main" id="{1538C90C-16E4-D992-779E-A5D466F4117D}"/>
              </a:ext>
            </a:extLst>
          </p:cNvPr>
          <p:cNvSpPr/>
          <p:nvPr/>
        </p:nvSpPr>
        <p:spPr>
          <a:xfrm>
            <a:off x="1089061" y="4458414"/>
            <a:ext cx="3101083" cy="1997752"/>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b="1">
                <a:latin typeface="Arial" panose="020B0604020202020204" pitchFamily="34" charset="0"/>
                <a:cs typeface="Arial" panose="020B0604020202020204" pitchFamily="34" charset="0"/>
              </a:rPr>
              <a:t>Enablers</a:t>
            </a:r>
          </a:p>
          <a:p>
            <a:pPr algn="ctr"/>
            <a:endParaRPr lang="en-GB">
              <a:latin typeface="Arial" panose="020B0604020202020204" pitchFamily="34" charset="0"/>
              <a:cs typeface="Arial" panose="020B0604020202020204" pitchFamily="34" charset="0"/>
            </a:endParaRPr>
          </a:p>
          <a:p>
            <a:pPr algn="ctr"/>
            <a:r>
              <a:rPr lang="en-GB">
                <a:latin typeface="Arial" panose="020B0604020202020204" pitchFamily="34" charset="0"/>
                <a:cs typeface="Arial" panose="020B0604020202020204" pitchFamily="34" charset="0"/>
              </a:rPr>
              <a:t>Academic Intervention ‘best bets’</a:t>
            </a:r>
          </a:p>
          <a:p>
            <a:pPr algn="ctr"/>
            <a:r>
              <a:rPr lang="en-GB">
                <a:latin typeface="Arial" panose="020B0604020202020204" pitchFamily="34" charset="0"/>
                <a:cs typeface="Arial" panose="020B0604020202020204" pitchFamily="34" charset="0"/>
              </a:rPr>
              <a:t>Attract and Retain</a:t>
            </a:r>
          </a:p>
        </p:txBody>
      </p:sp>
      <p:sp>
        <p:nvSpPr>
          <p:cNvPr id="9" name="Rectangle 8">
            <a:extLst>
              <a:ext uri="{FF2B5EF4-FFF2-40B4-BE49-F238E27FC236}">
                <a16:creationId xmlns:a16="http://schemas.microsoft.com/office/drawing/2014/main" id="{ECACDA2D-4C7A-2FD5-C788-069DAD95872B}"/>
              </a:ext>
            </a:extLst>
          </p:cNvPr>
          <p:cNvSpPr/>
          <p:nvPr/>
        </p:nvSpPr>
        <p:spPr>
          <a:xfrm>
            <a:off x="8096036" y="4319712"/>
            <a:ext cx="3101083" cy="2136453"/>
          </a:xfrm>
          <a:prstGeom prst="rect">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b="1">
                <a:latin typeface="Arial" panose="020B0604020202020204" pitchFamily="34" charset="0"/>
                <a:cs typeface="Arial" panose="020B0604020202020204" pitchFamily="34" charset="0"/>
              </a:rPr>
              <a:t>Enablers</a:t>
            </a:r>
          </a:p>
          <a:p>
            <a:pPr algn="ctr"/>
            <a:endParaRPr lang="en-GB">
              <a:latin typeface="Arial" panose="020B0604020202020204" pitchFamily="34" charset="0"/>
              <a:cs typeface="Arial" panose="020B0604020202020204" pitchFamily="34" charset="0"/>
            </a:endParaRPr>
          </a:p>
          <a:p>
            <a:pPr algn="ctr"/>
            <a:r>
              <a:rPr lang="en-GB">
                <a:latin typeface="Arial" panose="020B0604020202020204" pitchFamily="34" charset="0"/>
                <a:cs typeface="Arial" panose="020B0604020202020204" pitchFamily="34" charset="0"/>
              </a:rPr>
              <a:t>Pastoral Strategies/Interventions</a:t>
            </a:r>
          </a:p>
          <a:p>
            <a:pPr algn="ctr"/>
            <a:r>
              <a:rPr lang="en-GB">
                <a:latin typeface="Arial" panose="020B0604020202020204" pitchFamily="34" charset="0"/>
                <a:cs typeface="Arial" panose="020B0604020202020204" pitchFamily="34" charset="0"/>
              </a:rPr>
              <a:t>Cumbrian Award</a:t>
            </a:r>
          </a:p>
        </p:txBody>
      </p:sp>
      <p:cxnSp>
        <p:nvCxnSpPr>
          <p:cNvPr id="11" name="Straight Connector 10">
            <a:extLst>
              <a:ext uri="{FF2B5EF4-FFF2-40B4-BE49-F238E27FC236}">
                <a16:creationId xmlns:a16="http://schemas.microsoft.com/office/drawing/2014/main" id="{A833874A-98E4-AA1D-E08B-47A4ADFBC004}"/>
              </a:ext>
            </a:extLst>
          </p:cNvPr>
          <p:cNvCxnSpPr>
            <a:cxnSpLocks/>
          </p:cNvCxnSpPr>
          <p:nvPr/>
        </p:nvCxnSpPr>
        <p:spPr>
          <a:xfrm>
            <a:off x="4197207" y="1304817"/>
            <a:ext cx="808022" cy="917163"/>
          </a:xfrm>
          <a:prstGeom prst="line">
            <a:avLst/>
          </a:prstGeom>
        </p:spPr>
        <p:style>
          <a:lnRef idx="2">
            <a:schemeClr val="dk1"/>
          </a:lnRef>
          <a:fillRef idx="0">
            <a:schemeClr val="dk1"/>
          </a:fillRef>
          <a:effectRef idx="1">
            <a:schemeClr val="dk1"/>
          </a:effectRef>
          <a:fontRef idx="minor">
            <a:schemeClr val="tx1"/>
          </a:fontRef>
        </p:style>
      </p:cxnSp>
      <p:cxnSp>
        <p:nvCxnSpPr>
          <p:cNvPr id="12" name="Straight Connector 11">
            <a:extLst>
              <a:ext uri="{FF2B5EF4-FFF2-40B4-BE49-F238E27FC236}">
                <a16:creationId xmlns:a16="http://schemas.microsoft.com/office/drawing/2014/main" id="{B0D59658-3F66-E29C-5909-91E02DD16534}"/>
              </a:ext>
            </a:extLst>
          </p:cNvPr>
          <p:cNvCxnSpPr>
            <a:cxnSpLocks/>
          </p:cNvCxnSpPr>
          <p:nvPr/>
        </p:nvCxnSpPr>
        <p:spPr>
          <a:xfrm flipH="1">
            <a:off x="7351589" y="1304817"/>
            <a:ext cx="744447" cy="917163"/>
          </a:xfrm>
          <a:prstGeom prst="line">
            <a:avLst/>
          </a:prstGeom>
        </p:spPr>
        <p:style>
          <a:lnRef idx="2">
            <a:schemeClr val="dk1"/>
          </a:lnRef>
          <a:fillRef idx="0">
            <a:schemeClr val="dk1"/>
          </a:fillRef>
          <a:effectRef idx="1">
            <a:schemeClr val="dk1"/>
          </a:effectRef>
          <a:fontRef idx="minor">
            <a:schemeClr val="tx1"/>
          </a:fontRef>
        </p:style>
      </p:cxnSp>
      <p:cxnSp>
        <p:nvCxnSpPr>
          <p:cNvPr id="17" name="Straight Connector 16">
            <a:extLst>
              <a:ext uri="{FF2B5EF4-FFF2-40B4-BE49-F238E27FC236}">
                <a16:creationId xmlns:a16="http://schemas.microsoft.com/office/drawing/2014/main" id="{3F461F63-13DD-DF95-6FF9-D11F5A48EC24}"/>
              </a:ext>
            </a:extLst>
          </p:cNvPr>
          <p:cNvCxnSpPr>
            <a:cxnSpLocks/>
          </p:cNvCxnSpPr>
          <p:nvPr/>
        </p:nvCxnSpPr>
        <p:spPr>
          <a:xfrm>
            <a:off x="2701247" y="3429000"/>
            <a:ext cx="0" cy="1029414"/>
          </a:xfrm>
          <a:prstGeom prst="line">
            <a:avLst/>
          </a:prstGeom>
        </p:spPr>
        <p:style>
          <a:lnRef idx="2">
            <a:schemeClr val="dk1"/>
          </a:lnRef>
          <a:fillRef idx="0">
            <a:schemeClr val="dk1"/>
          </a:fillRef>
          <a:effectRef idx="1">
            <a:schemeClr val="dk1"/>
          </a:effectRef>
          <a:fontRef idx="minor">
            <a:schemeClr val="tx1"/>
          </a:fontRef>
        </p:style>
      </p:cxnSp>
      <p:cxnSp>
        <p:nvCxnSpPr>
          <p:cNvPr id="21" name="Straight Connector 20">
            <a:extLst>
              <a:ext uri="{FF2B5EF4-FFF2-40B4-BE49-F238E27FC236}">
                <a16:creationId xmlns:a16="http://schemas.microsoft.com/office/drawing/2014/main" id="{19C4F951-EEE3-AC80-3391-40D43387B87F}"/>
              </a:ext>
            </a:extLst>
          </p:cNvPr>
          <p:cNvCxnSpPr>
            <a:cxnSpLocks/>
          </p:cNvCxnSpPr>
          <p:nvPr/>
        </p:nvCxnSpPr>
        <p:spPr>
          <a:xfrm>
            <a:off x="9584932" y="3290298"/>
            <a:ext cx="0" cy="1029414"/>
          </a:xfrm>
          <a:prstGeom prst="line">
            <a:avLst/>
          </a:prstGeom>
        </p:spPr>
        <p:style>
          <a:lnRef idx="2">
            <a:schemeClr val="dk1"/>
          </a:lnRef>
          <a:fillRef idx="0">
            <a:schemeClr val="dk1"/>
          </a:fillRef>
          <a:effectRef idx="1">
            <a:schemeClr val="dk1"/>
          </a:effectRef>
          <a:fontRef idx="minor">
            <a:schemeClr val="tx1"/>
          </a:fontRef>
        </p:style>
      </p:cxnSp>
      <p:sp>
        <p:nvSpPr>
          <p:cNvPr id="22" name="Rectangle 21">
            <a:extLst>
              <a:ext uri="{FF2B5EF4-FFF2-40B4-BE49-F238E27FC236}">
                <a16:creationId xmlns:a16="http://schemas.microsoft.com/office/drawing/2014/main" id="{A10618C2-8CB9-FCD7-29C0-33DE183089F7}"/>
              </a:ext>
            </a:extLst>
          </p:cNvPr>
          <p:cNvSpPr/>
          <p:nvPr/>
        </p:nvSpPr>
        <p:spPr>
          <a:xfrm>
            <a:off x="4866952" y="245105"/>
            <a:ext cx="2835668" cy="902985"/>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latin typeface="Arial" panose="020B0604020202020204" pitchFamily="34" charset="0"/>
                <a:cs typeface="Arial" panose="020B0604020202020204" pitchFamily="34" charset="0"/>
              </a:rPr>
              <a:t>WELL</a:t>
            </a:r>
          </a:p>
          <a:p>
            <a:pPr algn="ctr"/>
            <a:r>
              <a:rPr lang="en-GB">
                <a:latin typeface="Arial" panose="020B0604020202020204" pitchFamily="34" charset="0"/>
                <a:cs typeface="Arial" panose="020B0604020202020204" pitchFamily="34" charset="0"/>
              </a:rPr>
              <a:t>2024</a:t>
            </a:r>
          </a:p>
          <a:p>
            <a:pPr algn="ctr"/>
            <a:r>
              <a:rPr lang="en-GB">
                <a:latin typeface="Arial" panose="020B0604020202020204" pitchFamily="34" charset="0"/>
                <a:cs typeface="Arial" panose="020B0604020202020204" pitchFamily="34" charset="0"/>
              </a:rPr>
              <a:t>Theory of Change</a:t>
            </a:r>
          </a:p>
        </p:txBody>
      </p:sp>
      <p:pic>
        <p:nvPicPr>
          <p:cNvPr id="23" name="Picture 22">
            <a:extLst>
              <a:ext uri="{FF2B5EF4-FFF2-40B4-BE49-F238E27FC236}">
                <a16:creationId xmlns:a16="http://schemas.microsoft.com/office/drawing/2014/main" id="{308869F0-2C71-F2DE-69B5-2B4229A66293}"/>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19211" y="3630102"/>
            <a:ext cx="1289050" cy="689610"/>
          </a:xfrm>
          <a:prstGeom prst="rect">
            <a:avLst/>
          </a:prstGeom>
          <a:noFill/>
          <a:ln>
            <a:noFill/>
          </a:ln>
        </p:spPr>
      </p:pic>
      <p:sp>
        <p:nvSpPr>
          <p:cNvPr id="25" name="Oval 24">
            <a:hlinkClick r:id="rId3" action="ppaction://hlinksldjump"/>
            <a:extLst>
              <a:ext uri="{FF2B5EF4-FFF2-40B4-BE49-F238E27FC236}">
                <a16:creationId xmlns:a16="http://schemas.microsoft.com/office/drawing/2014/main" id="{E6F9E119-877D-3100-BB58-4E93E70C74D4}"/>
              </a:ext>
            </a:extLst>
          </p:cNvPr>
          <p:cNvSpPr/>
          <p:nvPr/>
        </p:nvSpPr>
        <p:spPr>
          <a:xfrm>
            <a:off x="3763736" y="3086100"/>
            <a:ext cx="228600" cy="2041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hlinkClick r:id="rId6" action="ppaction://hlinksldjump"/>
            <a:extLst>
              <a:ext uri="{FF2B5EF4-FFF2-40B4-BE49-F238E27FC236}">
                <a16:creationId xmlns:a16="http://schemas.microsoft.com/office/drawing/2014/main" id="{A53B3B80-C1FD-D241-0C6C-76E0E1A01F03}"/>
              </a:ext>
            </a:extLst>
          </p:cNvPr>
          <p:cNvSpPr/>
          <p:nvPr/>
        </p:nvSpPr>
        <p:spPr>
          <a:xfrm>
            <a:off x="10703379" y="3012621"/>
            <a:ext cx="195942" cy="19594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hlinkClick r:id="rId4" action="ppaction://hlinksldjump"/>
            <a:extLst>
              <a:ext uri="{FF2B5EF4-FFF2-40B4-BE49-F238E27FC236}">
                <a16:creationId xmlns:a16="http://schemas.microsoft.com/office/drawing/2014/main" id="{1498431E-7914-B10D-BE27-B07256EE20B3}"/>
              </a:ext>
            </a:extLst>
          </p:cNvPr>
          <p:cNvSpPr/>
          <p:nvPr/>
        </p:nvSpPr>
        <p:spPr>
          <a:xfrm>
            <a:off x="7003420" y="5659416"/>
            <a:ext cx="244929" cy="236764"/>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17208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31196" y="-1"/>
            <a:ext cx="988225" cy="388130"/>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a:t>
            </a:r>
            <a:r>
              <a:rPr lang="en-GB" altLang="en-US" sz="750" b="1">
                <a:solidFill>
                  <a:schemeClr val="bg1"/>
                </a:solidFill>
                <a:cs typeface="Arial" panose="020B0604020202020204" pitchFamily="34" charset="0"/>
              </a:rPr>
              <a:t>decrease</a:t>
            </a:r>
            <a:r>
              <a:rPr lang="en-GB" altLang="en-US" sz="800" b="1">
                <a:solidFill>
                  <a:schemeClr val="bg1"/>
                </a:solidFill>
                <a:cs typeface="Arial" panose="020B0604020202020204" pitchFamily="34" charset="0"/>
              </a:rPr>
              <a:t> effect </a:t>
            </a:r>
            <a:endParaRPr lang="en-GB" altLang="en-US" sz="1050" b="1">
              <a:solidFill>
                <a:schemeClr val="bg1"/>
              </a:solidFill>
              <a:cs typeface="Arial" panose="020B060402020202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31199" y="475489"/>
            <a:ext cx="988224" cy="6339052"/>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Some </a:t>
            </a:r>
            <a:r>
              <a:rPr lang="en-GB" sz="750" kern="100">
                <a:solidFill>
                  <a:schemeClr val="bg1"/>
                </a:solidFill>
                <a:ea typeface="Aptos" panose="020B0004020202020204" pitchFamily="34" charset="0"/>
                <a:cs typeface="Arial" panose="020B0604020202020204" pitchFamily="34" charset="0"/>
              </a:rPr>
              <a:t>v</a:t>
            </a:r>
            <a:r>
              <a:rPr lang="en-GB" sz="750" kern="100">
                <a:solidFill>
                  <a:schemeClr val="bg1"/>
                </a:solidFill>
                <a:effectLst/>
                <a:ea typeface="Aptos" panose="020B0004020202020204" pitchFamily="34" charset="0"/>
                <a:cs typeface="Arial" panose="020B0604020202020204" pitchFamily="34" charset="0"/>
              </a:rPr>
              <a:t>ariable engagement/ sophistication in use of evidence/ implementation due to</a:t>
            </a:r>
            <a:r>
              <a:rPr lang="en-GB" sz="750" kern="100">
                <a:solidFill>
                  <a:schemeClr val="bg1"/>
                </a:solidFill>
                <a:ea typeface="Aptos" panose="020B0004020202020204" pitchFamily="34" charset="0"/>
                <a:cs typeface="Arial" panose="020B0604020202020204" pitchFamily="34" charset="0"/>
              </a:rPr>
              <a:t> school </a:t>
            </a:r>
            <a:r>
              <a:rPr lang="en-GB" sz="750" kern="100">
                <a:solidFill>
                  <a:schemeClr val="bg1"/>
                </a:solidFill>
                <a:effectLst/>
                <a:ea typeface="Aptos" panose="020B0004020202020204" pitchFamily="34" charset="0"/>
                <a:cs typeface="Arial" panose="020B0604020202020204" pitchFamily="34" charset="0"/>
              </a:rPr>
              <a:t>size/capacity/ passivity/ single point of failure. (a)</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Weak monitoring, evaluation (</a:t>
            </a:r>
            <a:r>
              <a:rPr lang="en-GB" sz="750" kern="100" err="1">
                <a:solidFill>
                  <a:schemeClr val="bg1"/>
                </a:solidFill>
                <a:effectLst/>
                <a:ea typeface="Aptos" panose="020B0004020202020204" pitchFamily="34" charset="0"/>
                <a:cs typeface="Arial" panose="020B0604020202020204" pitchFamily="34" charset="0"/>
              </a:rPr>
              <a:t>m&amp;e</a:t>
            </a:r>
            <a:r>
              <a:rPr lang="en-GB" sz="750" kern="100">
                <a:solidFill>
                  <a:schemeClr val="bg1"/>
                </a:solidFill>
                <a:effectLst/>
                <a:ea typeface="Aptos" panose="020B0004020202020204" pitchFamily="34" charset="0"/>
                <a:cs typeface="Arial" panose="020B0604020202020204" pitchFamily="34" charset="0"/>
              </a:rPr>
              <a:t>) </a:t>
            </a:r>
            <a:r>
              <a:rPr lang="en-GB" sz="750" kern="100">
                <a:solidFill>
                  <a:schemeClr val="bg1"/>
                </a:solidFill>
                <a:ea typeface="Aptos" panose="020B0004020202020204" pitchFamily="34" charset="0"/>
                <a:cs typeface="Arial" panose="020B0604020202020204" pitchFamily="34" charset="0"/>
              </a:rPr>
              <a:t>and accountability. </a:t>
            </a:r>
            <a:r>
              <a:rPr lang="en-GB" sz="750" kern="100">
                <a:solidFill>
                  <a:schemeClr val="bg1"/>
                </a:solidFill>
                <a:effectLst/>
                <a:ea typeface="Aptos" panose="020B0004020202020204" pitchFamily="34" charset="0"/>
                <a:cs typeface="Arial" panose="020B0604020202020204" pitchFamily="34" charset="0"/>
              </a:rPr>
              <a:t>(b)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do not have the required funding to implement school improvement actions. (c) </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work in isolation and collective learning does not secure improvements at whole project level. (d)</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choose to focus only on pastoral strategies/ interventions and not academic outcomes. </a:t>
            </a:r>
            <a:r>
              <a:rPr lang="en-GB" sz="750" kern="100">
                <a:solidFill>
                  <a:schemeClr val="bg1"/>
                </a:solidFill>
                <a:ea typeface="Aptos" panose="020B0004020202020204" pitchFamily="34" charset="0"/>
                <a:cs typeface="Arial" panose="020B0604020202020204" pitchFamily="34" charset="0"/>
              </a:rPr>
              <a:t>(e)</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a:t>
            </a:r>
            <a:r>
              <a:rPr lang="en-GB" sz="750" kern="100">
                <a:solidFill>
                  <a:schemeClr val="bg1"/>
                </a:solidFill>
                <a:ea typeface="Aptos" panose="020B0004020202020204" pitchFamily="34" charset="0"/>
                <a:cs typeface="Arial" panose="020B0604020202020204" pitchFamily="34" charset="0"/>
              </a:rPr>
              <a:t>don’t</a:t>
            </a:r>
            <a:r>
              <a:rPr lang="en-GB" sz="750" kern="100">
                <a:solidFill>
                  <a:schemeClr val="bg1"/>
                </a:solidFill>
                <a:effectLst/>
                <a:ea typeface="Aptos" panose="020B0004020202020204" pitchFamily="34" charset="0"/>
                <a:cs typeface="Arial" panose="020B0604020202020204" pitchFamily="34" charset="0"/>
              </a:rPr>
              <a:t> engage </a:t>
            </a:r>
            <a:r>
              <a:rPr lang="en-GB" sz="750" kern="100">
                <a:solidFill>
                  <a:schemeClr val="bg1"/>
                </a:solidFill>
                <a:ea typeface="Aptos" panose="020B0004020202020204" pitchFamily="34" charset="0"/>
                <a:cs typeface="Arial" panose="020B0604020202020204" pitchFamily="34" charset="0"/>
              </a:rPr>
              <a:t>in ERA inputs including </a:t>
            </a:r>
            <a:r>
              <a:rPr lang="en-GB" sz="750" kern="100">
                <a:solidFill>
                  <a:schemeClr val="bg1"/>
                </a:solidFill>
                <a:effectLst/>
                <a:ea typeface="Aptos" panose="020B0004020202020204" pitchFamily="34" charset="0"/>
                <a:cs typeface="Arial" panose="020B0604020202020204" pitchFamily="34" charset="0"/>
              </a:rPr>
              <a:t>PD due to fragmented landscape. (f)</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PP strategies are developed in isolation to WELL enablers. (g)</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75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 </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GB" altLang="en-US" sz="800">
              <a:solidFill>
                <a:srgbClr val="000000"/>
              </a:solidFill>
              <a:latin typeface="+mn-lt"/>
              <a:cs typeface="Times New Roman" panose="02020603050405020304" pitchFamily="18" charset="0"/>
            </a:endParaRPr>
          </a:p>
        </p:txBody>
      </p:sp>
      <p:grpSp>
        <p:nvGrpSpPr>
          <p:cNvPr id="11" name="Group 10">
            <a:extLst>
              <a:ext uri="{FF2B5EF4-FFF2-40B4-BE49-F238E27FC236}">
                <a16:creationId xmlns:a16="http://schemas.microsoft.com/office/drawing/2014/main" id="{2415568C-94F1-7385-634A-52028D4092A3}"/>
              </a:ext>
            </a:extLst>
          </p:cNvPr>
          <p:cNvGrpSpPr/>
          <p:nvPr/>
        </p:nvGrpSpPr>
        <p:grpSpPr>
          <a:xfrm>
            <a:off x="1071168" y="0"/>
            <a:ext cx="1816367" cy="6814540"/>
            <a:chOff x="1307253" y="192248"/>
            <a:chExt cx="1146259" cy="6767551"/>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313882" y="192248"/>
              <a:ext cx="1139630" cy="190699"/>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increase effect</a:t>
              </a: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307253" y="471514"/>
              <a:ext cx="1139630" cy="6488285"/>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700" b="1">
                  <a:solidFill>
                    <a:schemeClr val="bg1"/>
                  </a:solidFill>
                </a:rPr>
                <a:t>Evidence Informed</a:t>
              </a:r>
              <a:r>
                <a:rPr lang="en-GB" sz="700" b="1">
                  <a:solidFill>
                    <a:srgbClr val="FF0000"/>
                  </a:solidFill>
                </a:rPr>
                <a:t> </a:t>
              </a:r>
              <a:r>
                <a:rPr lang="en-GB" sz="700" b="1">
                  <a:solidFill>
                    <a:schemeClr val="bg1"/>
                  </a:solidFill>
                </a:rPr>
                <a:t>Implementation</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Expert inputs on updated EEF Implementation. Identify local expertise and support to learn from each other. (a)</a:t>
              </a:r>
            </a:p>
            <a:p>
              <a:pPr>
                <a:lnSpc>
                  <a:spcPct val="115000"/>
                </a:lnSpc>
                <a:spcAft>
                  <a:spcPts val="800"/>
                </a:spcAft>
              </a:pPr>
              <a:r>
                <a:rPr lang="en-GB" sz="700">
                  <a:solidFill>
                    <a:schemeClr val="bg1"/>
                  </a:solidFill>
                </a:rPr>
                <a:t>Explicit about expectation, including implementation teams and actions required. (a)</a:t>
              </a:r>
              <a:endParaRPr lang="en-GB" sz="7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ycle of hybrid PD to maximise accessibility for schools in different contexts.(a)</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MAT/LA School Improvement Leads oversight </a:t>
              </a:r>
              <a:r>
                <a:rPr lang="en-GB" sz="700" kern="100">
                  <a:solidFill>
                    <a:schemeClr val="bg1"/>
                  </a:solidFill>
                  <a:ea typeface="Aptos" panose="020B0004020202020204" pitchFamily="34" charset="0"/>
                  <a:cs typeface="Times New Roman" panose="02020603050405020304" pitchFamily="18" charset="0"/>
                </a:rPr>
                <a:t>of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plans. (b)</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a:t>
              </a:r>
              <a:r>
                <a:rPr lang="en-GB" sz="700" kern="100">
                  <a:solidFill>
                    <a:schemeClr val="bg1"/>
                  </a:solidFill>
                  <a:ea typeface="Aptos" panose="020B0004020202020204" pitchFamily="34" charset="0"/>
                  <a:cs typeface="Times New Roman" panose="02020603050405020304" pitchFamily="18" charset="0"/>
                </a:rPr>
                <a:t> inputs on </a:t>
              </a:r>
              <a:r>
                <a:rPr lang="en-GB" sz="700" kern="100" err="1">
                  <a:solidFill>
                    <a:schemeClr val="bg1"/>
                  </a:solidFill>
                  <a:ea typeface="Aptos" panose="020B0004020202020204" pitchFamily="34" charset="0"/>
                  <a:cs typeface="Times New Roman" panose="02020603050405020304" pitchFamily="18" charset="0"/>
                </a:rPr>
                <a:t>m&amp;e</a:t>
              </a:r>
              <a:r>
                <a:rPr lang="en-GB" sz="700" kern="100">
                  <a:solidFill>
                    <a:schemeClr val="bg1"/>
                  </a:solidFill>
                  <a:ea typeface="Aptos" panose="020B0004020202020204" pitchFamily="34" charset="0"/>
                  <a:cs typeface="Times New Roman" panose="02020603050405020304" pitchFamily="18" charset="0"/>
                </a:rPr>
                <a:t>, balance of PD invites and targeted support.(b)</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identify those responsible for tracking impact. (b)</a:t>
              </a:r>
            </a:p>
            <a:p>
              <a:pPr>
                <a:lnSpc>
                  <a:spcPct val="115000"/>
                </a:lnSpc>
                <a:spcAft>
                  <a:spcPts val="800"/>
                </a:spcAft>
              </a:pPr>
              <a:r>
                <a:rPr lang="en-GB" sz="700" b="1" kern="100">
                  <a:solidFill>
                    <a:schemeClr val="bg1"/>
                  </a:solidFill>
                  <a:ea typeface="Aptos" panose="020B0004020202020204" pitchFamily="34" charset="0"/>
                  <a:cs typeface="Times New Roman" panose="02020603050405020304" pitchFamily="18" charset="0"/>
                </a:rPr>
                <a:t>Universal and Targeted grants                             </a:t>
              </a:r>
              <a:r>
                <a:rPr lang="en-GB" sz="700" kern="100">
                  <a:solidFill>
                    <a:schemeClr val="bg1"/>
                  </a:solidFill>
                  <a:ea typeface="Aptos" panose="020B0004020202020204" pitchFamily="34" charset="0"/>
                  <a:cs typeface="Times New Roman" panose="02020603050405020304" pitchFamily="18" charset="0"/>
                </a:rPr>
                <a:t>Grants to be offered to all eligible schools, with targeted funds to schools with the most disadvantaged. (c) </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Application </a:t>
              </a:r>
              <a:r>
                <a:rPr lang="en-GB" sz="700" kern="100">
                  <a:solidFill>
                    <a:schemeClr val="bg1"/>
                  </a:solidFill>
                  <a:ea typeface="Aptos" panose="020B0004020202020204" pitchFamily="34" charset="0"/>
                  <a:cs typeface="Times New Roman" panose="02020603050405020304" pitchFamily="18" charset="0"/>
                </a:rPr>
                <a:t>of implementation process a non-negotiable requirement. (c)</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QA framework and follow-up process. (c)</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Collaborative Learning networks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Facilitated learning communities established for key themes to enable collaboration. (d)</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plans identify alignment with academic outcome ambitions. (e)</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Clarify valuation/ impact tools for pastoral interventions. (e)</a:t>
              </a:r>
            </a:p>
            <a:p>
              <a:pPr>
                <a:lnSpc>
                  <a:spcPct val="115000"/>
                </a:lnSpc>
              </a:pPr>
              <a:r>
                <a:rPr lang="en-GB" sz="700" b="1" kern="100">
                  <a:solidFill>
                    <a:schemeClr val="bg1"/>
                  </a:solidFill>
                  <a:cs typeface="Times New Roman" panose="02020603050405020304" pitchFamily="18" charset="0"/>
                </a:rPr>
                <a:t>Local </a:t>
              </a:r>
              <a:r>
                <a:rPr lang="en-GB" sz="700" b="1">
                  <a:solidFill>
                    <a:schemeClr val="bg1"/>
                  </a:solidFill>
                </a:rPr>
                <a:t>Evidence and Research </a:t>
              </a:r>
            </a:p>
            <a:p>
              <a:r>
                <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Provide compelling evidence and research expertise. (f)</a:t>
              </a:r>
            </a:p>
            <a:p>
              <a:endPar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en-GB" sz="700" b="1">
                  <a:solidFill>
                    <a:schemeClr val="bg1"/>
                  </a:solidFill>
                </a:rPr>
                <a:t>High Quality PD</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Ev</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idence based, priority led, high quality and aligned. (f)</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Support to develop PP Strategies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Expert inputs on PP strategies.(g)</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r>
                <a:rPr lang="en-GB" altLang="en-US" sz="700">
                  <a:solidFill>
                    <a:srgbClr val="000000"/>
                  </a:solidFill>
                  <a:latin typeface="+mn-lt"/>
                  <a:cs typeface="Times New Roman" panose="02020603050405020304" pitchFamily="18" charset="0"/>
                </a:rPr>
                <a:t> </a:t>
              </a:r>
              <a:endParaRPr lang="en-GB" altLang="en-US" sz="800">
                <a:solidFill>
                  <a:srgbClr val="000000"/>
                </a:solidFill>
                <a:latin typeface="+mn-lt"/>
                <a:cs typeface="Times New Roman" panose="02020603050405020304" pitchFamily="18" charset="0"/>
              </a:endParaRPr>
            </a:p>
          </p:txBody>
        </p:sp>
      </p:grpSp>
      <p:grpSp>
        <p:nvGrpSpPr>
          <p:cNvPr id="10" name="Group 9">
            <a:extLst>
              <a:ext uri="{FF2B5EF4-FFF2-40B4-BE49-F238E27FC236}">
                <a16:creationId xmlns:a16="http://schemas.microsoft.com/office/drawing/2014/main" id="{83878443-5A78-E1EC-15F1-3247B1976BE5}"/>
              </a:ext>
            </a:extLst>
          </p:cNvPr>
          <p:cNvGrpSpPr/>
          <p:nvPr/>
        </p:nvGrpSpPr>
        <p:grpSpPr>
          <a:xfrm>
            <a:off x="2939279" y="1"/>
            <a:ext cx="2512189" cy="6814539"/>
            <a:chOff x="2389174" y="380718"/>
            <a:chExt cx="2301245" cy="7100066"/>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389174" y="380718"/>
              <a:ext cx="2301245" cy="200069"/>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cs typeface="Arial" panose="020B0604020202020204" pitchFamily="34" charset="0"/>
                </a:rPr>
                <a:t>If these things happen… </a:t>
              </a:r>
              <a:endParaRPr lang="en-GB" altLang="en-US" sz="1200" b="1">
                <a:solidFill>
                  <a:srgbClr val="000000"/>
                </a:solidFill>
                <a:cs typeface="Arial" panose="020B060402020202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389174" y="673704"/>
              <a:ext cx="2301245" cy="6807080"/>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All participating schools will have an implementation team approach with a more secure understanding of implementation principles/behaviours and how to apply them.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More school improvement priorities and PP strategies will be </a:t>
              </a:r>
              <a:r>
                <a:rPr lang="en-GB" sz="800" kern="100">
                  <a:ea typeface="Aptos" panose="020B0004020202020204" pitchFamily="34" charset="0"/>
                  <a:cs typeface="Times New Roman" panose="02020603050405020304" pitchFamily="18" charset="0"/>
                </a:rPr>
                <a:t>approached</a:t>
              </a:r>
              <a:r>
                <a:rPr lang="en-GB" sz="800" kern="100">
                  <a:effectLst/>
                  <a:latin typeface="Arial" panose="020B0604020202020204" pitchFamily="34" charset="0"/>
                  <a:ea typeface="Aptos" panose="020B0004020202020204" pitchFamily="34" charset="0"/>
                  <a:cs typeface="Times New Roman" panose="02020603050405020304" pitchFamily="18" charset="0"/>
                </a:rPr>
                <a:t> using the implementation process. (a)</a:t>
              </a:r>
            </a:p>
            <a:p>
              <a:pPr>
                <a:lnSpc>
                  <a:spcPct val="115000"/>
                </a:lnSpc>
                <a:spcAft>
                  <a:spcPts val="800"/>
                </a:spcAft>
              </a:pPr>
              <a:r>
                <a:rPr lang="en-GB" sz="800" kern="100">
                  <a:ea typeface="Aptos" panose="020B0004020202020204" pitchFamily="34" charset="0"/>
                  <a:cs typeface="Times New Roman" panose="02020603050405020304" pitchFamily="18" charset="0"/>
                </a:rPr>
                <a:t>PD and networking opportunities will be well attended by the right people in schools and apply learning to achieve greater consistency.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be clear about requirements for participation, including success indicators and measures. (a)</a:t>
              </a:r>
            </a:p>
            <a:p>
              <a:pPr>
                <a:lnSpc>
                  <a:spcPct val="115000"/>
                </a:lnSpc>
                <a:spcAft>
                  <a:spcPts val="800"/>
                </a:spcAft>
              </a:pPr>
              <a:r>
                <a:rPr lang="en-GB" sz="800" kern="100">
                  <a:effectLst/>
                  <a:latin typeface="Arial" panose="020B0604020202020204" pitchFamily="34" charset="0"/>
                  <a:ea typeface="Times New Roman" panose="02020603050405020304" pitchFamily="18" charset="0"/>
                  <a:cs typeface="Times New Roman" panose="02020603050405020304" pitchFamily="18" charset="0"/>
                </a:rPr>
                <a:t>School improvement partners in the region are committed to identifying, sharing and signposting schools to the expertise available. (a)</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“No surprises” in relation to leadership stability. Support is adapted schools facing leadership challenges/changes. (b)</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Monitoring and accountability will be jointly owned by WELL/Schools/LA/MATS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are enabling tracking of impact.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The majority (75%) of eligible schools commit to and participate in the WELL Universal and Targeted grant funded element 2024-2027.(c)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attend learning communities and local practitioners share barriers/strategies to overcome challenges. (d)</a:t>
              </a:r>
            </a:p>
            <a:p>
              <a:pPr>
                <a:lnSpc>
                  <a:spcPct val="115000"/>
                </a:lnSpc>
                <a:spcAft>
                  <a:spcPts val="800"/>
                </a:spcAft>
              </a:pPr>
              <a:r>
                <a:rPr lang="en-GB" sz="800">
                  <a:effectLst/>
                  <a:latin typeface="Arial" panose="020B0604020202020204" pitchFamily="34" charset="0"/>
                  <a:ea typeface="Aptos" panose="020B0004020202020204" pitchFamily="34" charset="0"/>
                </a:rPr>
                <a:t>Grant funded plans will align Pastoral support with Academic outcome ambitions (e)</a:t>
              </a:r>
            </a:p>
            <a:p>
              <a:pPr>
                <a:lnSpc>
                  <a:spcPct val="115000"/>
                </a:lnSpc>
                <a:spcAft>
                  <a:spcPts val="800"/>
                </a:spcAft>
              </a:pPr>
              <a:r>
                <a:rPr lang="en-GB" sz="800" kern="100">
                  <a:effectLst/>
                  <a:ea typeface="Aptos" panose="020B0004020202020204" pitchFamily="34" charset="0"/>
                  <a:cs typeface="Arial" panose="020B0604020202020204" pitchFamily="34" charset="0"/>
                </a:rPr>
                <a:t>PD will be aligned and matched to local need. </a:t>
              </a:r>
              <a:r>
                <a:rPr lang="en-GB" sz="800" kern="100">
                  <a:ea typeface="Aptos" panose="020B0004020202020204" pitchFamily="34" charset="0"/>
                  <a:cs typeface="Arial" panose="020B0604020202020204" pitchFamily="34" charset="0"/>
                </a:rPr>
                <a:t>(f)</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effectLst/>
                  <a:latin typeface="Arial" panose="020B0604020202020204" pitchFamily="34" charset="0"/>
                  <a:ea typeface="Aptos" panose="020B0004020202020204" pitchFamily="34" charset="0"/>
                </a:rPr>
                <a:t>National and local evidence expertise will support schools to make best bet choices. (f)</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use expert inputs and feedback to review PP strategies. (all targeted) (g)</a:t>
              </a:r>
              <a:endParaRPr lang="en-GB" sz="800" kern="10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sp>
        <p:nvSpPr>
          <p:cNvPr id="6" name="Text Box 7">
            <a:extLst>
              <a:ext uri="{FF2B5EF4-FFF2-40B4-BE49-F238E27FC236}">
                <a16:creationId xmlns:a16="http://schemas.microsoft.com/office/drawing/2014/main" id="{7668BD80-7D6A-4539-9331-0CA34EB6FC1E}"/>
              </a:ext>
            </a:extLst>
          </p:cNvPr>
          <p:cNvSpPr txBox="1">
            <a:spLocks/>
          </p:cNvSpPr>
          <p:nvPr/>
        </p:nvSpPr>
        <p:spPr>
          <a:xfrm>
            <a:off x="5503214" y="-2259"/>
            <a:ext cx="2305764" cy="194283"/>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rgbClr val="000000"/>
                </a:solidFill>
                <a:cs typeface="Arial" panose="020B0604020202020204" pitchFamily="34" charset="0"/>
              </a:rPr>
              <a:t>Then we can expect to see these results… </a:t>
            </a:r>
          </a:p>
        </p:txBody>
      </p:sp>
      <p:sp>
        <p:nvSpPr>
          <p:cNvPr id="32" name="Oval 31">
            <a:hlinkClick r:id="rId3" action="ppaction://hlinksldjump"/>
            <a:extLst>
              <a:ext uri="{FF2B5EF4-FFF2-40B4-BE49-F238E27FC236}">
                <a16:creationId xmlns:a16="http://schemas.microsoft.com/office/drawing/2014/main" id="{5F768144-3584-2033-232B-EB4A7E0B392C}"/>
              </a:ext>
            </a:extLst>
          </p:cNvPr>
          <p:cNvSpPr/>
          <p:nvPr/>
        </p:nvSpPr>
        <p:spPr>
          <a:xfrm>
            <a:off x="11854131" y="4205421"/>
            <a:ext cx="227957" cy="25342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 Box 8">
            <a:extLst>
              <a:ext uri="{FF2B5EF4-FFF2-40B4-BE49-F238E27FC236}">
                <a16:creationId xmlns:a16="http://schemas.microsoft.com/office/drawing/2014/main" id="{5CC10628-65D3-4DEF-AA37-E55F974D9D89}"/>
              </a:ext>
            </a:extLst>
          </p:cNvPr>
          <p:cNvSpPr txBox="1">
            <a:spLocks/>
          </p:cNvSpPr>
          <p:nvPr/>
        </p:nvSpPr>
        <p:spPr>
          <a:xfrm>
            <a:off x="7890960" y="1"/>
            <a:ext cx="2044301" cy="192022"/>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Then we want to see these results… </a:t>
            </a:r>
          </a:p>
        </p:txBody>
      </p:sp>
      <p:sp>
        <p:nvSpPr>
          <p:cNvPr id="35" name="Text Box 18">
            <a:extLst>
              <a:ext uri="{FF2B5EF4-FFF2-40B4-BE49-F238E27FC236}">
                <a16:creationId xmlns:a16="http://schemas.microsoft.com/office/drawing/2014/main" id="{43398E07-1476-4AD5-945F-A2A42808F394}"/>
              </a:ext>
            </a:extLst>
          </p:cNvPr>
          <p:cNvSpPr txBox="1">
            <a:spLocks/>
          </p:cNvSpPr>
          <p:nvPr/>
        </p:nvSpPr>
        <p:spPr>
          <a:xfrm>
            <a:off x="5503213" y="281205"/>
            <a:ext cx="2305764" cy="6533335"/>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noAutofit/>
          </a:bodyPr>
          <a:lstStyle/>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WELL/ ERA/LA/MATs identif</a:t>
            </a:r>
            <a:r>
              <a:rPr lang="en-GB" sz="800" kern="100">
                <a:solidFill>
                  <a:srgbClr val="000000"/>
                </a:solidFill>
                <a:latin typeface="Arial" panose="020B0604020202020204" pitchFamily="34" charset="0"/>
                <a:ea typeface="Aptos" panose="020B0004020202020204" pitchFamily="34" charset="0"/>
                <a:cs typeface="Times New Roman" panose="02020603050405020304" pitchFamily="18" charset="0"/>
              </a:rPr>
              <a:t>ied</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local sophisticated implementation leads, with sufficient reach and resilience to sustain the approach.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 Improvement leads will align the core principles of evidence implementation into wider school improvement.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have robust systems for </a:t>
            </a:r>
            <a:r>
              <a:rPr lang="en-GB" sz="800" kern="100" err="1">
                <a:solidFill>
                  <a:srgbClr val="000000"/>
                </a:solidFill>
                <a:effectLst/>
                <a:latin typeface="Arial" panose="020B0604020202020204" pitchFamily="34" charset="0"/>
                <a:ea typeface="Aptos" panose="020B0004020202020204" pitchFamily="34" charset="0"/>
                <a:cs typeface="Times New Roman" panose="02020603050405020304" pitchFamily="18" charset="0"/>
              </a:rPr>
              <a:t>m&amp;e</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implementation progress and impact, including impact on disadvantaged learners.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LA/ MAT school improvements leads are actively involved in the monitoring and sharing progress for their schools with the project.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The majority of Headteachers (75%) are satisfied with the WELL Universal and targeted resource and use evidence to inform chosen strategies/ interventions. (c)</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Leaders and Teachers in the region will commit to collaborate and share learning with peers.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Collaborative networks will be priority led. Evaluation evidence of “what works” in West Cumbria will be captured and shared at whole project level.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share pastoral and academic pupil data in agreed formats that supports regional learning and overall impact of the project. (e)</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ERA/What works series will support local context improvement. </a:t>
            </a:r>
            <a:r>
              <a:rPr lang="en-GB" sz="8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ERA reach will extend beyond WELL in a targeted way.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National and local evidence expertise available and accessible - an embedded part of school improvement culture in participating WELL project schools, with ERA having ensured quality inputs for local priorities.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Agreed inputs reaching beyond WELL will be willingly funded.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PP strategies align with WELL approach.</a:t>
            </a:r>
            <a:r>
              <a:rPr lang="en-GB" sz="800" kern="12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(g)</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9" name="Text Box 19">
            <a:extLst>
              <a:ext uri="{FF2B5EF4-FFF2-40B4-BE49-F238E27FC236}">
                <a16:creationId xmlns:a16="http://schemas.microsoft.com/office/drawing/2014/main" id="{37376D01-1D52-43C5-A546-951A7CC86FE0}"/>
              </a:ext>
            </a:extLst>
          </p:cNvPr>
          <p:cNvSpPr txBox="1">
            <a:spLocks/>
          </p:cNvSpPr>
          <p:nvPr/>
        </p:nvSpPr>
        <p:spPr>
          <a:xfrm>
            <a:off x="7890959" y="281205"/>
            <a:ext cx="2004552" cy="653333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wrap="square">
            <a:noAutofit/>
          </a:bodyPr>
          <a:lstStyle/>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 leaders will show that they adopt evidence informed approaches to school improvement and provide evidence of positive impacts on provision and pupil outcomes.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Evidence Based Implementation will be an instinctive and embedded part of school improvement.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able to access local implementation expertise when needed to ensure that plans result in action. (a)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Monitoring processes will enable formative evaluation of impact and clarity about what is working for all pupils, including disadvantaged. (b)</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Support will be aligned and adapted for those schools in need. (b)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use evidence to implement and adapt interventions, to ensure a better chance of sustained success in out local context. (c)</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choose to collaborate based on shared priorities and engage with local evidence resources. (d)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provided with learning evidence reports to drive local improvement.(d)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Most schools will align pastoral/ academic implementation strategies and share evidence of impact. (e)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At individual and whole school level, evaluation will evidence positive impact of PD on the quality and consistency of provision.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have access to national and local evidence expertise - quality inputs for local priorities and context.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vast majority of schools will judge that their PP strategies are more effective as a result of expert inputs and research. (g)</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1" name="Rectangle 20">
            <a:extLst>
              <a:ext uri="{FF2B5EF4-FFF2-40B4-BE49-F238E27FC236}">
                <a16:creationId xmlns:a16="http://schemas.microsoft.com/office/drawing/2014/main" id="{DBE7843D-3D18-D30C-E7B2-F7DF6B5EED2F}"/>
              </a:ext>
            </a:extLst>
          </p:cNvPr>
          <p:cNvSpPr/>
          <p:nvPr/>
        </p:nvSpPr>
        <p:spPr>
          <a:xfrm>
            <a:off x="2256051" y="2831186"/>
            <a:ext cx="7538130" cy="162765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1">
            <a:extLst>
              <a:ext uri="{FF2B5EF4-FFF2-40B4-BE49-F238E27FC236}">
                <a16:creationId xmlns:a16="http://schemas.microsoft.com/office/drawing/2014/main" id="{C7C04465-3622-8E3F-711F-6F77EFAF4709}"/>
              </a:ext>
            </a:extLst>
          </p:cNvPr>
          <p:cNvSpPr txBox="1">
            <a:spLocks/>
          </p:cNvSpPr>
          <p:nvPr/>
        </p:nvSpPr>
        <p:spPr bwMode="auto">
          <a:xfrm>
            <a:off x="2865535" y="2974699"/>
            <a:ext cx="6319162" cy="908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263525" algn="l"/>
              </a:tabLst>
              <a:defRPr sz="2400">
                <a:solidFill>
                  <a:schemeClr val="tx1"/>
                </a:solidFill>
                <a:latin typeface="Arial" panose="020B0604020202020204" pitchFamily="34" charset="0"/>
                <a:ea typeface="MS PGothic" panose="020B0600070205080204" pitchFamily="34" charset="-128"/>
              </a:defRPr>
            </a:lvl1pPr>
            <a:lvl2pPr marL="742950" indent="-285750">
              <a:tabLst>
                <a:tab pos="263525" algn="l"/>
              </a:tabLst>
              <a:defRPr sz="2400">
                <a:solidFill>
                  <a:schemeClr val="tx1"/>
                </a:solidFill>
                <a:latin typeface="Arial" panose="020B0604020202020204" pitchFamily="34" charset="0"/>
                <a:ea typeface="MS PGothic" panose="020B0600070205080204" pitchFamily="34" charset="-128"/>
              </a:defRPr>
            </a:lvl2pPr>
            <a:lvl3pPr marL="1143000" indent="-228600">
              <a:tabLst>
                <a:tab pos="263525" algn="l"/>
              </a:tabLst>
              <a:defRPr sz="2400">
                <a:solidFill>
                  <a:schemeClr val="tx1"/>
                </a:solidFill>
                <a:latin typeface="Arial" panose="020B0604020202020204" pitchFamily="34" charset="0"/>
                <a:ea typeface="MS PGothic" panose="020B0600070205080204" pitchFamily="34" charset="-128"/>
              </a:defRPr>
            </a:lvl3pPr>
            <a:lvl4pPr marL="1600200" indent="-228600">
              <a:tabLst>
                <a:tab pos="263525" algn="l"/>
              </a:tabLst>
              <a:defRPr sz="2400">
                <a:solidFill>
                  <a:schemeClr val="tx1"/>
                </a:solidFill>
                <a:latin typeface="Arial" panose="020B0604020202020204" pitchFamily="34" charset="0"/>
                <a:ea typeface="MS PGothic" panose="020B0600070205080204" pitchFamily="34" charset="-128"/>
              </a:defRPr>
            </a:lvl4pPr>
            <a:lvl5pPr marL="2057400" indent="-228600">
              <a:tabLst>
                <a:tab pos="263525" algn="l"/>
              </a:tabLst>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tabLst>
                <a:tab pos="263525" algn="l"/>
              </a:tabLst>
              <a:defRPr sz="2400">
                <a:solidFill>
                  <a:schemeClr val="tx1"/>
                </a:solidFill>
                <a:latin typeface="Arial" panose="020B0604020202020204" pitchFamily="34" charset="0"/>
                <a:ea typeface="MS PGothic" panose="020B0600070205080204" pitchFamily="34" charset="-128"/>
              </a:defRPr>
            </a:lvl9pPr>
          </a:lstStyle>
          <a:p>
            <a:pPr algn="ctr" eaLnBrk="1" hangingPunct="1">
              <a:spcBef>
                <a:spcPct val="20000"/>
              </a:spcBef>
              <a:buFont typeface="Arial" panose="020B0604020202020204" pitchFamily="34" charset="0"/>
              <a:buNone/>
            </a:pPr>
            <a:r>
              <a:rPr lang="en-US" altLang="en-US" sz="4000" b="1">
                <a:cs typeface="Arial" panose="020B0604020202020204" pitchFamily="34" charset="0"/>
              </a:rPr>
              <a:t>(Academic and Pastoral) Enablers </a:t>
            </a:r>
          </a:p>
          <a:p>
            <a:pPr eaLnBrk="1" hangingPunct="1">
              <a:spcBef>
                <a:spcPct val="20000"/>
              </a:spcBef>
              <a:buFont typeface="Arial" panose="020B0604020202020204" pitchFamily="34" charset="0"/>
              <a:buNone/>
            </a:pPr>
            <a:endParaRPr lang="en-US" altLang="en-US" sz="1800" b="1">
              <a:latin typeface="+mn-lt"/>
              <a:cs typeface="Helvetica" panose="020B0604020202020204" pitchFamily="34" charset="0"/>
            </a:endParaRPr>
          </a:p>
        </p:txBody>
      </p:sp>
      <p:grpSp>
        <p:nvGrpSpPr>
          <p:cNvPr id="2" name="Group 1">
            <a:extLst>
              <a:ext uri="{FF2B5EF4-FFF2-40B4-BE49-F238E27FC236}">
                <a16:creationId xmlns:a16="http://schemas.microsoft.com/office/drawing/2014/main" id="{CE45E820-8474-0073-9B85-FD0D3A2B7021}"/>
              </a:ext>
            </a:extLst>
          </p:cNvPr>
          <p:cNvGrpSpPr/>
          <p:nvPr/>
        </p:nvGrpSpPr>
        <p:grpSpPr>
          <a:xfrm>
            <a:off x="9935261" y="0"/>
            <a:ext cx="2235054" cy="6814539"/>
            <a:chOff x="9763804" y="352896"/>
            <a:chExt cx="2391025" cy="6814540"/>
          </a:xfrm>
        </p:grpSpPr>
        <p:sp>
          <p:nvSpPr>
            <p:cNvPr id="9" name="Text Box 9">
              <a:extLst>
                <a:ext uri="{FF2B5EF4-FFF2-40B4-BE49-F238E27FC236}">
                  <a16:creationId xmlns:a16="http://schemas.microsoft.com/office/drawing/2014/main" id="{662459BA-F072-CA06-C4B4-EAEC02A0E5EA}"/>
                </a:ext>
              </a:extLst>
            </p:cNvPr>
            <p:cNvSpPr txBox="1">
              <a:spLocks/>
            </p:cNvSpPr>
            <p:nvPr/>
          </p:nvSpPr>
          <p:spPr>
            <a:xfrm>
              <a:off x="9808983" y="352896"/>
              <a:ext cx="2312248" cy="253423"/>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700" b="1">
                  <a:solidFill>
                    <a:schemeClr val="bg1"/>
                  </a:solidFill>
                  <a:cs typeface="Arial" panose="020B0604020202020204" pitchFamily="34" charset="0"/>
                </a:rPr>
                <a:t>Then we hope to see these results.… (long-term outcomes)</a:t>
              </a:r>
              <a:endParaRPr lang="en-GB" altLang="en-US" sz="1000" b="1">
                <a:solidFill>
                  <a:schemeClr val="bg1"/>
                </a:solidFill>
                <a:cs typeface="Arial" panose="020B0604020202020204" pitchFamily="34" charset="0"/>
              </a:endParaRPr>
            </a:p>
          </p:txBody>
        </p:sp>
        <p:sp>
          <p:nvSpPr>
            <p:cNvPr id="17" name="Text Box 33">
              <a:extLst>
                <a:ext uri="{FF2B5EF4-FFF2-40B4-BE49-F238E27FC236}">
                  <a16:creationId xmlns:a16="http://schemas.microsoft.com/office/drawing/2014/main" id="{EA954C9E-1390-0664-AFED-A8EB22B257D8}"/>
                </a:ext>
              </a:extLst>
            </p:cNvPr>
            <p:cNvSpPr txBox="1">
              <a:spLocks/>
            </p:cNvSpPr>
            <p:nvPr/>
          </p:nvSpPr>
          <p:spPr>
            <a:xfrm>
              <a:off x="9763804" y="634100"/>
              <a:ext cx="2391025" cy="6533336"/>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will evaluate that WELL has enabled them and their leadership teams to better understand and apply a sophisticated whole school leadership implementation approach and can refer to evidence of a positive impact on their provision and outcomes, particularly for disadvantaged pupils. . (</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a,b,c</a:t>
              </a:r>
              <a:r>
                <a:rPr lang="en-GB" sz="800" kern="100" err="1">
                  <a:solidFill>
                    <a:schemeClr val="bg1"/>
                  </a:solidFill>
                  <a:ea typeface="Aptos" panose="020B0004020202020204" pitchFamily="34" charset="0"/>
                  <a:cs typeface="Times New Roman" panose="02020603050405020304" pitchFamily="18" charset="0"/>
                </a:rPr>
                <a:t>,</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evaluate that the high-quality evidence informed professional development and learning networks (provided through WELL/ERA) have successfully built knowledge, motivated staff, developed teaching techniques, and embedded strong implementation practice, impacting on provision and variations outcomes, particularly for disadvantaged pupils.(a)</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There will be local and sustainable evidence expertise in using evidence informed approaches that is able to respond to and support locally identified priorities.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Best bets for interventions </a:t>
              </a:r>
              <a:r>
                <a:rPr lang="en-GB" sz="800" kern="100">
                  <a:solidFill>
                    <a:schemeClr val="bg1"/>
                  </a:solidFill>
                  <a:ea typeface="Aptos" panose="020B0004020202020204" pitchFamily="34" charset="0"/>
                  <a:cs typeface="Times New Roman" panose="02020603050405020304" pitchFamily="18" charset="0"/>
                </a:rPr>
                <a:t>that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improve pastoral and academic outcomes for pupils, including disadvantaged within the West Cumbrian context and </a:t>
              </a:r>
              <a:r>
                <a:rPr lang="en-GB" sz="800" kern="100">
                  <a:solidFill>
                    <a:schemeClr val="bg1"/>
                  </a:solidFill>
                  <a:ea typeface="Aptos" panose="020B0004020202020204" pitchFamily="34" charset="0"/>
                  <a:cs typeface="Times New Roman" panose="02020603050405020304" pitchFamily="18" charset="0"/>
                </a:rPr>
                <a:t>shared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all schools.(d)</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Student and staff surveys, case studies and pupil outcomes will evidence the positive impact of pastoral and academic enablers provided through WELL. (e)</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At least 75%</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of schools will evaluate that ERA / PD in supporting evidence informed improvement and outcomes has been effective, including for disadvantaged learners.(f)</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Premium (PP) Strategies for participating schools judged to be effective when QA and benchmarked against best practice and learning will be shared with all WELL Schools. (g)</a:t>
              </a:r>
            </a:p>
            <a:p>
              <a:pPr>
                <a:lnSpc>
                  <a:spcPct val="115000"/>
                </a:lnSpc>
                <a:spcAft>
                  <a:spcPts val="800"/>
                </a:spcAft>
              </a:pPr>
              <a:endParaRPr lang="en-GB" sz="800" kern="100">
                <a:solidFill>
                  <a:srgbClr val="11111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spTree>
    <p:extLst>
      <p:ext uri="{BB962C8B-B14F-4D97-AF65-F5344CB8AC3E}">
        <p14:creationId xmlns:p14="http://schemas.microsoft.com/office/powerpoint/2010/main" val="2090180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31196" y="-1"/>
            <a:ext cx="988225" cy="388130"/>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a:t>
            </a:r>
            <a:r>
              <a:rPr lang="en-GB" altLang="en-US" sz="750" b="1">
                <a:solidFill>
                  <a:schemeClr val="bg1"/>
                </a:solidFill>
                <a:cs typeface="Arial" panose="020B0604020202020204" pitchFamily="34" charset="0"/>
              </a:rPr>
              <a:t>decrease</a:t>
            </a:r>
            <a:r>
              <a:rPr lang="en-GB" altLang="en-US" sz="800" b="1">
                <a:solidFill>
                  <a:schemeClr val="bg1"/>
                </a:solidFill>
                <a:cs typeface="Arial" panose="020B0604020202020204" pitchFamily="34" charset="0"/>
              </a:rPr>
              <a:t> effect </a:t>
            </a:r>
            <a:endParaRPr lang="en-GB" altLang="en-US" sz="1050" b="1">
              <a:solidFill>
                <a:schemeClr val="bg1"/>
              </a:solidFill>
              <a:cs typeface="Arial" panose="020B060402020202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31199" y="475489"/>
            <a:ext cx="988224" cy="6339052"/>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Some </a:t>
            </a:r>
            <a:r>
              <a:rPr lang="en-GB" sz="750" kern="100">
                <a:solidFill>
                  <a:schemeClr val="bg1"/>
                </a:solidFill>
                <a:ea typeface="Aptos" panose="020B0004020202020204" pitchFamily="34" charset="0"/>
                <a:cs typeface="Arial" panose="020B0604020202020204" pitchFamily="34" charset="0"/>
              </a:rPr>
              <a:t>v</a:t>
            </a:r>
            <a:r>
              <a:rPr lang="en-GB" sz="750" kern="100">
                <a:solidFill>
                  <a:schemeClr val="bg1"/>
                </a:solidFill>
                <a:effectLst/>
                <a:ea typeface="Aptos" panose="020B0004020202020204" pitchFamily="34" charset="0"/>
                <a:cs typeface="Arial" panose="020B0604020202020204" pitchFamily="34" charset="0"/>
              </a:rPr>
              <a:t>ariable engagement/ sophistication in use of evidence/ implementation due to</a:t>
            </a:r>
            <a:r>
              <a:rPr lang="en-GB" sz="750" kern="100">
                <a:solidFill>
                  <a:schemeClr val="bg1"/>
                </a:solidFill>
                <a:ea typeface="Aptos" panose="020B0004020202020204" pitchFamily="34" charset="0"/>
                <a:cs typeface="Arial" panose="020B0604020202020204" pitchFamily="34" charset="0"/>
              </a:rPr>
              <a:t> school </a:t>
            </a:r>
            <a:r>
              <a:rPr lang="en-GB" sz="750" kern="100">
                <a:solidFill>
                  <a:schemeClr val="bg1"/>
                </a:solidFill>
                <a:effectLst/>
                <a:ea typeface="Aptos" panose="020B0004020202020204" pitchFamily="34" charset="0"/>
                <a:cs typeface="Arial" panose="020B0604020202020204" pitchFamily="34" charset="0"/>
              </a:rPr>
              <a:t>size/capacity/ passivity/ single point of failure. (a)</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Weak monitoring, evaluation (</a:t>
            </a:r>
            <a:r>
              <a:rPr lang="en-GB" sz="750" kern="100" err="1">
                <a:solidFill>
                  <a:schemeClr val="bg1"/>
                </a:solidFill>
                <a:effectLst/>
                <a:ea typeface="Aptos" panose="020B0004020202020204" pitchFamily="34" charset="0"/>
                <a:cs typeface="Arial" panose="020B0604020202020204" pitchFamily="34" charset="0"/>
              </a:rPr>
              <a:t>m&amp;e</a:t>
            </a:r>
            <a:r>
              <a:rPr lang="en-GB" sz="750" kern="100">
                <a:solidFill>
                  <a:schemeClr val="bg1"/>
                </a:solidFill>
                <a:effectLst/>
                <a:ea typeface="Aptos" panose="020B0004020202020204" pitchFamily="34" charset="0"/>
                <a:cs typeface="Arial" panose="020B0604020202020204" pitchFamily="34" charset="0"/>
              </a:rPr>
              <a:t>) </a:t>
            </a:r>
            <a:r>
              <a:rPr lang="en-GB" sz="750" kern="100">
                <a:solidFill>
                  <a:schemeClr val="bg1"/>
                </a:solidFill>
                <a:ea typeface="Aptos" panose="020B0004020202020204" pitchFamily="34" charset="0"/>
                <a:cs typeface="Arial" panose="020B0604020202020204" pitchFamily="34" charset="0"/>
              </a:rPr>
              <a:t>and accountability. </a:t>
            </a:r>
            <a:r>
              <a:rPr lang="en-GB" sz="750" kern="100">
                <a:solidFill>
                  <a:schemeClr val="bg1"/>
                </a:solidFill>
                <a:effectLst/>
                <a:ea typeface="Aptos" panose="020B0004020202020204" pitchFamily="34" charset="0"/>
                <a:cs typeface="Arial" panose="020B0604020202020204" pitchFamily="34" charset="0"/>
              </a:rPr>
              <a:t>(b)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do not have the required funding to implement school improvement actions. (c) </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work in isolation and collective learning does not secure improvements at whole project level. (d)</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choose to focus only on pastoral strategies/ interventions and not academic outcomes. </a:t>
            </a:r>
            <a:r>
              <a:rPr lang="en-GB" sz="750" kern="100">
                <a:solidFill>
                  <a:schemeClr val="bg1"/>
                </a:solidFill>
                <a:ea typeface="Aptos" panose="020B0004020202020204" pitchFamily="34" charset="0"/>
                <a:cs typeface="Arial" panose="020B0604020202020204" pitchFamily="34" charset="0"/>
              </a:rPr>
              <a:t>(e)</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a:t>
            </a:r>
            <a:r>
              <a:rPr lang="en-GB" sz="750" kern="100">
                <a:solidFill>
                  <a:schemeClr val="bg1"/>
                </a:solidFill>
                <a:ea typeface="Aptos" panose="020B0004020202020204" pitchFamily="34" charset="0"/>
                <a:cs typeface="Arial" panose="020B0604020202020204" pitchFamily="34" charset="0"/>
              </a:rPr>
              <a:t>don’t</a:t>
            </a:r>
            <a:r>
              <a:rPr lang="en-GB" sz="750" kern="100">
                <a:solidFill>
                  <a:schemeClr val="bg1"/>
                </a:solidFill>
                <a:effectLst/>
                <a:ea typeface="Aptos" panose="020B0004020202020204" pitchFamily="34" charset="0"/>
                <a:cs typeface="Arial" panose="020B0604020202020204" pitchFamily="34" charset="0"/>
              </a:rPr>
              <a:t> engage </a:t>
            </a:r>
            <a:r>
              <a:rPr lang="en-GB" sz="750" kern="100">
                <a:solidFill>
                  <a:schemeClr val="bg1"/>
                </a:solidFill>
                <a:ea typeface="Aptos" panose="020B0004020202020204" pitchFamily="34" charset="0"/>
                <a:cs typeface="Arial" panose="020B0604020202020204" pitchFamily="34" charset="0"/>
              </a:rPr>
              <a:t>in ERA inputs including </a:t>
            </a:r>
            <a:r>
              <a:rPr lang="en-GB" sz="750" kern="100">
                <a:solidFill>
                  <a:schemeClr val="bg1"/>
                </a:solidFill>
                <a:effectLst/>
                <a:ea typeface="Aptos" panose="020B0004020202020204" pitchFamily="34" charset="0"/>
                <a:cs typeface="Arial" panose="020B0604020202020204" pitchFamily="34" charset="0"/>
              </a:rPr>
              <a:t>PD due to fragmented landscape. (f)</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PP strategies are developed in isolation to WELL enablers. (g)</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75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 </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GB" altLang="en-US" sz="800">
              <a:solidFill>
                <a:srgbClr val="000000"/>
              </a:solidFill>
              <a:latin typeface="+mn-lt"/>
              <a:cs typeface="Times New Roman" panose="02020603050405020304" pitchFamily="18" charset="0"/>
            </a:endParaRPr>
          </a:p>
        </p:txBody>
      </p:sp>
      <p:grpSp>
        <p:nvGrpSpPr>
          <p:cNvPr id="11" name="Group 10">
            <a:extLst>
              <a:ext uri="{FF2B5EF4-FFF2-40B4-BE49-F238E27FC236}">
                <a16:creationId xmlns:a16="http://schemas.microsoft.com/office/drawing/2014/main" id="{2415568C-94F1-7385-634A-52028D4092A3}"/>
              </a:ext>
            </a:extLst>
          </p:cNvPr>
          <p:cNvGrpSpPr/>
          <p:nvPr/>
        </p:nvGrpSpPr>
        <p:grpSpPr>
          <a:xfrm>
            <a:off x="1071168" y="0"/>
            <a:ext cx="1816367" cy="6814540"/>
            <a:chOff x="1307253" y="192248"/>
            <a:chExt cx="1146259" cy="6767551"/>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313882" y="192248"/>
              <a:ext cx="1139630" cy="190699"/>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increase effect</a:t>
              </a: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307253" y="471514"/>
              <a:ext cx="1139630" cy="6488285"/>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700" b="1">
                  <a:solidFill>
                    <a:schemeClr val="bg1"/>
                  </a:solidFill>
                </a:rPr>
                <a:t>Evidence Informed</a:t>
              </a:r>
              <a:r>
                <a:rPr lang="en-GB" sz="700" b="1">
                  <a:solidFill>
                    <a:srgbClr val="FF0000"/>
                  </a:solidFill>
                </a:rPr>
                <a:t> </a:t>
              </a:r>
              <a:r>
                <a:rPr lang="en-GB" sz="700" b="1">
                  <a:solidFill>
                    <a:schemeClr val="bg1"/>
                  </a:solidFill>
                </a:rPr>
                <a:t>Implementation</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Expert inputs on updated EEF Implementation. Identify local expertise and support to learn from each other. (a)</a:t>
              </a:r>
            </a:p>
            <a:p>
              <a:pPr>
                <a:lnSpc>
                  <a:spcPct val="115000"/>
                </a:lnSpc>
                <a:spcAft>
                  <a:spcPts val="800"/>
                </a:spcAft>
              </a:pPr>
              <a:r>
                <a:rPr lang="en-GB" sz="700">
                  <a:solidFill>
                    <a:schemeClr val="bg1"/>
                  </a:solidFill>
                </a:rPr>
                <a:t>Explicit about expectation, including implementation teams and actions required. (a)</a:t>
              </a:r>
              <a:endParaRPr lang="en-GB" sz="7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ycle of hybrid PD to maximise accessibility for schools in different contexts.(a)</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MAT/LA School Improvement Leads have oversight </a:t>
              </a:r>
              <a:r>
                <a:rPr lang="en-GB" sz="700" kern="100">
                  <a:solidFill>
                    <a:schemeClr val="bg1"/>
                  </a:solidFill>
                  <a:ea typeface="Aptos" panose="020B0004020202020204" pitchFamily="34" charset="0"/>
                  <a:cs typeface="Times New Roman" panose="02020603050405020304" pitchFamily="18" charset="0"/>
                </a:rPr>
                <a:t>of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plans. (b)</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a:t>
              </a:r>
              <a:r>
                <a:rPr lang="en-GB" sz="700" kern="100">
                  <a:solidFill>
                    <a:schemeClr val="bg1"/>
                  </a:solidFill>
                  <a:ea typeface="Aptos" panose="020B0004020202020204" pitchFamily="34" charset="0"/>
                  <a:cs typeface="Times New Roman" panose="02020603050405020304" pitchFamily="18" charset="0"/>
                </a:rPr>
                <a:t> inputs on </a:t>
              </a:r>
              <a:r>
                <a:rPr lang="en-GB" sz="700" kern="100" err="1">
                  <a:solidFill>
                    <a:schemeClr val="bg1"/>
                  </a:solidFill>
                  <a:ea typeface="Aptos" panose="020B0004020202020204" pitchFamily="34" charset="0"/>
                  <a:cs typeface="Times New Roman" panose="02020603050405020304" pitchFamily="18" charset="0"/>
                </a:rPr>
                <a:t>m&amp;e</a:t>
              </a:r>
              <a:r>
                <a:rPr lang="en-GB" sz="700" kern="100">
                  <a:solidFill>
                    <a:schemeClr val="bg1"/>
                  </a:solidFill>
                  <a:ea typeface="Aptos" panose="020B0004020202020204" pitchFamily="34" charset="0"/>
                  <a:cs typeface="Times New Roman" panose="02020603050405020304" pitchFamily="18" charset="0"/>
                </a:rPr>
                <a:t>, balance of PD invites and targeted support.(b)</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identify those responsible for tracking impact. (b)</a:t>
              </a:r>
            </a:p>
            <a:p>
              <a:pPr>
                <a:lnSpc>
                  <a:spcPct val="115000"/>
                </a:lnSpc>
                <a:spcAft>
                  <a:spcPts val="800"/>
                </a:spcAft>
              </a:pPr>
              <a:r>
                <a:rPr lang="en-GB" sz="700" b="1" kern="100">
                  <a:solidFill>
                    <a:schemeClr val="bg1"/>
                  </a:solidFill>
                  <a:ea typeface="Aptos" panose="020B0004020202020204" pitchFamily="34" charset="0"/>
                  <a:cs typeface="Times New Roman" panose="02020603050405020304" pitchFamily="18" charset="0"/>
                </a:rPr>
                <a:t>Universal and Targeted grants                             </a:t>
              </a:r>
              <a:r>
                <a:rPr lang="en-GB" sz="700" kern="100">
                  <a:solidFill>
                    <a:schemeClr val="bg1"/>
                  </a:solidFill>
                  <a:ea typeface="Aptos" panose="020B0004020202020204" pitchFamily="34" charset="0"/>
                  <a:cs typeface="Times New Roman" panose="02020603050405020304" pitchFamily="18" charset="0"/>
                </a:rPr>
                <a:t>Grants to be offered to all eligible schools, with targeted funds to schools with the most disadvantaged. (c) </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Application </a:t>
              </a:r>
              <a:r>
                <a:rPr lang="en-GB" sz="700" kern="100">
                  <a:solidFill>
                    <a:schemeClr val="bg1"/>
                  </a:solidFill>
                  <a:ea typeface="Aptos" panose="020B0004020202020204" pitchFamily="34" charset="0"/>
                  <a:cs typeface="Times New Roman" panose="02020603050405020304" pitchFamily="18" charset="0"/>
                </a:rPr>
                <a:t>of implementation process a non-negotiable requirement. (c)</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QA framework and follow-up process. (c)</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Collaborative Learning networks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Facilitated learning communities established for key themes to enable collaboration. (d)</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plans identify alignment with academic outcome ambitions. (e)</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Clarify valuation/ impact tools for pastoral interventions. (e)</a:t>
              </a:r>
            </a:p>
            <a:p>
              <a:pPr>
                <a:lnSpc>
                  <a:spcPct val="115000"/>
                </a:lnSpc>
              </a:pPr>
              <a:r>
                <a:rPr lang="en-GB" sz="700" b="1" kern="100">
                  <a:solidFill>
                    <a:schemeClr val="bg1"/>
                  </a:solidFill>
                  <a:cs typeface="Times New Roman" panose="02020603050405020304" pitchFamily="18" charset="0"/>
                </a:rPr>
                <a:t>Local </a:t>
              </a:r>
              <a:r>
                <a:rPr lang="en-GB" sz="700" b="1">
                  <a:solidFill>
                    <a:schemeClr val="bg1"/>
                  </a:solidFill>
                </a:rPr>
                <a:t>Evidence and Research </a:t>
              </a:r>
            </a:p>
            <a:p>
              <a:r>
                <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Provide compelling evidence and research expertise. (f)</a:t>
              </a:r>
            </a:p>
            <a:p>
              <a:endPar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en-GB" sz="700" b="1">
                  <a:solidFill>
                    <a:schemeClr val="bg1"/>
                  </a:solidFill>
                </a:rPr>
                <a:t>High Quality PD</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Ev</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idence based, priority led, high quality and aligned. (f)</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Support to develop PP Strategies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Expert inputs on PP strategies.(g)</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r>
                <a:rPr lang="en-GB" altLang="en-US" sz="700">
                  <a:solidFill>
                    <a:srgbClr val="000000"/>
                  </a:solidFill>
                  <a:latin typeface="+mn-lt"/>
                  <a:cs typeface="Times New Roman" panose="02020603050405020304" pitchFamily="18" charset="0"/>
                </a:rPr>
                <a:t> </a:t>
              </a:r>
              <a:endParaRPr lang="en-GB" altLang="en-US" sz="800">
                <a:solidFill>
                  <a:srgbClr val="000000"/>
                </a:solidFill>
                <a:latin typeface="+mn-lt"/>
                <a:cs typeface="Times New Roman" panose="02020603050405020304" pitchFamily="18" charset="0"/>
              </a:endParaRPr>
            </a:p>
          </p:txBody>
        </p:sp>
      </p:grpSp>
      <p:grpSp>
        <p:nvGrpSpPr>
          <p:cNvPr id="10" name="Group 9">
            <a:extLst>
              <a:ext uri="{FF2B5EF4-FFF2-40B4-BE49-F238E27FC236}">
                <a16:creationId xmlns:a16="http://schemas.microsoft.com/office/drawing/2014/main" id="{83878443-5A78-E1EC-15F1-3247B1976BE5}"/>
              </a:ext>
            </a:extLst>
          </p:cNvPr>
          <p:cNvGrpSpPr/>
          <p:nvPr/>
        </p:nvGrpSpPr>
        <p:grpSpPr>
          <a:xfrm>
            <a:off x="2939279" y="1"/>
            <a:ext cx="2512189" cy="6814539"/>
            <a:chOff x="2389174" y="380718"/>
            <a:chExt cx="2301245" cy="7100066"/>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389174" y="380718"/>
              <a:ext cx="2301245" cy="200069"/>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cs typeface="Arial" panose="020B0604020202020204" pitchFamily="34" charset="0"/>
                </a:rPr>
                <a:t>If these things happen… </a:t>
              </a:r>
              <a:endParaRPr lang="en-GB" altLang="en-US" sz="1200" b="1">
                <a:solidFill>
                  <a:srgbClr val="000000"/>
                </a:solidFill>
                <a:cs typeface="Arial" panose="020B060402020202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389174" y="673704"/>
              <a:ext cx="2301245" cy="6807080"/>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All participating schools will have an implementation team approach with a more secure understanding of implementation principles/behaviours and how to apply them.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More school improvement priorities and PP strategies will be </a:t>
              </a:r>
              <a:r>
                <a:rPr lang="en-GB" sz="800" kern="100">
                  <a:ea typeface="Aptos" panose="020B0004020202020204" pitchFamily="34" charset="0"/>
                  <a:cs typeface="Times New Roman" panose="02020603050405020304" pitchFamily="18" charset="0"/>
                </a:rPr>
                <a:t>approached</a:t>
              </a:r>
              <a:r>
                <a:rPr lang="en-GB" sz="800" kern="100">
                  <a:effectLst/>
                  <a:latin typeface="Arial" panose="020B0604020202020204" pitchFamily="34" charset="0"/>
                  <a:ea typeface="Aptos" panose="020B0004020202020204" pitchFamily="34" charset="0"/>
                  <a:cs typeface="Times New Roman" panose="02020603050405020304" pitchFamily="18" charset="0"/>
                </a:rPr>
                <a:t> using the implementation process. (a)</a:t>
              </a:r>
            </a:p>
            <a:p>
              <a:pPr>
                <a:lnSpc>
                  <a:spcPct val="115000"/>
                </a:lnSpc>
                <a:spcAft>
                  <a:spcPts val="800"/>
                </a:spcAft>
              </a:pPr>
              <a:r>
                <a:rPr lang="en-GB" sz="800" kern="100">
                  <a:ea typeface="Aptos" panose="020B0004020202020204" pitchFamily="34" charset="0"/>
                  <a:cs typeface="Times New Roman" panose="02020603050405020304" pitchFamily="18" charset="0"/>
                </a:rPr>
                <a:t>PD and networking opportunities will be well attended by the right people in schools and apply learning to achieve greater consistency.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be clear about requirements for participation, including success indicators and measures. (a)</a:t>
              </a:r>
            </a:p>
            <a:p>
              <a:pPr>
                <a:lnSpc>
                  <a:spcPct val="115000"/>
                </a:lnSpc>
                <a:spcAft>
                  <a:spcPts val="800"/>
                </a:spcAft>
              </a:pPr>
              <a:r>
                <a:rPr lang="en-GB" sz="800" kern="100">
                  <a:effectLst/>
                  <a:latin typeface="Arial" panose="020B0604020202020204" pitchFamily="34" charset="0"/>
                  <a:ea typeface="Times New Roman" panose="02020603050405020304" pitchFamily="18" charset="0"/>
                  <a:cs typeface="Times New Roman" panose="02020603050405020304" pitchFamily="18" charset="0"/>
                </a:rPr>
                <a:t>School improvement partners in the region are committed to identifying, sharing and signposting schools to the expertise available. (a)</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“No surprises” in relation to leadership stability. Support is adapted for schools facing leadership challenges/changes. (b)</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Monitoring and accountability will be jointly owned by WELL/Schools/LA/MATS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are enabling tracking of impact.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The majority (75%) of eligible schools commit to and participate in the WELL Universal and Targeted grant funded element 2024-2027.(c)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attend learning communities and local practitioners share barriers/strategies to overcome challenges. (d)</a:t>
              </a:r>
            </a:p>
            <a:p>
              <a:pPr>
                <a:lnSpc>
                  <a:spcPct val="115000"/>
                </a:lnSpc>
                <a:spcAft>
                  <a:spcPts val="800"/>
                </a:spcAft>
              </a:pPr>
              <a:r>
                <a:rPr lang="en-GB" sz="800">
                  <a:effectLst/>
                  <a:latin typeface="Arial" panose="020B0604020202020204" pitchFamily="34" charset="0"/>
                  <a:ea typeface="Aptos" panose="020B0004020202020204" pitchFamily="34" charset="0"/>
                </a:rPr>
                <a:t>Grant funded plans will align Pastoral support with Academic outcome ambitions (e)</a:t>
              </a:r>
            </a:p>
            <a:p>
              <a:pPr>
                <a:lnSpc>
                  <a:spcPct val="115000"/>
                </a:lnSpc>
                <a:spcAft>
                  <a:spcPts val="800"/>
                </a:spcAft>
              </a:pPr>
              <a:r>
                <a:rPr lang="en-GB" sz="800" kern="100">
                  <a:effectLst/>
                  <a:ea typeface="Aptos" panose="020B0004020202020204" pitchFamily="34" charset="0"/>
                  <a:cs typeface="Arial" panose="020B0604020202020204" pitchFamily="34" charset="0"/>
                </a:rPr>
                <a:t>PD will be aligned and matched to local need. </a:t>
              </a:r>
              <a:r>
                <a:rPr lang="en-GB" sz="800" kern="100">
                  <a:ea typeface="Aptos" panose="020B0004020202020204" pitchFamily="34" charset="0"/>
                  <a:cs typeface="Arial" panose="020B0604020202020204" pitchFamily="34" charset="0"/>
                </a:rPr>
                <a:t>(f)</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effectLst/>
                  <a:latin typeface="Arial" panose="020B0604020202020204" pitchFamily="34" charset="0"/>
                  <a:ea typeface="Aptos" panose="020B0004020202020204" pitchFamily="34" charset="0"/>
                </a:rPr>
                <a:t>National and local evidence expertise will support schools to make best bet choices. (f)</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use expert inputs and feedback to review PP strategies. (all targeted) (g)</a:t>
              </a:r>
              <a:endParaRPr lang="en-GB" sz="800" kern="10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grpSp>
        <p:nvGrpSpPr>
          <p:cNvPr id="12" name="Group 11">
            <a:extLst>
              <a:ext uri="{FF2B5EF4-FFF2-40B4-BE49-F238E27FC236}">
                <a16:creationId xmlns:a16="http://schemas.microsoft.com/office/drawing/2014/main" id="{101F0254-CF05-D05E-1063-A450FE04E2A9}"/>
              </a:ext>
            </a:extLst>
          </p:cNvPr>
          <p:cNvGrpSpPr/>
          <p:nvPr/>
        </p:nvGrpSpPr>
        <p:grpSpPr>
          <a:xfrm>
            <a:off x="9935261" y="0"/>
            <a:ext cx="2235054" cy="6814539"/>
            <a:chOff x="9763804" y="352896"/>
            <a:chExt cx="2391025" cy="6814540"/>
          </a:xfrm>
        </p:grpSpPr>
        <p:sp>
          <p:nvSpPr>
            <p:cNvPr id="8" name="Text Box 9">
              <a:extLst>
                <a:ext uri="{FF2B5EF4-FFF2-40B4-BE49-F238E27FC236}">
                  <a16:creationId xmlns:a16="http://schemas.microsoft.com/office/drawing/2014/main" id="{B15772D5-1793-4CE8-AB9D-28DE611A7458}"/>
                </a:ext>
              </a:extLst>
            </p:cNvPr>
            <p:cNvSpPr txBox="1">
              <a:spLocks/>
            </p:cNvSpPr>
            <p:nvPr/>
          </p:nvSpPr>
          <p:spPr>
            <a:xfrm>
              <a:off x="9808983" y="352896"/>
              <a:ext cx="2312248" cy="253423"/>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700" b="1">
                  <a:solidFill>
                    <a:schemeClr val="bg1"/>
                  </a:solidFill>
                  <a:cs typeface="Arial" panose="020B0604020202020204" pitchFamily="34" charset="0"/>
                </a:rPr>
                <a:t>Then we hope to see these results.… (long-term outcomes)</a:t>
              </a:r>
              <a:endParaRPr lang="en-GB" altLang="en-US" sz="1000" b="1">
                <a:solidFill>
                  <a:schemeClr val="bg1"/>
                </a:solidFill>
                <a:cs typeface="Arial" panose="020B0604020202020204" pitchFamily="34" charset="0"/>
              </a:endParaRPr>
            </a:p>
          </p:txBody>
        </p:sp>
        <p:sp>
          <p:nvSpPr>
            <p:cNvPr id="16" name="Text Box 33">
              <a:extLst>
                <a:ext uri="{FF2B5EF4-FFF2-40B4-BE49-F238E27FC236}">
                  <a16:creationId xmlns:a16="http://schemas.microsoft.com/office/drawing/2014/main" id="{8578037C-9003-4AE1-B195-E7CAA8B962C3}"/>
                </a:ext>
              </a:extLst>
            </p:cNvPr>
            <p:cNvSpPr txBox="1">
              <a:spLocks/>
            </p:cNvSpPr>
            <p:nvPr/>
          </p:nvSpPr>
          <p:spPr>
            <a:xfrm>
              <a:off x="9763804" y="634100"/>
              <a:ext cx="2391025" cy="6533336"/>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will evaluate that WELL has enabled them and their leadership teams to better understand and apply a sophisticated whole school leadership implementation approach and can refer to evidence of a positive impact on their provision and outcomes, particularly for disadvantaged pupils. . (</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a,b,c</a:t>
              </a:r>
              <a:r>
                <a:rPr lang="en-GB" sz="800" kern="100" err="1">
                  <a:solidFill>
                    <a:schemeClr val="bg1"/>
                  </a:solidFill>
                  <a:ea typeface="Aptos" panose="020B0004020202020204" pitchFamily="34" charset="0"/>
                  <a:cs typeface="Times New Roman" panose="02020603050405020304" pitchFamily="18" charset="0"/>
                </a:rPr>
                <a:t>,</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evaluate that the high-quality evidence informed professional development and learning networks (provided through WELL/ERA) have successfully built knowledge, motivated staff, developed teaching techniques, and embedded strong implementation practice, impacting on provision and variations outcomes, particularly for disadvantaged pupils.(a)</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There will be local and sustainable evidence expertise in using evidence informed approaches that is able to respond to and support locally identified priorities.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Best bets for interventions </a:t>
              </a:r>
              <a:r>
                <a:rPr lang="en-GB" sz="800" kern="100">
                  <a:solidFill>
                    <a:schemeClr val="bg1"/>
                  </a:solidFill>
                  <a:ea typeface="Aptos" panose="020B0004020202020204" pitchFamily="34" charset="0"/>
                  <a:cs typeface="Times New Roman" panose="02020603050405020304" pitchFamily="18" charset="0"/>
                </a:rPr>
                <a:t>that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improve pastoral and academic outcomes for pupils, including disadvantaged within the West Cumbrian context and </a:t>
              </a:r>
              <a:r>
                <a:rPr lang="en-GB" sz="800" kern="100">
                  <a:solidFill>
                    <a:schemeClr val="bg1"/>
                  </a:solidFill>
                  <a:ea typeface="Aptos" panose="020B0004020202020204" pitchFamily="34" charset="0"/>
                  <a:cs typeface="Times New Roman" panose="02020603050405020304" pitchFamily="18" charset="0"/>
                </a:rPr>
                <a:t>shared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all schools.(d)</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Student and staff surveys, case studies and pupil outcomes will evidence the positive impact of pastoral and academic enablers provided through WELL. (e)</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At least 75%</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of schools will evaluate that ERA / PD in supporting evidence informed improvement and outcomes has been effective, including for disadvantaged learners.(f)</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Premium (PP) Strategies for participating schools judged to be effective when QA and benchmarked against best practice and learning will be shared with all WELL Schools. (g)</a:t>
              </a:r>
            </a:p>
            <a:p>
              <a:pPr>
                <a:lnSpc>
                  <a:spcPct val="115000"/>
                </a:lnSpc>
                <a:spcAft>
                  <a:spcPts val="800"/>
                </a:spcAft>
              </a:pPr>
              <a:endParaRPr lang="en-GB" sz="800" kern="100">
                <a:solidFill>
                  <a:srgbClr val="11111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6" name="Text Box 7">
            <a:extLst>
              <a:ext uri="{FF2B5EF4-FFF2-40B4-BE49-F238E27FC236}">
                <a16:creationId xmlns:a16="http://schemas.microsoft.com/office/drawing/2014/main" id="{7668BD80-7D6A-4539-9331-0CA34EB6FC1E}"/>
              </a:ext>
            </a:extLst>
          </p:cNvPr>
          <p:cNvSpPr txBox="1">
            <a:spLocks/>
          </p:cNvSpPr>
          <p:nvPr/>
        </p:nvSpPr>
        <p:spPr>
          <a:xfrm>
            <a:off x="5503214" y="-2259"/>
            <a:ext cx="2305764" cy="194283"/>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rgbClr val="000000"/>
                </a:solidFill>
                <a:cs typeface="Arial" panose="020B0604020202020204" pitchFamily="34" charset="0"/>
              </a:rPr>
              <a:t>Then we can expect to see these results… </a:t>
            </a:r>
          </a:p>
        </p:txBody>
      </p:sp>
      <p:sp>
        <p:nvSpPr>
          <p:cNvPr id="32" name="Oval 31">
            <a:hlinkClick r:id="rId3" action="ppaction://hlinksldjump"/>
            <a:extLst>
              <a:ext uri="{FF2B5EF4-FFF2-40B4-BE49-F238E27FC236}">
                <a16:creationId xmlns:a16="http://schemas.microsoft.com/office/drawing/2014/main" id="{5F768144-3584-2033-232B-EB4A7E0B392C}"/>
              </a:ext>
            </a:extLst>
          </p:cNvPr>
          <p:cNvSpPr/>
          <p:nvPr/>
        </p:nvSpPr>
        <p:spPr>
          <a:xfrm>
            <a:off x="11859699" y="4346233"/>
            <a:ext cx="227957" cy="25342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 Box 8">
            <a:extLst>
              <a:ext uri="{FF2B5EF4-FFF2-40B4-BE49-F238E27FC236}">
                <a16:creationId xmlns:a16="http://schemas.microsoft.com/office/drawing/2014/main" id="{5CC10628-65D3-4DEF-AA37-E55F974D9D89}"/>
              </a:ext>
            </a:extLst>
          </p:cNvPr>
          <p:cNvSpPr txBox="1">
            <a:spLocks/>
          </p:cNvSpPr>
          <p:nvPr/>
        </p:nvSpPr>
        <p:spPr>
          <a:xfrm>
            <a:off x="7890960" y="1"/>
            <a:ext cx="2044301" cy="192022"/>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Then we want to see these results… </a:t>
            </a:r>
          </a:p>
        </p:txBody>
      </p:sp>
      <p:sp>
        <p:nvSpPr>
          <p:cNvPr id="35" name="Text Box 18">
            <a:extLst>
              <a:ext uri="{FF2B5EF4-FFF2-40B4-BE49-F238E27FC236}">
                <a16:creationId xmlns:a16="http://schemas.microsoft.com/office/drawing/2014/main" id="{43398E07-1476-4AD5-945F-A2A42808F394}"/>
              </a:ext>
            </a:extLst>
          </p:cNvPr>
          <p:cNvSpPr txBox="1">
            <a:spLocks/>
          </p:cNvSpPr>
          <p:nvPr/>
        </p:nvSpPr>
        <p:spPr>
          <a:xfrm>
            <a:off x="5503213" y="281205"/>
            <a:ext cx="2305764" cy="6533335"/>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noAutofit/>
          </a:bodyPr>
          <a:lstStyle/>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WELL/ ERA/LA/MATs identif</a:t>
            </a:r>
            <a:r>
              <a:rPr lang="en-GB" sz="800" kern="100">
                <a:solidFill>
                  <a:srgbClr val="000000"/>
                </a:solidFill>
                <a:latin typeface="Arial" panose="020B0604020202020204" pitchFamily="34" charset="0"/>
                <a:ea typeface="Aptos" panose="020B0004020202020204" pitchFamily="34" charset="0"/>
                <a:cs typeface="Times New Roman" panose="02020603050405020304" pitchFamily="18" charset="0"/>
              </a:rPr>
              <a:t>ied</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local sophisticated implementation leads, with sufficient reach and resilience to sustain the approach.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 Improvement leads will align the core principles of evidence implementation into wider school improvement.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have robust systems for </a:t>
            </a:r>
            <a:r>
              <a:rPr lang="en-GB" sz="800" kern="100" err="1">
                <a:solidFill>
                  <a:srgbClr val="000000"/>
                </a:solidFill>
                <a:effectLst/>
                <a:latin typeface="Arial" panose="020B0604020202020204" pitchFamily="34" charset="0"/>
                <a:ea typeface="Aptos" panose="020B0004020202020204" pitchFamily="34" charset="0"/>
                <a:cs typeface="Times New Roman" panose="02020603050405020304" pitchFamily="18" charset="0"/>
              </a:rPr>
              <a:t>m&amp;e</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implementation progress and impact, including impact on disadvantaged learners.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LA/ MAT school improvements leads are actively involved in the monitoring and sharing progress for their schools with the project.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The majority of Headteachers (75%) are satisfied with the WELL Universal and targeted resource and use evidence to inform chosen strategies/ interventions. (c)</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Leaders and Teachers in the region will commit to collaborate and share learning with peers.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Collaborative networks will be priority led. Evaluation evidence of “what works” in West Cumbria will be captured and shared at whole project level.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share pastoral and academic pupil data in agreed formats that supports regional learning and overall impact of the project. (e)</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ERA/What works series will support local context improvement. </a:t>
            </a:r>
            <a:r>
              <a:rPr lang="en-GB" sz="8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ERA reach will extend beyond WELL in a targeted way.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National and local evidence expertise available and accessible - an embedded part of school improvement culture in participating WELL project schools, with ERA having ensured quality inputs for local priorities.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Agreed inputs reaching beyond WELL will be willingly funded.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PP strategies align with WELL approach.</a:t>
            </a:r>
            <a:r>
              <a:rPr lang="en-GB" sz="800" kern="12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(g)</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9" name="Text Box 19">
            <a:extLst>
              <a:ext uri="{FF2B5EF4-FFF2-40B4-BE49-F238E27FC236}">
                <a16:creationId xmlns:a16="http://schemas.microsoft.com/office/drawing/2014/main" id="{37376D01-1D52-43C5-A546-951A7CC86FE0}"/>
              </a:ext>
            </a:extLst>
          </p:cNvPr>
          <p:cNvSpPr txBox="1">
            <a:spLocks/>
          </p:cNvSpPr>
          <p:nvPr/>
        </p:nvSpPr>
        <p:spPr>
          <a:xfrm>
            <a:off x="7890959" y="281205"/>
            <a:ext cx="2004552" cy="653333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wrap="square">
            <a:noAutofit/>
          </a:bodyPr>
          <a:lstStyle/>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 leaders will show that they adopt evidence informed approaches to school improvement and provide evidence of positive impacts on provision and pupil outcomes.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Evidence Based Implementation will be an instinctive and embedded part of school improvement.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able to access local implementation expertise when needed to ensure that plans result in action. (a)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Monitoring processes will enable formative evaluation of impact and clarity about what is working for all pupils, including disadvantaged. (b)</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Support will be aligned and adapted for those schools in need. (b)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use evidence to implement and adapt interventions, to ensure a better chance of sustained success in out local context. (c)</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choose to collaborate based on shared priorities and engage with local evidence resources. (d)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provided with learning evidence reports to drive local improvement.(d)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Most schools will align pastoral/ academic implementation strategies and share evidence of impact. (e)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At individual and whole school level, evaluation will evidence positive impact of PD on the quality and consistency of provision.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have access to national and local evidence expertise - quality inputs for local priorities and context.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schools in the PP project will judge that their PP strategies are more effective as a result of expert inputs and research. (g)</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51E6C1B5-C45C-11D8-6C32-F46AB79936E2}"/>
              </a:ext>
            </a:extLst>
          </p:cNvPr>
          <p:cNvSpPr/>
          <p:nvPr/>
        </p:nvSpPr>
        <p:spPr>
          <a:xfrm>
            <a:off x="53090" y="475488"/>
            <a:ext cx="936095" cy="128865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BC6D5A6F-E7D7-DA0B-5603-FCCB52BC614F}"/>
              </a:ext>
            </a:extLst>
          </p:cNvPr>
          <p:cNvSpPr/>
          <p:nvPr/>
        </p:nvSpPr>
        <p:spPr>
          <a:xfrm>
            <a:off x="1101405" y="313530"/>
            <a:ext cx="1736526" cy="145061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CEAE36D7-1D22-198E-8A67-6D557CFA89DF}"/>
              </a:ext>
            </a:extLst>
          </p:cNvPr>
          <p:cNvSpPr/>
          <p:nvPr/>
        </p:nvSpPr>
        <p:spPr>
          <a:xfrm>
            <a:off x="2997972" y="313530"/>
            <a:ext cx="2423258" cy="272523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4E1E5ABB-E550-8ECA-08D8-458333E9E88B}"/>
              </a:ext>
            </a:extLst>
          </p:cNvPr>
          <p:cNvSpPr/>
          <p:nvPr/>
        </p:nvSpPr>
        <p:spPr>
          <a:xfrm>
            <a:off x="5533450" y="313530"/>
            <a:ext cx="2264906" cy="111810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C6AD9F2B-B5F9-C5FC-BCCF-7018CFDB4C9F}"/>
              </a:ext>
            </a:extLst>
          </p:cNvPr>
          <p:cNvSpPr/>
          <p:nvPr/>
        </p:nvSpPr>
        <p:spPr>
          <a:xfrm>
            <a:off x="7921195" y="313530"/>
            <a:ext cx="1892656" cy="169999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D33086DD-C794-ED36-DF58-6D627B1615EF}"/>
              </a:ext>
            </a:extLst>
          </p:cNvPr>
          <p:cNvSpPr/>
          <p:nvPr/>
        </p:nvSpPr>
        <p:spPr>
          <a:xfrm>
            <a:off x="9977493" y="327558"/>
            <a:ext cx="2110163" cy="345054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32110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7" grpId="0" animBg="1"/>
      <p:bldP spid="18" grpId="0" animBg="1"/>
      <p:bldP spid="19" grpId="0" animBg="1"/>
      <p:bldP spid="2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A3DD6442-A1F3-4C65-8880-86E795A1831C}"/>
              </a:ext>
            </a:extLst>
          </p:cNvPr>
          <p:cNvSpPr txBox="1">
            <a:spLocks/>
          </p:cNvSpPr>
          <p:nvPr/>
        </p:nvSpPr>
        <p:spPr>
          <a:xfrm>
            <a:off x="31196" y="-1"/>
            <a:ext cx="988225" cy="388130"/>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a:t>
            </a:r>
            <a:r>
              <a:rPr lang="en-GB" altLang="en-US" sz="750" b="1">
                <a:solidFill>
                  <a:schemeClr val="bg1"/>
                </a:solidFill>
                <a:cs typeface="Arial" panose="020B0604020202020204" pitchFamily="34" charset="0"/>
              </a:rPr>
              <a:t>decrease</a:t>
            </a:r>
            <a:r>
              <a:rPr lang="en-GB" altLang="en-US" sz="800" b="1">
                <a:solidFill>
                  <a:schemeClr val="bg1"/>
                </a:solidFill>
                <a:cs typeface="Arial" panose="020B0604020202020204" pitchFamily="34" charset="0"/>
              </a:rPr>
              <a:t> effect </a:t>
            </a:r>
            <a:endParaRPr lang="en-GB" altLang="en-US" sz="1050" b="1">
              <a:solidFill>
                <a:schemeClr val="bg1"/>
              </a:solidFill>
              <a:cs typeface="Arial" panose="020B0604020202020204" pitchFamily="34" charset="0"/>
            </a:endParaRPr>
          </a:p>
        </p:txBody>
      </p:sp>
      <p:sp>
        <p:nvSpPr>
          <p:cNvPr id="13" name="Text Box 11">
            <a:extLst>
              <a:ext uri="{FF2B5EF4-FFF2-40B4-BE49-F238E27FC236}">
                <a16:creationId xmlns:a16="http://schemas.microsoft.com/office/drawing/2014/main" id="{C0FE0C30-AADF-4FCE-BF98-EF3C668D0183}"/>
              </a:ext>
            </a:extLst>
          </p:cNvPr>
          <p:cNvSpPr txBox="1">
            <a:spLocks/>
          </p:cNvSpPr>
          <p:nvPr/>
        </p:nvSpPr>
        <p:spPr>
          <a:xfrm>
            <a:off x="31199" y="475489"/>
            <a:ext cx="988224" cy="6339052"/>
          </a:xfrm>
          <a:prstGeom prst="rect">
            <a:avLst/>
          </a:prstGeom>
          <a:solidFill>
            <a:schemeClr val="accent5">
              <a:lumMod val="60000"/>
              <a:lumOff val="40000"/>
            </a:schemeClr>
          </a:solidFill>
          <a:ln w="6350">
            <a:solidFill>
              <a:schemeClr val="accent5">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Some </a:t>
            </a:r>
            <a:r>
              <a:rPr lang="en-GB" sz="750" kern="100">
                <a:solidFill>
                  <a:schemeClr val="bg1"/>
                </a:solidFill>
                <a:ea typeface="Aptos" panose="020B0004020202020204" pitchFamily="34" charset="0"/>
                <a:cs typeface="Arial" panose="020B0604020202020204" pitchFamily="34" charset="0"/>
              </a:rPr>
              <a:t>v</a:t>
            </a:r>
            <a:r>
              <a:rPr lang="en-GB" sz="750" kern="100">
                <a:solidFill>
                  <a:schemeClr val="bg1"/>
                </a:solidFill>
                <a:effectLst/>
                <a:ea typeface="Aptos" panose="020B0004020202020204" pitchFamily="34" charset="0"/>
                <a:cs typeface="Arial" panose="020B0604020202020204" pitchFamily="34" charset="0"/>
              </a:rPr>
              <a:t>ariable engagement/ sophistication in use of evidence/ implementation due to</a:t>
            </a:r>
            <a:r>
              <a:rPr lang="en-GB" sz="750" kern="100">
                <a:solidFill>
                  <a:schemeClr val="bg1"/>
                </a:solidFill>
                <a:ea typeface="Aptos" panose="020B0004020202020204" pitchFamily="34" charset="0"/>
                <a:cs typeface="Arial" panose="020B0604020202020204" pitchFamily="34" charset="0"/>
              </a:rPr>
              <a:t> school </a:t>
            </a:r>
            <a:r>
              <a:rPr lang="en-GB" sz="750" kern="100">
                <a:solidFill>
                  <a:schemeClr val="bg1"/>
                </a:solidFill>
                <a:effectLst/>
                <a:ea typeface="Aptos" panose="020B0004020202020204" pitchFamily="34" charset="0"/>
                <a:cs typeface="Arial" panose="020B0604020202020204" pitchFamily="34" charset="0"/>
              </a:rPr>
              <a:t>size/capacity/ passivity/ single point of failure. (a)</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Weak monitoring, evaluation (</a:t>
            </a:r>
            <a:r>
              <a:rPr lang="en-GB" sz="750" kern="100" err="1">
                <a:solidFill>
                  <a:schemeClr val="bg1"/>
                </a:solidFill>
                <a:effectLst/>
                <a:ea typeface="Aptos" panose="020B0004020202020204" pitchFamily="34" charset="0"/>
                <a:cs typeface="Arial" panose="020B0604020202020204" pitchFamily="34" charset="0"/>
              </a:rPr>
              <a:t>m&amp;e</a:t>
            </a:r>
            <a:r>
              <a:rPr lang="en-GB" sz="750" kern="100">
                <a:solidFill>
                  <a:schemeClr val="bg1"/>
                </a:solidFill>
                <a:effectLst/>
                <a:ea typeface="Aptos" panose="020B0004020202020204" pitchFamily="34" charset="0"/>
                <a:cs typeface="Arial" panose="020B0604020202020204" pitchFamily="34" charset="0"/>
              </a:rPr>
              <a:t>) </a:t>
            </a:r>
            <a:r>
              <a:rPr lang="en-GB" sz="750" kern="100">
                <a:solidFill>
                  <a:schemeClr val="bg1"/>
                </a:solidFill>
                <a:ea typeface="Aptos" panose="020B0004020202020204" pitchFamily="34" charset="0"/>
                <a:cs typeface="Arial" panose="020B0604020202020204" pitchFamily="34" charset="0"/>
              </a:rPr>
              <a:t>and accountability. </a:t>
            </a:r>
            <a:r>
              <a:rPr lang="en-GB" sz="750" kern="100">
                <a:solidFill>
                  <a:schemeClr val="bg1"/>
                </a:solidFill>
                <a:effectLst/>
                <a:ea typeface="Aptos" panose="020B0004020202020204" pitchFamily="34" charset="0"/>
                <a:cs typeface="Arial" panose="020B0604020202020204" pitchFamily="34" charset="0"/>
              </a:rPr>
              <a:t>(b)</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do not have the required funding to implement school improvement actions. (c) </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work in isolation and collective learning does not secure improvements at whole project level. (d)</a:t>
            </a: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choose to focus only on pastoral strategies/ interventions and not academic outcomes. </a:t>
            </a:r>
            <a:r>
              <a:rPr lang="en-GB" sz="750" kern="100">
                <a:solidFill>
                  <a:schemeClr val="bg1"/>
                </a:solidFill>
                <a:ea typeface="Aptos" panose="020B0004020202020204" pitchFamily="34" charset="0"/>
                <a:cs typeface="Arial" panose="020B0604020202020204" pitchFamily="34" charset="0"/>
              </a:rPr>
              <a:t>(e)</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r>
              <a:rPr lang="en-GB" sz="750" kern="100">
                <a:solidFill>
                  <a:schemeClr val="bg1"/>
                </a:solidFill>
                <a:effectLst/>
                <a:ea typeface="Aptos" panose="020B0004020202020204" pitchFamily="34" charset="0"/>
                <a:cs typeface="Arial" panose="020B0604020202020204" pitchFamily="34" charset="0"/>
              </a:rPr>
              <a:t>Schools </a:t>
            </a:r>
            <a:r>
              <a:rPr lang="en-GB" sz="750" kern="100">
                <a:solidFill>
                  <a:schemeClr val="bg1"/>
                </a:solidFill>
                <a:ea typeface="Aptos" panose="020B0004020202020204" pitchFamily="34" charset="0"/>
                <a:cs typeface="Arial" panose="020B0604020202020204" pitchFamily="34" charset="0"/>
              </a:rPr>
              <a:t>don’t</a:t>
            </a:r>
            <a:r>
              <a:rPr lang="en-GB" sz="750" kern="100">
                <a:solidFill>
                  <a:schemeClr val="bg1"/>
                </a:solidFill>
                <a:effectLst/>
                <a:ea typeface="Aptos" panose="020B0004020202020204" pitchFamily="34" charset="0"/>
                <a:cs typeface="Arial" panose="020B0604020202020204" pitchFamily="34" charset="0"/>
              </a:rPr>
              <a:t> engage </a:t>
            </a:r>
            <a:r>
              <a:rPr lang="en-GB" sz="750" kern="100">
                <a:solidFill>
                  <a:schemeClr val="bg1"/>
                </a:solidFill>
                <a:ea typeface="Aptos" panose="020B0004020202020204" pitchFamily="34" charset="0"/>
                <a:cs typeface="Arial" panose="020B0604020202020204" pitchFamily="34" charset="0"/>
              </a:rPr>
              <a:t>in ERA inputs including </a:t>
            </a:r>
            <a:r>
              <a:rPr lang="en-GB" sz="750" kern="100">
                <a:solidFill>
                  <a:schemeClr val="bg1"/>
                </a:solidFill>
                <a:effectLst/>
                <a:ea typeface="Aptos" panose="020B0004020202020204" pitchFamily="34" charset="0"/>
                <a:cs typeface="Arial" panose="020B0604020202020204" pitchFamily="34" charset="0"/>
              </a:rPr>
              <a:t>PD due to fragmented landscape. (f)</a:t>
            </a:r>
          </a:p>
          <a:p>
            <a:pPr>
              <a:lnSpc>
                <a:spcPct val="115000"/>
              </a:lnSpc>
              <a:spcAft>
                <a:spcPts val="800"/>
              </a:spcAft>
            </a:pPr>
            <a:r>
              <a:rPr lang="en-GB" sz="750" kern="100">
                <a:solidFill>
                  <a:schemeClr val="bg1"/>
                </a:solidFill>
                <a:ea typeface="Aptos" panose="020B0004020202020204" pitchFamily="34" charset="0"/>
                <a:cs typeface="Arial" panose="020B0604020202020204" pitchFamily="34" charset="0"/>
              </a:rPr>
              <a:t>PP strategies are developed in isolation to WELL enablers. (g)</a:t>
            </a:r>
            <a:endParaRPr lang="en-GB" sz="750" kern="100">
              <a:solidFill>
                <a:schemeClr val="bg1"/>
              </a:solidFill>
              <a:effectLst/>
              <a:ea typeface="Aptos" panose="020B0004020202020204" pitchFamily="34" charset="0"/>
              <a:cs typeface="Arial" panose="020B0604020202020204" pitchFamily="34" charset="0"/>
            </a:endParaRPr>
          </a:p>
          <a:p>
            <a:pPr>
              <a:lnSpc>
                <a:spcPct val="115000"/>
              </a:lnSpc>
              <a:spcAft>
                <a:spcPts val="800"/>
              </a:spcAft>
            </a:pPr>
            <a:endParaRPr lang="en-GB" sz="75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 </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800" kern="100">
                <a:effectLst/>
                <a:latin typeface="Arial" panose="020B0604020202020204" pitchFamily="34" charset="0"/>
                <a:ea typeface="Aptos" panose="020B0004020202020204" pitchFamily="34" charset="0"/>
                <a:cs typeface="Times New Roman" panose="02020603050405020304" pitchFamily="18" charset="0"/>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GB" altLang="en-US" sz="800">
              <a:solidFill>
                <a:srgbClr val="000000"/>
              </a:solidFill>
              <a:latin typeface="+mn-lt"/>
              <a:cs typeface="Times New Roman" panose="02020603050405020304" pitchFamily="18" charset="0"/>
            </a:endParaRPr>
          </a:p>
        </p:txBody>
      </p:sp>
      <p:grpSp>
        <p:nvGrpSpPr>
          <p:cNvPr id="11" name="Group 10">
            <a:extLst>
              <a:ext uri="{FF2B5EF4-FFF2-40B4-BE49-F238E27FC236}">
                <a16:creationId xmlns:a16="http://schemas.microsoft.com/office/drawing/2014/main" id="{2415568C-94F1-7385-634A-52028D4092A3}"/>
              </a:ext>
            </a:extLst>
          </p:cNvPr>
          <p:cNvGrpSpPr/>
          <p:nvPr/>
        </p:nvGrpSpPr>
        <p:grpSpPr>
          <a:xfrm>
            <a:off x="1071168" y="0"/>
            <a:ext cx="1816367" cy="6814540"/>
            <a:chOff x="1307253" y="192248"/>
            <a:chExt cx="1146259" cy="6767551"/>
          </a:xfrm>
        </p:grpSpPr>
        <p:sp>
          <p:nvSpPr>
            <p:cNvPr id="4" name="Text Box 5">
              <a:extLst>
                <a:ext uri="{FF2B5EF4-FFF2-40B4-BE49-F238E27FC236}">
                  <a16:creationId xmlns:a16="http://schemas.microsoft.com/office/drawing/2014/main" id="{EE08AB0E-C23B-4277-8631-510CA47D72ED}"/>
                </a:ext>
              </a:extLst>
            </p:cNvPr>
            <p:cNvSpPr txBox="1">
              <a:spLocks/>
            </p:cNvSpPr>
            <p:nvPr/>
          </p:nvSpPr>
          <p:spPr>
            <a:xfrm>
              <a:off x="1313882" y="192248"/>
              <a:ext cx="1139630" cy="190699"/>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Factors that may increase effect</a:t>
              </a:r>
            </a:p>
          </p:txBody>
        </p:sp>
        <p:sp>
          <p:nvSpPr>
            <p:cNvPr id="14" name="Text Box 12">
              <a:extLst>
                <a:ext uri="{FF2B5EF4-FFF2-40B4-BE49-F238E27FC236}">
                  <a16:creationId xmlns:a16="http://schemas.microsoft.com/office/drawing/2014/main" id="{0F8FF853-BD53-4610-9459-C69DE54FA3CE}"/>
                </a:ext>
              </a:extLst>
            </p:cNvPr>
            <p:cNvSpPr txBox="1">
              <a:spLocks/>
            </p:cNvSpPr>
            <p:nvPr/>
          </p:nvSpPr>
          <p:spPr>
            <a:xfrm>
              <a:off x="1307253" y="471514"/>
              <a:ext cx="1139630" cy="6488285"/>
            </a:xfrm>
            <a:prstGeom prst="rect">
              <a:avLst/>
            </a:prstGeom>
            <a:solidFill>
              <a:srgbClr val="09B0D7"/>
            </a:solidFill>
            <a:ln w="6350">
              <a:solidFill>
                <a:srgbClr val="09B0D7"/>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en-GB" sz="700" b="1">
                  <a:solidFill>
                    <a:schemeClr val="bg1"/>
                  </a:solidFill>
                </a:rPr>
                <a:t>Evidence Informed</a:t>
              </a:r>
              <a:r>
                <a:rPr lang="en-GB" sz="700" b="1">
                  <a:solidFill>
                    <a:srgbClr val="FF0000"/>
                  </a:solidFill>
                </a:rPr>
                <a:t> </a:t>
              </a:r>
              <a:r>
                <a:rPr lang="en-GB" sz="700" b="1">
                  <a:solidFill>
                    <a:schemeClr val="bg1"/>
                  </a:solidFill>
                </a:rPr>
                <a:t>Implementation</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Expert inputs on updated EEF Implementation. Identify local expertise and support to learn from each other. (a)</a:t>
              </a:r>
            </a:p>
            <a:p>
              <a:pPr>
                <a:lnSpc>
                  <a:spcPct val="115000"/>
                </a:lnSpc>
                <a:spcAft>
                  <a:spcPts val="800"/>
                </a:spcAft>
              </a:pPr>
              <a:r>
                <a:rPr lang="en-GB" sz="700">
                  <a:solidFill>
                    <a:schemeClr val="bg1"/>
                  </a:solidFill>
                </a:rPr>
                <a:t>Explicit about expectation, including implementation teams and actions required. (a)</a:t>
              </a:r>
              <a:endParaRPr lang="en-GB" sz="700" kern="100">
                <a:solidFill>
                  <a:schemeClr val="bg1"/>
                </a:solidFill>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ycle of hybrid PD to maximise accessibility for schools in different contexts.(a)</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MAT/LA School Improvement Leads have oversight </a:t>
              </a:r>
              <a:r>
                <a:rPr lang="en-GB" sz="700" kern="100">
                  <a:solidFill>
                    <a:schemeClr val="bg1"/>
                  </a:solidFill>
                  <a:ea typeface="Aptos" panose="020B0004020202020204" pitchFamily="34" charset="0"/>
                  <a:cs typeface="Times New Roman" panose="02020603050405020304" pitchFamily="18" charset="0"/>
                </a:rPr>
                <a:t>of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plans. (b)</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ERA</a:t>
              </a:r>
              <a:r>
                <a:rPr lang="en-GB" sz="700" kern="100">
                  <a:solidFill>
                    <a:schemeClr val="bg1"/>
                  </a:solidFill>
                  <a:ea typeface="Aptos" panose="020B0004020202020204" pitchFamily="34" charset="0"/>
                  <a:cs typeface="Times New Roman" panose="02020603050405020304" pitchFamily="18" charset="0"/>
                </a:rPr>
                <a:t> inputs on </a:t>
              </a:r>
              <a:r>
                <a:rPr lang="en-GB" sz="700" kern="100" err="1">
                  <a:solidFill>
                    <a:schemeClr val="bg1"/>
                  </a:solidFill>
                  <a:ea typeface="Aptos" panose="020B0004020202020204" pitchFamily="34" charset="0"/>
                  <a:cs typeface="Times New Roman" panose="02020603050405020304" pitchFamily="18" charset="0"/>
                </a:rPr>
                <a:t>m&amp;e</a:t>
              </a:r>
              <a:r>
                <a:rPr lang="en-GB" sz="700" kern="100">
                  <a:solidFill>
                    <a:schemeClr val="bg1"/>
                  </a:solidFill>
                  <a:ea typeface="Aptos" panose="020B0004020202020204" pitchFamily="34" charset="0"/>
                  <a:cs typeface="Times New Roman" panose="02020603050405020304" pitchFamily="18" charset="0"/>
                </a:rPr>
                <a:t>, balance of PD invites and targeted support.(b)</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Schools identify those responsible for tracking impact. (b)</a:t>
              </a:r>
            </a:p>
            <a:p>
              <a:pPr>
                <a:lnSpc>
                  <a:spcPct val="115000"/>
                </a:lnSpc>
                <a:spcAft>
                  <a:spcPts val="800"/>
                </a:spcAft>
              </a:pPr>
              <a:r>
                <a:rPr lang="en-GB" sz="700" b="1" kern="100">
                  <a:solidFill>
                    <a:schemeClr val="bg1"/>
                  </a:solidFill>
                  <a:ea typeface="Aptos" panose="020B0004020202020204" pitchFamily="34" charset="0"/>
                  <a:cs typeface="Times New Roman" panose="02020603050405020304" pitchFamily="18" charset="0"/>
                </a:rPr>
                <a:t>Universal and Targeted grants                             </a:t>
              </a:r>
              <a:r>
                <a:rPr lang="en-GB" sz="700" kern="100">
                  <a:solidFill>
                    <a:schemeClr val="bg1"/>
                  </a:solidFill>
                  <a:ea typeface="Aptos" panose="020B0004020202020204" pitchFamily="34" charset="0"/>
                  <a:cs typeface="Times New Roman" panose="02020603050405020304" pitchFamily="18" charset="0"/>
                </a:rPr>
                <a:t>Grants to be offered to all eligible schools, with targeted funds to schools with the most disadvantaged. (c) </a:t>
              </a: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Application </a:t>
              </a:r>
              <a:r>
                <a:rPr lang="en-GB" sz="700" kern="100">
                  <a:solidFill>
                    <a:schemeClr val="bg1"/>
                  </a:solidFill>
                  <a:ea typeface="Aptos" panose="020B0004020202020204" pitchFamily="34" charset="0"/>
                  <a:cs typeface="Times New Roman" panose="02020603050405020304" pitchFamily="18" charset="0"/>
                </a:rPr>
                <a:t>of implementation process a non-negotiable requirement. (c)</a:t>
              </a:r>
              <a:endPar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QA framework and follow-up process. (c)</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Collaborative Learning networks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Facilitated learning communities established for key themes to enable collaboration. (d)</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Implementation plans identify alignment with academic outcome ambitions. (e)</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Clarify valuation/ impact tools for pastoral interventions. (e)</a:t>
              </a:r>
            </a:p>
            <a:p>
              <a:pPr>
                <a:lnSpc>
                  <a:spcPct val="115000"/>
                </a:lnSpc>
              </a:pPr>
              <a:r>
                <a:rPr lang="en-GB" sz="700" b="1" kern="100">
                  <a:solidFill>
                    <a:schemeClr val="bg1"/>
                  </a:solidFill>
                  <a:cs typeface="Times New Roman" panose="02020603050405020304" pitchFamily="18" charset="0"/>
                </a:rPr>
                <a:t>Local </a:t>
              </a:r>
              <a:r>
                <a:rPr lang="en-GB" sz="700" b="1">
                  <a:solidFill>
                    <a:schemeClr val="bg1"/>
                  </a:solidFill>
                </a:rPr>
                <a:t>Evidence and Research </a:t>
              </a:r>
            </a:p>
            <a:p>
              <a:r>
                <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Provide compelling evidence and research expertise. (f)</a:t>
              </a:r>
            </a:p>
            <a:p>
              <a:endParaRPr lang="en-GB" sz="700" kern="1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en-GB" sz="700" b="1">
                  <a:solidFill>
                    <a:schemeClr val="bg1"/>
                  </a:solidFill>
                </a:rPr>
                <a:t>High Quality PD</a:t>
              </a:r>
            </a:p>
            <a:p>
              <a:pPr>
                <a:lnSpc>
                  <a:spcPct val="115000"/>
                </a:lnSpc>
                <a:spcAft>
                  <a:spcPts val="800"/>
                </a:spcAft>
              </a:pPr>
              <a:r>
                <a:rPr lang="en-GB" sz="700" kern="100">
                  <a:solidFill>
                    <a:schemeClr val="bg1"/>
                  </a:solidFill>
                  <a:ea typeface="Aptos" panose="020B0004020202020204" pitchFamily="34" charset="0"/>
                  <a:cs typeface="Times New Roman" panose="02020603050405020304" pitchFamily="18" charset="0"/>
                </a:rPr>
                <a:t>Ev</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idence based, priority led, high quality and aligned. (f)</a:t>
              </a:r>
            </a:p>
            <a:p>
              <a:pPr>
                <a:lnSpc>
                  <a:spcPct val="115000"/>
                </a:lnSpc>
                <a:spcAft>
                  <a:spcPts val="800"/>
                </a:spcAft>
              </a:pPr>
              <a:r>
                <a:rPr lang="en-GB" sz="700" b="1">
                  <a:solidFill>
                    <a:schemeClr val="bg1"/>
                  </a:solidFill>
                  <a:latin typeface="Arial" panose="020B0604020202020204" pitchFamily="34" charset="0"/>
                  <a:cs typeface="Arial" panose="020B0604020202020204" pitchFamily="34" charset="0"/>
                </a:rPr>
                <a:t>Support to develop PP Strategies </a:t>
              </a:r>
              <a:r>
                <a:rPr lang="en-GB" sz="7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Expert inputs on PP strategies.(g)</a:t>
              </a:r>
              <a:endParaRPr lang="en-GB" sz="7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endParaRPr lang="en-GB" altLang="en-US" sz="700">
                <a:solidFill>
                  <a:srgbClr val="000000"/>
                </a:solidFill>
                <a:latin typeface="+mn-lt"/>
                <a:cs typeface="Times New Roman" panose="02020603050405020304" pitchFamily="18" charset="0"/>
              </a:endParaRPr>
            </a:p>
            <a:p>
              <a:pPr>
                <a:defRPr/>
              </a:pPr>
              <a:r>
                <a:rPr lang="en-GB" altLang="en-US" sz="700">
                  <a:solidFill>
                    <a:srgbClr val="000000"/>
                  </a:solidFill>
                  <a:latin typeface="+mn-lt"/>
                  <a:cs typeface="Times New Roman" panose="02020603050405020304" pitchFamily="18" charset="0"/>
                </a:rPr>
                <a:t> </a:t>
              </a:r>
              <a:endParaRPr lang="en-GB" altLang="en-US" sz="800">
                <a:solidFill>
                  <a:srgbClr val="000000"/>
                </a:solidFill>
                <a:latin typeface="+mn-lt"/>
                <a:cs typeface="Times New Roman" panose="02020603050405020304" pitchFamily="18" charset="0"/>
              </a:endParaRPr>
            </a:p>
          </p:txBody>
        </p:sp>
      </p:grpSp>
      <p:grpSp>
        <p:nvGrpSpPr>
          <p:cNvPr id="10" name="Group 9">
            <a:extLst>
              <a:ext uri="{FF2B5EF4-FFF2-40B4-BE49-F238E27FC236}">
                <a16:creationId xmlns:a16="http://schemas.microsoft.com/office/drawing/2014/main" id="{83878443-5A78-E1EC-15F1-3247B1976BE5}"/>
              </a:ext>
            </a:extLst>
          </p:cNvPr>
          <p:cNvGrpSpPr/>
          <p:nvPr/>
        </p:nvGrpSpPr>
        <p:grpSpPr>
          <a:xfrm>
            <a:off x="2939279" y="1"/>
            <a:ext cx="2512189" cy="6814539"/>
            <a:chOff x="2389174" y="380718"/>
            <a:chExt cx="2301245" cy="7100066"/>
          </a:xfrm>
        </p:grpSpPr>
        <p:sp>
          <p:nvSpPr>
            <p:cNvPr id="5" name="Text Box 6">
              <a:extLst>
                <a:ext uri="{FF2B5EF4-FFF2-40B4-BE49-F238E27FC236}">
                  <a16:creationId xmlns:a16="http://schemas.microsoft.com/office/drawing/2014/main" id="{343A9CDB-823E-4451-B5C1-9B5540C8A7B5}"/>
                </a:ext>
              </a:extLst>
            </p:cNvPr>
            <p:cNvSpPr txBox="1">
              <a:spLocks/>
            </p:cNvSpPr>
            <p:nvPr/>
          </p:nvSpPr>
          <p:spPr>
            <a:xfrm>
              <a:off x="2389174" y="380718"/>
              <a:ext cx="2301245" cy="200069"/>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1000" b="1">
                  <a:solidFill>
                    <a:srgbClr val="000000"/>
                  </a:solidFill>
                  <a:cs typeface="Arial" panose="020B0604020202020204" pitchFamily="34" charset="0"/>
                </a:rPr>
                <a:t>If these things happen… </a:t>
              </a:r>
              <a:endParaRPr lang="en-GB" altLang="en-US" sz="1200" b="1">
                <a:solidFill>
                  <a:srgbClr val="000000"/>
                </a:solidFill>
                <a:cs typeface="Arial" panose="020B0604020202020204" pitchFamily="34" charset="0"/>
              </a:endParaRPr>
            </a:p>
          </p:txBody>
        </p:sp>
        <p:sp>
          <p:nvSpPr>
            <p:cNvPr id="15" name="Text Box 13">
              <a:extLst>
                <a:ext uri="{FF2B5EF4-FFF2-40B4-BE49-F238E27FC236}">
                  <a16:creationId xmlns:a16="http://schemas.microsoft.com/office/drawing/2014/main" id="{62BCE4C1-4A7E-4963-A2AC-FBA09A1424EC}"/>
                </a:ext>
              </a:extLst>
            </p:cNvPr>
            <p:cNvSpPr txBox="1">
              <a:spLocks/>
            </p:cNvSpPr>
            <p:nvPr/>
          </p:nvSpPr>
          <p:spPr>
            <a:xfrm>
              <a:off x="2389174" y="673704"/>
              <a:ext cx="2301245" cy="6807080"/>
            </a:xfrm>
            <a:prstGeom prst="rect">
              <a:avLst/>
            </a:prstGeom>
            <a:solidFill>
              <a:srgbClr val="FFC000"/>
            </a:solidFill>
            <a:ln w="6350">
              <a:solidFill>
                <a:srgbClr val="FFC000"/>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All participating schools will have an implementation team approach with a more secure understanding of implementation principles/behaviours and how to apply them.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More school improvement priorities and PP strategies will be </a:t>
              </a:r>
              <a:r>
                <a:rPr lang="en-GB" sz="800" kern="100">
                  <a:ea typeface="Aptos" panose="020B0004020202020204" pitchFamily="34" charset="0"/>
                  <a:cs typeface="Times New Roman" panose="02020603050405020304" pitchFamily="18" charset="0"/>
                </a:rPr>
                <a:t>approached</a:t>
              </a:r>
              <a:r>
                <a:rPr lang="en-GB" sz="800" kern="100">
                  <a:effectLst/>
                  <a:latin typeface="Arial" panose="020B0604020202020204" pitchFamily="34" charset="0"/>
                  <a:ea typeface="Aptos" panose="020B0004020202020204" pitchFamily="34" charset="0"/>
                  <a:cs typeface="Times New Roman" panose="02020603050405020304" pitchFamily="18" charset="0"/>
                </a:rPr>
                <a:t> using the implementation process. (a)</a:t>
              </a:r>
            </a:p>
            <a:p>
              <a:pPr>
                <a:lnSpc>
                  <a:spcPct val="115000"/>
                </a:lnSpc>
                <a:spcAft>
                  <a:spcPts val="800"/>
                </a:spcAft>
              </a:pPr>
              <a:r>
                <a:rPr lang="en-GB" sz="800" kern="100">
                  <a:ea typeface="Aptos" panose="020B0004020202020204" pitchFamily="34" charset="0"/>
                  <a:cs typeface="Times New Roman" panose="02020603050405020304" pitchFamily="18" charset="0"/>
                </a:rPr>
                <a:t>PD and networking opportunities will be well attended by the right people in schools and apply learning to achieve greater consistency. (a)</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be clear about requirements for participation, including success indicators and measures. (a)</a:t>
              </a:r>
            </a:p>
            <a:p>
              <a:pPr>
                <a:lnSpc>
                  <a:spcPct val="115000"/>
                </a:lnSpc>
                <a:spcAft>
                  <a:spcPts val="800"/>
                </a:spcAft>
              </a:pPr>
              <a:r>
                <a:rPr lang="en-GB" sz="800" kern="100">
                  <a:effectLst/>
                  <a:latin typeface="Arial" panose="020B0604020202020204" pitchFamily="34" charset="0"/>
                  <a:ea typeface="Times New Roman" panose="02020603050405020304" pitchFamily="18" charset="0"/>
                  <a:cs typeface="Times New Roman" panose="02020603050405020304" pitchFamily="18" charset="0"/>
                </a:rPr>
                <a:t>School improvement partners in the region are committed to identifying, sharing and signposting schools to the expertise available. (a)</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“No surprises” in relation to leadership stability. Support is adapted for schools facing leadership challenges/changes. (b)</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Monitoring and accountability will be jointly owned by WELL/Schools/LA/MATS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Consistent assessment/evaluation tools are enabling tracking of impact. (b)</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The majority (75%) of eligible schools commit to and participate in the WELL Universal and Targeted grant funded element 2024-2027.(c)</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attend learning communities and local practitioners share barriers/strategies to overcome challenges. (d)</a:t>
              </a:r>
            </a:p>
            <a:p>
              <a:pPr>
                <a:lnSpc>
                  <a:spcPct val="115000"/>
                </a:lnSpc>
                <a:spcAft>
                  <a:spcPts val="800"/>
                </a:spcAft>
              </a:pPr>
              <a:r>
                <a:rPr lang="en-GB" sz="800">
                  <a:effectLst/>
                  <a:latin typeface="Arial" panose="020B0604020202020204" pitchFamily="34" charset="0"/>
                  <a:ea typeface="Aptos" panose="020B0004020202020204" pitchFamily="34" charset="0"/>
                </a:rPr>
                <a:t>Grant funded plans will align Pastoral support with Academic outcome ambitions (e)</a:t>
              </a:r>
            </a:p>
            <a:p>
              <a:pPr>
                <a:lnSpc>
                  <a:spcPct val="115000"/>
                </a:lnSpc>
                <a:spcAft>
                  <a:spcPts val="800"/>
                </a:spcAft>
              </a:pPr>
              <a:r>
                <a:rPr lang="en-GB" sz="800" kern="100">
                  <a:effectLst/>
                  <a:ea typeface="Aptos" panose="020B0004020202020204" pitchFamily="34" charset="0"/>
                  <a:cs typeface="Arial" panose="020B0604020202020204" pitchFamily="34" charset="0"/>
                </a:rPr>
                <a:t>PD will be aligned and matched to local need. </a:t>
              </a:r>
              <a:r>
                <a:rPr lang="en-GB" sz="800" kern="100">
                  <a:ea typeface="Aptos" panose="020B0004020202020204" pitchFamily="34" charset="0"/>
                  <a:cs typeface="Arial" panose="020B0604020202020204" pitchFamily="34" charset="0"/>
                </a:rPr>
                <a:t>(f)</a:t>
              </a: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a:effectLst/>
                  <a:latin typeface="Arial" panose="020B0604020202020204" pitchFamily="34" charset="0"/>
                  <a:ea typeface="Aptos" panose="020B0004020202020204" pitchFamily="34" charset="0"/>
                </a:rPr>
                <a:t>National and local evidence expertise will support schools to make best bet choices. (f)</a:t>
              </a:r>
            </a:p>
            <a:p>
              <a:pPr>
                <a:lnSpc>
                  <a:spcPct val="115000"/>
                </a:lnSpc>
                <a:spcAft>
                  <a:spcPts val="800"/>
                </a:spcAft>
              </a:pPr>
              <a:r>
                <a:rPr lang="en-GB" sz="800" kern="100">
                  <a:effectLst/>
                  <a:latin typeface="Arial" panose="020B0604020202020204" pitchFamily="34" charset="0"/>
                  <a:ea typeface="Aptos" panose="020B0004020202020204" pitchFamily="34" charset="0"/>
                  <a:cs typeface="Times New Roman" panose="02020603050405020304" pitchFamily="18" charset="0"/>
                </a:rPr>
                <a:t>Schools will use expert inputs and feedback to review PP strategies. (all targeted) (g)</a:t>
              </a:r>
              <a:endParaRPr lang="en-GB" sz="800" kern="10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altLang="en-US" sz="800">
                <a:solidFill>
                  <a:srgbClr val="000000"/>
                </a:solidFill>
                <a:latin typeface="+mn-lt"/>
                <a:cs typeface="Times New Roman" panose="02020603050405020304" pitchFamily="18" charset="0"/>
              </a:endParaRPr>
            </a:p>
          </p:txBody>
        </p:sp>
      </p:grpSp>
      <p:sp>
        <p:nvSpPr>
          <p:cNvPr id="6" name="Text Box 7">
            <a:extLst>
              <a:ext uri="{FF2B5EF4-FFF2-40B4-BE49-F238E27FC236}">
                <a16:creationId xmlns:a16="http://schemas.microsoft.com/office/drawing/2014/main" id="{7668BD80-7D6A-4539-9331-0CA34EB6FC1E}"/>
              </a:ext>
            </a:extLst>
          </p:cNvPr>
          <p:cNvSpPr txBox="1">
            <a:spLocks/>
          </p:cNvSpPr>
          <p:nvPr/>
        </p:nvSpPr>
        <p:spPr>
          <a:xfrm>
            <a:off x="5503214" y="-2259"/>
            <a:ext cx="2305764" cy="194283"/>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rgbClr val="000000"/>
                </a:solidFill>
                <a:cs typeface="Arial" panose="020B0604020202020204" pitchFamily="34" charset="0"/>
              </a:rPr>
              <a:t>Then we can expect to see these results… </a:t>
            </a:r>
          </a:p>
        </p:txBody>
      </p:sp>
      <p:sp>
        <p:nvSpPr>
          <p:cNvPr id="32" name="Oval 31">
            <a:hlinkClick r:id="rId3" action="ppaction://hlinksldjump"/>
            <a:extLst>
              <a:ext uri="{FF2B5EF4-FFF2-40B4-BE49-F238E27FC236}">
                <a16:creationId xmlns:a16="http://schemas.microsoft.com/office/drawing/2014/main" id="{5F768144-3584-2033-232B-EB4A7E0B392C}"/>
              </a:ext>
            </a:extLst>
          </p:cNvPr>
          <p:cNvSpPr/>
          <p:nvPr/>
        </p:nvSpPr>
        <p:spPr>
          <a:xfrm>
            <a:off x="11859699" y="4207544"/>
            <a:ext cx="227957" cy="25342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 Box 8">
            <a:extLst>
              <a:ext uri="{FF2B5EF4-FFF2-40B4-BE49-F238E27FC236}">
                <a16:creationId xmlns:a16="http://schemas.microsoft.com/office/drawing/2014/main" id="{5CC10628-65D3-4DEF-AA37-E55F974D9D89}"/>
              </a:ext>
            </a:extLst>
          </p:cNvPr>
          <p:cNvSpPr txBox="1">
            <a:spLocks/>
          </p:cNvSpPr>
          <p:nvPr/>
        </p:nvSpPr>
        <p:spPr>
          <a:xfrm>
            <a:off x="7890960" y="1"/>
            <a:ext cx="2044301" cy="192022"/>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800" b="1">
                <a:solidFill>
                  <a:schemeClr val="bg1"/>
                </a:solidFill>
                <a:cs typeface="Arial" panose="020B0604020202020204" pitchFamily="34" charset="0"/>
              </a:rPr>
              <a:t>Then we want to see these results… </a:t>
            </a:r>
          </a:p>
        </p:txBody>
      </p:sp>
      <p:sp>
        <p:nvSpPr>
          <p:cNvPr id="35" name="Text Box 18">
            <a:extLst>
              <a:ext uri="{FF2B5EF4-FFF2-40B4-BE49-F238E27FC236}">
                <a16:creationId xmlns:a16="http://schemas.microsoft.com/office/drawing/2014/main" id="{43398E07-1476-4AD5-945F-A2A42808F394}"/>
              </a:ext>
            </a:extLst>
          </p:cNvPr>
          <p:cNvSpPr txBox="1">
            <a:spLocks/>
          </p:cNvSpPr>
          <p:nvPr/>
        </p:nvSpPr>
        <p:spPr>
          <a:xfrm>
            <a:off x="5503213" y="281205"/>
            <a:ext cx="2305764" cy="6533335"/>
          </a:xfrm>
          <a:prstGeom prst="rect">
            <a:avLst/>
          </a:prstGeom>
          <a:solidFill>
            <a:schemeClr val="accent6">
              <a:lumMod val="60000"/>
              <a:lumOff val="40000"/>
            </a:schemeClr>
          </a:solidFill>
          <a:ln w="6350">
            <a:solidFill>
              <a:schemeClr val="accent6">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a:noAutofit/>
          </a:bodyPr>
          <a:lstStyle/>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WELL/ ERA/LA/MATs identif</a:t>
            </a:r>
            <a:r>
              <a:rPr lang="en-GB" sz="800" kern="100">
                <a:solidFill>
                  <a:srgbClr val="000000"/>
                </a:solidFill>
                <a:latin typeface="Arial" panose="020B0604020202020204" pitchFamily="34" charset="0"/>
                <a:ea typeface="Aptos" panose="020B0004020202020204" pitchFamily="34" charset="0"/>
                <a:cs typeface="Times New Roman" panose="02020603050405020304" pitchFamily="18" charset="0"/>
              </a:rPr>
              <a:t>ied</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local sophisticated implementation leads, with sufficient reach and resilience to sustain the approach.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 Improvement leads will align the core principles of evidence implementation into wider school improvement. (a)</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have robust systems for </a:t>
            </a:r>
            <a:r>
              <a:rPr lang="en-GB" sz="800" kern="100" err="1">
                <a:solidFill>
                  <a:srgbClr val="000000"/>
                </a:solidFill>
                <a:effectLst/>
                <a:latin typeface="Arial" panose="020B0604020202020204" pitchFamily="34" charset="0"/>
                <a:ea typeface="Aptos" panose="020B0004020202020204" pitchFamily="34" charset="0"/>
                <a:cs typeface="Times New Roman" panose="02020603050405020304" pitchFamily="18" charset="0"/>
              </a:rPr>
              <a:t>m&amp;e</a:t>
            </a: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implementation progress and impact, including impact on disadvantaged learners.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LA/ MAT school improvements leads are actively involved in the monitoring and sharing progress for their schools with the project. (b)</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The majority of Headteachers (75%) are satisfied with the WELL Universal and targeted resource and use evidence to inform chosen strategies/ interventions. (c)</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Leaders and Teachers in the region will commit to collaborate and share learning with peers.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Collaborative networks will be priority led. Evaluation evidence of “what works” in West Cumbria will be captured and shared at whole project level. (d)</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Schools will share pastoral and academic pupil data in agreed formats that supports regional learning and overall impact of the project. (e)</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ERA/What works series will support local context improvement. </a:t>
            </a:r>
            <a:r>
              <a:rPr lang="en-GB" sz="800" kern="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ERA reach will extend beyond WELL in a targeted way.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National and local evidence expertise available and accessible - an embedded part of school improvement culture in participating WELL project schools, with ERA having ensured quality inputs for local priorities.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Agreed inputs reaching beyond WELL will be willingly funded. (f)</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800" kern="100">
                <a:solidFill>
                  <a:srgbClr val="000000"/>
                </a:solidFill>
                <a:effectLst/>
                <a:latin typeface="Arial" panose="020B0604020202020204" pitchFamily="34" charset="0"/>
                <a:ea typeface="Aptos" panose="020B0004020202020204" pitchFamily="34" charset="0"/>
                <a:cs typeface="Times New Roman" panose="02020603050405020304" pitchFamily="18" charset="0"/>
              </a:rPr>
              <a:t>PP strategies align with WELL approach.</a:t>
            </a:r>
            <a:r>
              <a:rPr lang="en-GB" sz="800" kern="1200">
                <a:solidFill>
                  <a:srgbClr val="000000"/>
                </a:solidFill>
                <a:effectLst/>
                <a:latin typeface="Arial" panose="020B0604020202020204" pitchFamily="34" charset="0"/>
                <a:ea typeface="Aptos" panose="020B0004020202020204" pitchFamily="34" charset="0"/>
                <a:cs typeface="Times New Roman" panose="02020603050405020304" pitchFamily="18" charset="0"/>
              </a:rPr>
              <a:t> (g)</a:t>
            </a:r>
            <a:endParaRPr lang="en-GB" sz="1100" kern="10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9" name="Text Box 19">
            <a:extLst>
              <a:ext uri="{FF2B5EF4-FFF2-40B4-BE49-F238E27FC236}">
                <a16:creationId xmlns:a16="http://schemas.microsoft.com/office/drawing/2014/main" id="{37376D01-1D52-43C5-A546-951A7CC86FE0}"/>
              </a:ext>
            </a:extLst>
          </p:cNvPr>
          <p:cNvSpPr txBox="1">
            <a:spLocks/>
          </p:cNvSpPr>
          <p:nvPr/>
        </p:nvSpPr>
        <p:spPr>
          <a:xfrm>
            <a:off x="7890959" y="281205"/>
            <a:ext cx="2004552" cy="6533335"/>
          </a:xfrm>
          <a:prstGeom prst="rect">
            <a:avLst/>
          </a:prstGeom>
          <a:solidFill>
            <a:schemeClr val="accent4">
              <a:lumMod val="75000"/>
            </a:schemeClr>
          </a:solidFill>
          <a:ln w="6350">
            <a:noFill/>
          </a:ln>
          <a:effectLst/>
        </p:spPr>
        <p:style>
          <a:lnRef idx="0">
            <a:schemeClr val="accent1"/>
          </a:lnRef>
          <a:fillRef idx="0">
            <a:schemeClr val="accent1"/>
          </a:fillRef>
          <a:effectRef idx="0">
            <a:schemeClr val="accent1"/>
          </a:effectRef>
          <a:fontRef idx="minor">
            <a:schemeClr val="dk1"/>
          </a:fontRef>
        </p:style>
        <p:txBody>
          <a:bodyPr wrap="square">
            <a:noAutofit/>
          </a:bodyPr>
          <a:lstStyle/>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 leaders will show that they adopt evidence informed approaches to school improvement and provide evidence of positive impacts on provision and pupil outcomes.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Evidence Based Implementation will be an instinctive and embedded part of school improvement. (a)</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able to access local implementation expertise when needed to ensure that plans result in action. (a)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Monitoring processes will enable formative evaluation of impact and clarity about what is working for all pupils, including disadvantaged. (b)</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Support will be aligned and adapted for those schools in need. (b)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use evidence to implement and adapt interventions, to ensure a better chance of sustained success in out local context. (c)</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choose to collaborate based on shared priorities and engage with local evidence resources. (d)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be provided with learning evidence reports to drive local improvement.(d)</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Most schools will align pastoral/ academic implementation strategies and share evidence of impact. (e) </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At individual and whole school level, evaluation will evidence positive impact of PD on the quality and consistency of provision. (f)</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Schools will have access to national and local evidence expertise - quality inputs for local priorities and context. (f)</a:t>
            </a:r>
          </a:p>
          <a:p>
            <a:pPr>
              <a:lnSpc>
                <a:spcPct val="107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Arial" panose="020B0604020202020204" pitchFamily="34" charset="0"/>
              </a:rPr>
              <a:t>The majority of schools in the PP project will judge that their PP strategies are more effective as a result of expert inputs and research. (g)</a:t>
            </a:r>
            <a:endParaRPr lang="en-GB" sz="1100" kern="1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51E6C1B5-C45C-11D8-6C32-F46AB79936E2}"/>
              </a:ext>
            </a:extLst>
          </p:cNvPr>
          <p:cNvSpPr/>
          <p:nvPr/>
        </p:nvSpPr>
        <p:spPr>
          <a:xfrm flipV="1">
            <a:off x="53090" y="1764144"/>
            <a:ext cx="936095" cy="65901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BC6D5A6F-E7D7-DA0B-5603-FCCB52BC614F}"/>
              </a:ext>
            </a:extLst>
          </p:cNvPr>
          <p:cNvSpPr/>
          <p:nvPr/>
        </p:nvSpPr>
        <p:spPr>
          <a:xfrm flipV="1">
            <a:off x="1101405" y="1764144"/>
            <a:ext cx="1736526" cy="1088784"/>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CEAE36D7-1D22-198E-8A67-6D557CFA89DF}"/>
              </a:ext>
            </a:extLst>
          </p:cNvPr>
          <p:cNvSpPr/>
          <p:nvPr/>
        </p:nvSpPr>
        <p:spPr>
          <a:xfrm flipV="1">
            <a:off x="2997972" y="3038764"/>
            <a:ext cx="2423258" cy="129549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4E1E5ABB-E550-8ECA-08D8-458333E9E88B}"/>
              </a:ext>
            </a:extLst>
          </p:cNvPr>
          <p:cNvSpPr/>
          <p:nvPr/>
        </p:nvSpPr>
        <p:spPr>
          <a:xfrm flipV="1">
            <a:off x="5533450" y="1431636"/>
            <a:ext cx="2264906" cy="109210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C6AD9F2B-B5F9-C5FC-BCCF-7018CFDB4C9F}"/>
              </a:ext>
            </a:extLst>
          </p:cNvPr>
          <p:cNvSpPr/>
          <p:nvPr/>
        </p:nvSpPr>
        <p:spPr>
          <a:xfrm flipV="1">
            <a:off x="7921195" y="2013526"/>
            <a:ext cx="1892656" cy="102523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1" name="Group 20">
            <a:extLst>
              <a:ext uri="{FF2B5EF4-FFF2-40B4-BE49-F238E27FC236}">
                <a16:creationId xmlns:a16="http://schemas.microsoft.com/office/drawing/2014/main" id="{54AEAA1B-D176-355E-C6D8-F5E1016F7D1C}"/>
              </a:ext>
            </a:extLst>
          </p:cNvPr>
          <p:cNvGrpSpPr/>
          <p:nvPr/>
        </p:nvGrpSpPr>
        <p:grpSpPr>
          <a:xfrm>
            <a:off x="9935260" y="0"/>
            <a:ext cx="2235054" cy="6814540"/>
            <a:chOff x="9763803" y="352896"/>
            <a:chExt cx="2391025" cy="6814541"/>
          </a:xfrm>
        </p:grpSpPr>
        <p:sp>
          <p:nvSpPr>
            <p:cNvPr id="23" name="Text Box 33">
              <a:extLst>
                <a:ext uri="{FF2B5EF4-FFF2-40B4-BE49-F238E27FC236}">
                  <a16:creationId xmlns:a16="http://schemas.microsoft.com/office/drawing/2014/main" id="{66270D93-4368-8E33-C0BB-D216D37428D3}"/>
                </a:ext>
              </a:extLst>
            </p:cNvPr>
            <p:cNvSpPr txBox="1">
              <a:spLocks/>
            </p:cNvSpPr>
            <p:nvPr/>
          </p:nvSpPr>
          <p:spPr>
            <a:xfrm>
              <a:off x="9763803" y="634101"/>
              <a:ext cx="2391025" cy="6533336"/>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lIns="91440" tIns="45720" rIns="91440" bIns="45720" anchor="t"/>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will evaluate that WELL has enabled them and their leadership teams to better understand and apply a sophisticated whole school leadership implementation approach and can refer to evidence of a positive impact on their provision and outcomes, particularly for disadvantaged pupils. . (</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a,b,c</a:t>
              </a:r>
              <a:r>
                <a:rPr lang="en-GB" sz="800" kern="100" err="1">
                  <a:solidFill>
                    <a:schemeClr val="bg1"/>
                  </a:solidFill>
                  <a:ea typeface="Aptos" panose="020B0004020202020204" pitchFamily="34" charset="0"/>
                  <a:cs typeface="Times New Roman" panose="02020603050405020304" pitchFamily="18" charset="0"/>
                </a:rPr>
                <a:t>,</a:t>
              </a:r>
              <a:r>
                <a:rPr lang="en-GB" sz="800" kern="100" err="1">
                  <a:solidFill>
                    <a:schemeClr val="bg1"/>
                  </a:solidFill>
                  <a:effectLst/>
                  <a:latin typeface="Arial" panose="020B0604020202020204" pitchFamily="34" charset="0"/>
                  <a:ea typeface="Aptos" panose="020B0004020202020204" pitchFamily="34" charset="0"/>
                  <a:cs typeface="Times New Roman" panose="02020603050405020304" pitchFamily="18" charset="0"/>
                </a:rPr>
                <a:t>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At least 75% of Headteachers in participating schools evaluate that the high-quality evidence informed professional development and learning networks (provided through WELL/ERA) have successfully built knowledge, motivated staff, developed teaching techniques, and embedded strong implementation practice, impacting on provision and variations outcomes, particularly for disadvantaged pupils.(a)</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There will be local and sustainable evidence expertise in using evidence informed approaches that is able to respond to and support locally identified priorities. (a)</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Best bets for interventions </a:t>
              </a:r>
              <a:r>
                <a:rPr lang="en-GB" sz="800" kern="100">
                  <a:solidFill>
                    <a:schemeClr val="bg1"/>
                  </a:solidFill>
                  <a:ea typeface="Aptos" panose="020B0004020202020204" pitchFamily="34" charset="0"/>
                  <a:cs typeface="Times New Roman" panose="02020603050405020304" pitchFamily="18" charset="0"/>
                </a:rPr>
                <a:t>that </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improve pastoral and academic outcomes for pupils, including disadvantaged within the West Cumbrian context and </a:t>
              </a:r>
              <a:r>
                <a:rPr lang="en-GB" sz="800" kern="100">
                  <a:solidFill>
                    <a:schemeClr val="bg1"/>
                  </a:solidFill>
                  <a:ea typeface="Aptos" panose="020B0004020202020204" pitchFamily="34" charset="0"/>
                  <a:cs typeface="Times New Roman" panose="02020603050405020304" pitchFamily="18" charset="0"/>
                </a:rPr>
                <a:t>shared</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with all schools.(d)</a:t>
              </a:r>
            </a:p>
            <a:p>
              <a:pPr>
                <a:lnSpc>
                  <a:spcPct val="115000"/>
                </a:lnSpc>
                <a:spcAft>
                  <a:spcPts val="800"/>
                </a:spcAft>
              </a:pPr>
              <a:r>
                <a:rPr lang="en-GB" sz="800">
                  <a:solidFill>
                    <a:schemeClr val="bg1"/>
                  </a:solidFill>
                  <a:effectLst/>
                  <a:latin typeface="Arial" panose="020B0604020202020204" pitchFamily="34" charset="0"/>
                  <a:ea typeface="Aptos" panose="020B0004020202020204" pitchFamily="34" charset="0"/>
                </a:rPr>
                <a:t>Student and staff surveys, case studies and pupil outcomes will evidence the positive impact of pastoral and academic enablers provided through WELL. (e)</a:t>
              </a:r>
              <a:endPar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800" kern="100">
                  <a:solidFill>
                    <a:schemeClr val="bg1"/>
                  </a:solidFill>
                  <a:ea typeface="Aptos" panose="020B0004020202020204" pitchFamily="34" charset="0"/>
                  <a:cs typeface="Times New Roman" panose="02020603050405020304" pitchFamily="18" charset="0"/>
                </a:rPr>
                <a:t>At least 75%</a:t>
              </a: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 of schools will evaluate that ERA / PD in supporting evidence informed improvement and outcomes has been effective, including for disadvantaged learners.(f)</a:t>
              </a:r>
            </a:p>
            <a:p>
              <a:pPr>
                <a:lnSpc>
                  <a:spcPct val="115000"/>
                </a:lnSpc>
                <a:spcAft>
                  <a:spcPts val="800"/>
                </a:spcAft>
              </a:pPr>
              <a:r>
                <a:rPr lang="en-GB" sz="800" kern="100">
                  <a:solidFill>
                    <a:schemeClr val="bg1"/>
                  </a:solidFill>
                  <a:effectLst/>
                  <a:latin typeface="Arial" panose="020B0604020202020204" pitchFamily="34" charset="0"/>
                  <a:ea typeface="Aptos" panose="020B0004020202020204" pitchFamily="34" charset="0"/>
                  <a:cs typeface="Times New Roman" panose="02020603050405020304" pitchFamily="18" charset="0"/>
                </a:rPr>
                <a:t>Pupil Premium (PP) Strategies for participating schools judged to be effective when QA and benchmarked against best practice and learning will be shared with all WELL Schools. (g)</a:t>
              </a:r>
            </a:p>
            <a:p>
              <a:pPr>
                <a:lnSpc>
                  <a:spcPct val="115000"/>
                </a:lnSpc>
                <a:spcAft>
                  <a:spcPts val="800"/>
                </a:spcAft>
              </a:pPr>
              <a:endParaRPr lang="en-GB" sz="800" kern="100">
                <a:solidFill>
                  <a:srgbClr val="111111"/>
                </a:solidFill>
                <a:effectLst/>
                <a:latin typeface="Arial" panose="020B06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8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22" name="Text Box 9">
              <a:extLst>
                <a:ext uri="{FF2B5EF4-FFF2-40B4-BE49-F238E27FC236}">
                  <a16:creationId xmlns:a16="http://schemas.microsoft.com/office/drawing/2014/main" id="{C9E9A121-16E0-A747-C5CC-6FB2EFA01A63}"/>
                </a:ext>
              </a:extLst>
            </p:cNvPr>
            <p:cNvSpPr txBox="1">
              <a:spLocks/>
            </p:cNvSpPr>
            <p:nvPr/>
          </p:nvSpPr>
          <p:spPr>
            <a:xfrm>
              <a:off x="9808983" y="352896"/>
              <a:ext cx="2312248" cy="253423"/>
            </a:xfrm>
            <a:prstGeom prst="rect">
              <a:avLst/>
            </a:prstGeom>
            <a:solidFill>
              <a:srgbClr val="FF66CC"/>
            </a:solidFill>
            <a:ln w="6350">
              <a:solidFill>
                <a:srgbClr val="FF66CC"/>
              </a:solidFill>
            </a:ln>
            <a:effectLst/>
          </p:spPr>
          <p:style>
            <a:lnRef idx="0">
              <a:schemeClr val="accent1"/>
            </a:lnRef>
            <a:fillRef idx="0">
              <a:schemeClr val="accent1"/>
            </a:fillRef>
            <a:effectRef idx="0">
              <a:schemeClr val="accent1"/>
            </a:effectRef>
            <a:fontRef idx="minor">
              <a:schemeClr val="dk1"/>
            </a:fontRef>
          </p:style>
          <p:txBody>
            <a:bodyPr/>
            <a:lstStyle>
              <a:lvl1pPr>
                <a:defRPr sz="2400">
                  <a:solidFill>
                    <a:schemeClr val="tx1"/>
                  </a:solidFill>
                  <a:latin typeface="Arial" panose="020B0604020202020204" pitchFamily="34" charset="0"/>
                  <a:ea typeface="MS PGothic" panose="020B0600070205080204" pitchFamily="34" charset="-128"/>
                </a:defRPr>
              </a:lvl1pPr>
              <a:lvl2pPr marL="37931725" indent="-37474525">
                <a:defRPr sz="2400">
                  <a:solidFill>
                    <a:schemeClr val="tx1"/>
                  </a:solidFill>
                  <a:latin typeface="Arial" panose="020B0604020202020204" pitchFamily="34" charset="0"/>
                  <a:ea typeface="MS PGothic" panose="020B0600070205080204" pitchFamily="34" charset="-128"/>
                </a:defRPr>
              </a:lvl2pPr>
              <a:lvl3pPr>
                <a:defRPr sz="2400">
                  <a:solidFill>
                    <a:schemeClr val="tx1"/>
                  </a:solidFill>
                  <a:latin typeface="Arial" panose="020B0604020202020204" pitchFamily="34" charset="0"/>
                  <a:ea typeface="MS PGothic" panose="020B0600070205080204" pitchFamily="34" charset="-128"/>
                </a:defRPr>
              </a:lvl3pPr>
              <a:lvl4pPr>
                <a:defRPr sz="2400">
                  <a:solidFill>
                    <a:schemeClr val="tx1"/>
                  </a:solidFill>
                  <a:latin typeface="Arial" panose="020B0604020202020204" pitchFamily="34" charset="0"/>
                  <a:ea typeface="MS PGothic" panose="020B0600070205080204" pitchFamily="34" charset="-128"/>
                </a:defRPr>
              </a:lvl4pPr>
              <a:lvl5pPr>
                <a:defRPr sz="2400">
                  <a:solidFill>
                    <a:schemeClr val="tx1"/>
                  </a:solidFill>
                  <a:latin typeface="Arial" panose="020B0604020202020204" pitchFamily="34" charset="0"/>
                  <a:ea typeface="MS PGothic"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defRPr/>
              </a:pPr>
              <a:r>
                <a:rPr lang="en-GB" altLang="en-US" sz="700" b="1">
                  <a:solidFill>
                    <a:schemeClr val="bg1"/>
                  </a:solidFill>
                  <a:cs typeface="Arial" panose="020B0604020202020204" pitchFamily="34" charset="0"/>
                </a:rPr>
                <a:t>Then we hope to see these results.… (long-term outcomes)</a:t>
              </a:r>
              <a:endParaRPr lang="en-GB" altLang="en-US" sz="1000" b="1">
                <a:solidFill>
                  <a:schemeClr val="bg1"/>
                </a:solidFill>
                <a:cs typeface="Arial" panose="020B0604020202020204" pitchFamily="34" charset="0"/>
              </a:endParaRPr>
            </a:p>
          </p:txBody>
        </p:sp>
      </p:grpSp>
      <p:sp>
        <p:nvSpPr>
          <p:cNvPr id="24" name="Oval 23">
            <a:hlinkClick r:id="rId3" action="ppaction://hlinksldjump"/>
            <a:extLst>
              <a:ext uri="{FF2B5EF4-FFF2-40B4-BE49-F238E27FC236}">
                <a16:creationId xmlns:a16="http://schemas.microsoft.com/office/drawing/2014/main" id="{1228A32E-4251-9275-E685-44AE21415F58}"/>
              </a:ext>
            </a:extLst>
          </p:cNvPr>
          <p:cNvSpPr/>
          <p:nvPr/>
        </p:nvSpPr>
        <p:spPr>
          <a:xfrm>
            <a:off x="11859699" y="4346233"/>
            <a:ext cx="227957" cy="25342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F0DC0CEF-EFC6-7EBC-E147-CB324A3B6A4C}"/>
              </a:ext>
            </a:extLst>
          </p:cNvPr>
          <p:cNvSpPr/>
          <p:nvPr/>
        </p:nvSpPr>
        <p:spPr>
          <a:xfrm>
            <a:off x="9977493" y="327559"/>
            <a:ext cx="2110163" cy="130985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6896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7" grpId="0" animBg="1"/>
      <p:bldP spid="18" grpId="0" animBg="1"/>
      <p:bldP spid="19" grpId="0" animBg="1"/>
      <p:bldP spid="2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2b36edf-d6b4-4d40-9417-44b51de556ab" xsi:nil="true"/>
    <lcf76f155ced4ddcb4097134ff3c332f xmlns="b7666340-66f8-45f3-88dd-041c0d9e247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E870B3F8CDF964CA97FF32D622B3B82" ma:contentTypeVersion="18" ma:contentTypeDescription="Create a new document." ma:contentTypeScope="" ma:versionID="814460bd70ea5184a4dcf191ef4be8bc">
  <xsd:schema xmlns:xsd="http://www.w3.org/2001/XMLSchema" xmlns:xs="http://www.w3.org/2001/XMLSchema" xmlns:p="http://schemas.microsoft.com/office/2006/metadata/properties" xmlns:ns2="b7666340-66f8-45f3-88dd-041c0d9e2473" xmlns:ns3="564bdda2-cea2-4fd1-818e-a355118adf31" xmlns:ns4="c2b36edf-d6b4-4d40-9417-44b51de556ab" targetNamespace="http://schemas.microsoft.com/office/2006/metadata/properties" ma:root="true" ma:fieldsID="3938537e84a0cfc8ad4e30e368ce5026" ns2:_="" ns3:_="" ns4:_="">
    <xsd:import namespace="b7666340-66f8-45f3-88dd-041c0d9e2473"/>
    <xsd:import namespace="564bdda2-cea2-4fd1-818e-a355118adf31"/>
    <xsd:import namespace="c2b36edf-d6b4-4d40-9417-44b51de556a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4: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666340-66f8-45f3-88dd-041c0d9e24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7f7c277-ca9a-4d57-b418-f15995160e0c"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64bdda2-cea2-4fd1-818e-a355118adf3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2b36edf-d6b4-4d40-9417-44b51de556ab"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4549f224-4b8f-4dba-b0c1-34094f13f4ab}" ma:internalName="TaxCatchAll" ma:showField="CatchAllData" ma:web="564bdda2-cea2-4fd1-818e-a355118adf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0C32EA-4C95-4924-9387-47C8A9A21E4C}">
  <ds:schemaRefs>
    <ds:schemaRef ds:uri="b7666340-66f8-45f3-88dd-041c0d9e2473"/>
    <ds:schemaRef ds:uri="c2b36edf-d6b4-4d40-9417-44b51de556ab"/>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F6120B1-999E-4793-B607-BBB2FF91BEEF}">
  <ds:schemaRefs>
    <ds:schemaRef ds:uri="564bdda2-cea2-4fd1-818e-a355118adf31"/>
    <ds:schemaRef ds:uri="b7666340-66f8-45f3-88dd-041c0d9e2473"/>
    <ds:schemaRef ds:uri="c2b36edf-d6b4-4d40-9417-44b51de556a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81E8699-5DD9-44F1-9C3B-1E4A1E02D6E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TotalTime>
  <Words>24392</Words>
  <Application>Microsoft Office PowerPoint</Application>
  <PresentationFormat>Widescreen</PresentationFormat>
  <Paragraphs>2040</Paragraphs>
  <Slides>28</Slides>
  <Notes>22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28</vt:i4>
      </vt:variant>
    </vt:vector>
  </HeadingPairs>
  <TitlesOfParts>
    <vt:vector size="39" baseType="lpstr">
      <vt:lpstr>MS PGothic</vt:lpstr>
      <vt:lpstr>Aptos</vt:lpstr>
      <vt:lpstr>Aptos Display</vt:lpstr>
      <vt:lpstr>Arial</vt:lpstr>
      <vt:lpstr>Calibri</vt:lpstr>
      <vt:lpstr>Courier New</vt:lpstr>
      <vt:lpstr>Helvetica</vt:lpstr>
      <vt:lpstr>Segoe UI</vt:lpstr>
      <vt:lpstr>Times New Roman</vt:lpstr>
      <vt:lpstr>Wingdings</vt:lpstr>
      <vt:lpstr>Office Theme</vt:lpstr>
      <vt:lpstr>WELL Project Theory of Change 2024 - 2027</vt:lpstr>
      <vt:lpstr>Narrative</vt:lpstr>
      <vt:lpstr>Narrative - Moving Forward</vt:lpstr>
      <vt:lpstr>Assumptions</vt:lpstr>
      <vt:lpstr>Enablers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Potential Questions  - 2025 </vt:lpstr>
      <vt:lpstr>Potential Questions  - 2026 </vt:lpstr>
      <vt:lpstr>Potential Questions  - 2027 </vt:lpstr>
    </vt:vector>
  </TitlesOfParts>
  <Company>Cumbria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Hill, Dale C</dc:creator>
  <cp:lastModifiedBy>Gill, Lucy</cp:lastModifiedBy>
  <cp:revision>2</cp:revision>
  <cp:lastPrinted>2024-04-15T07:20:29Z</cp:lastPrinted>
  <dcterms:created xsi:type="dcterms:W3CDTF">2024-04-08T16:28:17Z</dcterms:created>
  <dcterms:modified xsi:type="dcterms:W3CDTF">2024-09-17T09:33:10Z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0x0101007E870B3F8CDF964CA97FF32D622B3B82</vt:lpwstr>
  </property>
  <property fmtid="{D5CDD505-2E9C-101B-9397-08002B2CF9AE}" pid="3" name="MediaServiceImageTags">
    <vt:lpwstr/>
  </property>
</Properties>
</file>