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5"/>
  </p:notesMasterIdLst>
  <p:sldIdLst>
    <p:sldId id="256" r:id="rId2"/>
    <p:sldId id="257" r:id="rId3"/>
    <p:sldId id="265" r:id="rId4"/>
    <p:sldId id="729" r:id="rId5"/>
    <p:sldId id="734" r:id="rId6"/>
    <p:sldId id="271" r:id="rId7"/>
    <p:sldId id="732" r:id="rId8"/>
    <p:sldId id="733" r:id="rId9"/>
    <p:sldId id="680" r:id="rId10"/>
    <p:sldId id="742" r:id="rId11"/>
    <p:sldId id="657" r:id="rId12"/>
    <p:sldId id="751" r:id="rId13"/>
    <p:sldId id="730" r:id="rId14"/>
    <p:sldId id="735" r:id="rId15"/>
    <p:sldId id="746" r:id="rId16"/>
    <p:sldId id="737" r:id="rId17"/>
    <p:sldId id="744" r:id="rId18"/>
    <p:sldId id="739" r:id="rId19"/>
    <p:sldId id="745" r:id="rId20"/>
    <p:sldId id="736" r:id="rId21"/>
    <p:sldId id="747" r:id="rId22"/>
    <p:sldId id="752" r:id="rId23"/>
    <p:sldId id="743" r:id="rId24"/>
    <p:sldId id="731" r:id="rId25"/>
    <p:sldId id="755" r:id="rId26"/>
    <p:sldId id="753" r:id="rId27"/>
    <p:sldId id="757" r:id="rId28"/>
    <p:sldId id="756" r:id="rId29"/>
    <p:sldId id="748" r:id="rId30"/>
    <p:sldId id="759" r:id="rId31"/>
    <p:sldId id="758" r:id="rId32"/>
    <p:sldId id="750" r:id="rId33"/>
    <p:sldId id="76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0151" autoAdjust="0"/>
  </p:normalViewPr>
  <p:slideViewPr>
    <p:cSldViewPr snapToGrid="0">
      <p:cViewPr varScale="1">
        <p:scale>
          <a:sx n="40" d="100"/>
          <a:sy n="40" d="100"/>
        </p:scale>
        <p:origin x="16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69324-3292-48E8-88D5-555F40EDA423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2E4B3-03F9-45EF-BDBE-3F9667784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8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5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E5A59-DBEC-44A4-872F-52BD7238844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2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6ABE-4417-4149-8274-63F6E5C7E2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37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E5A59-DBEC-44A4-872F-52BD7238844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43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01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65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09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960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20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5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96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81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47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13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45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79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57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10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144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46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6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6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47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58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40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6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E5A59-DBEC-44A4-872F-52BD723884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1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6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CE3C-C2D1-9B4B-9960-C52FD97BD7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6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2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2E4B3-03F9-45EF-BDBE-3F96677841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E5A59-DBEC-44A4-872F-52BD7238844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2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31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educationendowmentfoundation.org.uk/guidance-for-teachers/using-pupil-premiu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endowmentfoundation.org.uk/support-for-schools/school-planning-suppor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endowmentfoundation.org.uk/support-for-schools/bitesize-support/guide-for-governing-board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hyperlink" Target="https://educationendowmentfoundation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861B-C352-4913-9FDA-E53B93250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Being an evidence informed governor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A9AD8-F6AE-4B58-84F0-D8746C854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Dale Hill </a:t>
            </a:r>
          </a:p>
          <a:p>
            <a:r>
              <a:rPr lang="en-GB" dirty="0"/>
              <a:t>Patty Williams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41437-00BB-43B1-90D5-4A7B3C848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17" y="6128373"/>
            <a:ext cx="1155265" cy="641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A18AA-2BB0-4BE5-BB1C-61D584ED8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818" y="6173555"/>
            <a:ext cx="1428180" cy="5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3F6E-1A6C-4125-9716-89EF38B6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Currently how confident are you that you know enough about your school to support and challenge your leadership team that they are making the right decisions?</a:t>
            </a:r>
          </a:p>
          <a:p>
            <a:endParaRPr lang="en-GB" sz="2800" dirty="0"/>
          </a:p>
          <a:p>
            <a:r>
              <a:rPr lang="en-GB" sz="2800" dirty="0"/>
              <a:t>What else might you need to know?</a:t>
            </a:r>
          </a:p>
          <a:p>
            <a:endParaRPr lang="en-GB" sz="2800" dirty="0"/>
          </a:p>
          <a:p>
            <a:r>
              <a:rPr lang="en-GB" sz="2800" dirty="0"/>
              <a:t>Where can you find that information from?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9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E65A-EA83-4645-8B94-DF270C8E3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“It doesn’t matter how great an educational idea is on paper; what really matters is how it manifests itself in the day to day work of teachers.”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BBF98-E652-4660-B3A0-179EB91F3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Sir Kevan Collins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602AD-1A10-42E3-BDE9-3D24DF680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2" y="6125053"/>
            <a:ext cx="1173777" cy="73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DB847-96D7-4A05-9497-C36F8BAA3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35" y="6192796"/>
            <a:ext cx="142658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0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2C96-D141-420A-9B60-A48C2582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GB" sz="3200" b="1" dirty="0"/>
              <a:t>Implementation </a:t>
            </a:r>
            <a:br>
              <a:rPr lang="en-GB" sz="3200" b="1" dirty="0"/>
            </a:br>
            <a:r>
              <a:rPr lang="en-GB" sz="2400" i="1" dirty="0"/>
              <a:t>a process not an event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91B2F5-6B1B-4DD4-9C60-9E9647F50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2154" y="863600"/>
            <a:ext cx="6828367" cy="5121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C6FCC6-E639-4D5A-8DCE-F75A66E0A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13" y="2052518"/>
            <a:ext cx="4487045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F3D5D9-4504-4D54-BCEA-538F0E2B1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1" y="6141157"/>
            <a:ext cx="1030313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879EA-BBAE-4D5E-929E-3AB389E8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12" y="2608015"/>
            <a:ext cx="2975106" cy="3304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743C7A-9F34-4264-86F8-A09A89D1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implementation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1867-03B3-4F96-BA66-EECAFD742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Badly implemented practices do not produce the positive changes we want to see … </a:t>
            </a:r>
          </a:p>
          <a:p>
            <a:r>
              <a:rPr lang="en-GB" dirty="0"/>
              <a:t>… but still use up time, resources, capacity and good will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B6121-57D9-49BF-9BF0-270DB9EF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098F4-8C1D-4DD4-AC12-1271428A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05" y="6122894"/>
            <a:ext cx="1177235" cy="735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3AE469-3BE8-4AB7-9D8A-09F1B7FB5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40" y="6191717"/>
            <a:ext cx="142658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A6B2-F814-4905-9BDB-F209690C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well are pupils achieving in your school?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622B9E-2EF0-429A-9E29-AD0619198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3931" y="942067"/>
            <a:ext cx="5849592" cy="4791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5865B-070F-4E14-B5F5-6468DF9CF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07" y="6112109"/>
            <a:ext cx="1158340" cy="640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9B950-D8BA-4B00-A37A-3D4DEB623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847" y="6154784"/>
            <a:ext cx="1426588" cy="597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6F166-CEC4-4768-BE6A-0C7B6556D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1104" y="3241067"/>
            <a:ext cx="1690209" cy="2483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A2569B-AC94-44EE-90D9-3BB9359562F5}"/>
              </a:ext>
            </a:extLst>
          </p:cNvPr>
          <p:cNvSpPr txBox="1"/>
          <p:nvPr/>
        </p:nvSpPr>
        <p:spPr>
          <a:xfrm>
            <a:off x="1536847" y="443897"/>
            <a:ext cx="305696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This results in a majority of 19 year-olds who have been eligible for free school meals leaving education without 5 good passes in their GCSEs, including English and maths.</a:t>
            </a:r>
          </a:p>
        </p:txBody>
      </p:sp>
    </p:spTree>
    <p:extLst>
      <p:ext uri="{BB962C8B-B14F-4D97-AF65-F5344CB8AC3E}">
        <p14:creationId xmlns:p14="http://schemas.microsoft.com/office/powerpoint/2010/main" val="9650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3F6E-1A6C-4125-9716-89EF38B6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Do you know how well your pupils are achieving?</a:t>
            </a:r>
          </a:p>
          <a:p>
            <a:endParaRPr lang="en-GB" sz="2800" dirty="0"/>
          </a:p>
          <a:p>
            <a:r>
              <a:rPr lang="en-GB" sz="2800" dirty="0"/>
              <a:t>Do you know how well your disadvantaged pupils are achieving?</a:t>
            </a:r>
          </a:p>
          <a:p>
            <a:endParaRPr lang="en-GB" sz="2800" dirty="0"/>
          </a:p>
          <a:p>
            <a:r>
              <a:rPr lang="en-GB" sz="2800" dirty="0"/>
              <a:t>How is data shared with your governing body?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A6B2-F814-4905-9BDB-F209690C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effectively is your school spending its money?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D12AC7-5193-499E-8E4C-5540C6B8D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3913" y="990834"/>
            <a:ext cx="6666666" cy="5121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5865B-070F-4E14-B5F5-6468DF9CF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07" y="6112109"/>
            <a:ext cx="1158340" cy="640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9B950-D8BA-4B00-A37A-3D4DEB623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847" y="6154784"/>
            <a:ext cx="142658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3F6E-1A6C-4125-9716-89EF38B6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Do you know what the pupil premium budget is for your school?</a:t>
            </a:r>
          </a:p>
          <a:p>
            <a:endParaRPr lang="en-GB" sz="2800" dirty="0"/>
          </a:p>
          <a:p>
            <a:r>
              <a:rPr lang="en-GB" sz="2800" dirty="0"/>
              <a:t>Do you know what the money is spent on and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6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strong evidence to support your strategy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A3F5DB-21EA-4CB5-9697-31728CFFC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59697" y="849738"/>
            <a:ext cx="3535986" cy="5052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65D7F4-BD4D-49BC-BCDE-04B05F55F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182" y="849738"/>
            <a:ext cx="4770533" cy="3718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BB363A-2AE4-CD73-F779-000D55C23DE8}"/>
              </a:ext>
            </a:extLst>
          </p:cNvPr>
          <p:cNvSpPr txBox="1"/>
          <p:nvPr/>
        </p:nvSpPr>
        <p:spPr>
          <a:xfrm>
            <a:off x="7295683" y="4589096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The EEF Guide to the Pupil Premium | EEF (educationendowmentfoundation.org.uk)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 of approaches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E75615-0C7F-453F-B17A-21C024BA9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68738" y="896651"/>
            <a:ext cx="7315200" cy="5055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A6B2-F814-4905-9BDB-F209690C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</a:t>
            </a:r>
            <a:br>
              <a:rPr lang="en-GB" dirty="0"/>
            </a:br>
            <a:r>
              <a:rPr lang="en-GB" dirty="0"/>
              <a:t>Research </a:t>
            </a:r>
            <a:br>
              <a:rPr lang="en-GB" dirty="0"/>
            </a:br>
            <a:r>
              <a:rPr lang="en-GB" dirty="0"/>
              <a:t>Alliance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3D50-CCAB-4B66-A416-91346188F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WELL workshops </a:t>
            </a:r>
          </a:p>
          <a:p>
            <a:r>
              <a:rPr lang="en-GB" dirty="0"/>
              <a:t>Implementation process</a:t>
            </a:r>
          </a:p>
          <a:p>
            <a:r>
              <a:rPr lang="en-GB" dirty="0"/>
              <a:t>Effective Professional Development</a:t>
            </a:r>
          </a:p>
          <a:p>
            <a:r>
              <a:rPr lang="en-GB" dirty="0"/>
              <a:t>Supporting Recovery</a:t>
            </a:r>
          </a:p>
          <a:p>
            <a:r>
              <a:rPr lang="en-GB" dirty="0"/>
              <a:t>Metacognition and Self-Regulated Learning</a:t>
            </a:r>
          </a:p>
          <a:p>
            <a:r>
              <a:rPr lang="en-GB" dirty="0"/>
              <a:t>Effective Learning Behaviours</a:t>
            </a:r>
          </a:p>
          <a:p>
            <a:r>
              <a:rPr lang="en-GB" dirty="0"/>
              <a:t>Disadvantage Network Conference</a:t>
            </a:r>
          </a:p>
          <a:p>
            <a:r>
              <a:rPr lang="en-GB" dirty="0"/>
              <a:t>New Teams</a:t>
            </a:r>
          </a:p>
          <a:p>
            <a:r>
              <a:rPr lang="en-GB" dirty="0"/>
              <a:t>Middle Leaders</a:t>
            </a:r>
          </a:p>
          <a:p>
            <a:r>
              <a:rPr lang="en-GB" dirty="0"/>
              <a:t>Marc Rowland</a:t>
            </a:r>
          </a:p>
          <a:p>
            <a:r>
              <a:rPr lang="en-GB" dirty="0"/>
              <a:t>NNW Maths Hub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5865B-070F-4E14-B5F5-6468DF9CF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7" y="6112109"/>
            <a:ext cx="1158340" cy="640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9B950-D8BA-4B00-A37A-3D4DEB623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847" y="6154784"/>
            <a:ext cx="142658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8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A6B2-F814-4905-9BDB-F209690C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3D50-CCAB-4B66-A416-91346188F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How you can support your school to plan, monitor, implement and sustain an effective strategy.</a:t>
            </a:r>
          </a:p>
          <a:p>
            <a:r>
              <a:rPr lang="en-GB" dirty="0"/>
              <a:t>Diagnose your pupils’ needs</a:t>
            </a:r>
          </a:p>
          <a:p>
            <a:r>
              <a:rPr lang="en-GB" dirty="0"/>
              <a:t>Use strong evidence to support your strategy</a:t>
            </a:r>
          </a:p>
          <a:p>
            <a:r>
              <a:rPr lang="en-GB" dirty="0"/>
              <a:t>Develop your strategy</a:t>
            </a:r>
          </a:p>
          <a:p>
            <a:r>
              <a:rPr lang="en-GB" dirty="0"/>
              <a:t>Implement your strategy</a:t>
            </a:r>
          </a:p>
          <a:p>
            <a:r>
              <a:rPr lang="en-GB" dirty="0"/>
              <a:t>Monitor and evaluate your strategy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5865B-070F-4E14-B5F5-6468DF9CF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7" y="6112109"/>
            <a:ext cx="1158340" cy="640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9B950-D8BA-4B00-A37A-3D4DEB623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847" y="6154784"/>
            <a:ext cx="142658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</a:t>
            </a:r>
            <a:br>
              <a:rPr lang="en-GB" dirty="0"/>
            </a:br>
            <a:r>
              <a:rPr lang="en-GB" dirty="0"/>
              <a:t>Diagnose your pupils’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3F6E-1A6C-4125-9716-89EF38B6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Reflection  questions</a:t>
            </a:r>
          </a:p>
          <a:p>
            <a:r>
              <a:rPr lang="en-GB" sz="2400" dirty="0"/>
              <a:t>Are these types of questions being asked at governor meetings?</a:t>
            </a:r>
          </a:p>
          <a:p>
            <a:endParaRPr lang="en-GB" sz="2400" dirty="0"/>
          </a:p>
          <a:p>
            <a:r>
              <a:rPr lang="en-GB" sz="2400" dirty="0"/>
              <a:t>Do you feel comfortable/confident asking these questions?</a:t>
            </a:r>
          </a:p>
          <a:p>
            <a:endParaRPr lang="en-GB" sz="2400" dirty="0"/>
          </a:p>
          <a:p>
            <a:r>
              <a:rPr lang="en-GB" sz="2400" dirty="0"/>
              <a:t>What other information do you need?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0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</a:t>
            </a:r>
            <a:br>
              <a:rPr lang="en-GB" dirty="0"/>
            </a:br>
            <a:r>
              <a:rPr lang="en-GB" dirty="0"/>
              <a:t>Use strong evidence to support your strategy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89B3F3-56BF-46B8-9E7A-84A5C3FE3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68738" y="897445"/>
            <a:ext cx="7315200" cy="5053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BA29A1-34BE-2961-7286-BF6F65610B6D}"/>
              </a:ext>
            </a:extLst>
          </p:cNvPr>
          <p:cNvSpPr txBox="1"/>
          <p:nvPr/>
        </p:nvSpPr>
        <p:spPr>
          <a:xfrm>
            <a:off x="4721087" y="6110591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School planning support 2022-23 | EEF (educationendowmentfoundation.org.uk)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491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quality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3F6E-1A6C-4125-9716-89EF38B6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dirty="0"/>
              <a:t>Building teacher knowledge and pedagogical (teaching) expertise</a:t>
            </a:r>
          </a:p>
          <a:p>
            <a:endParaRPr lang="en-GB" sz="2800" dirty="0"/>
          </a:p>
          <a:p>
            <a:r>
              <a:rPr lang="en-GB" sz="2800" dirty="0"/>
              <a:t>Curriculum development</a:t>
            </a:r>
          </a:p>
          <a:p>
            <a:endParaRPr lang="en-GB" sz="2800" dirty="0"/>
          </a:p>
          <a:p>
            <a:r>
              <a:rPr lang="en-GB" sz="2800" dirty="0"/>
              <a:t>Purposeful use of assessments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70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861B-C352-4913-9FDA-E53B93250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“As with much evidence, the key message here is nuance. Principles from cognitive science are neither myths to be discounted, nor silver bullets that directly translate into accelerated progress.”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A9AD8-F6AE-4B58-84F0-D8746C854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Professor Becky Francis</a:t>
            </a:r>
          </a:p>
          <a:p>
            <a:r>
              <a:rPr lang="en-GB" dirty="0"/>
              <a:t>Chief Executive EEF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41437-00BB-43B1-90D5-4A7B3C848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17" y="6128373"/>
            <a:ext cx="1155265" cy="641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A18AA-2BB0-4BE5-BB1C-61D584ED8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818" y="6173555"/>
            <a:ext cx="1428180" cy="5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24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reflection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FCACD3-BEFD-41DF-B318-1639BC7A7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Do you know to what extent research evidence is used to inform choices for how Pupil Premium spending is decided at your school?</a:t>
            </a:r>
          </a:p>
          <a:p>
            <a:endParaRPr lang="en-GB" sz="2400" dirty="0"/>
          </a:p>
          <a:p>
            <a:r>
              <a:rPr lang="en-GB" sz="2400" dirty="0"/>
              <a:t>How does your Pupil Premium strategy promote high quality teaching across your school?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430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Targeted academic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FCACD3-BEFD-41DF-B318-1639BC7A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One to one, small group tuition</a:t>
            </a:r>
          </a:p>
          <a:p>
            <a:r>
              <a:rPr lang="en-GB" sz="2400" dirty="0"/>
              <a:t>Intensive support can support pupil learning </a:t>
            </a:r>
            <a:r>
              <a:rPr lang="en-GB" sz="2400" b="1" dirty="0"/>
              <a:t>if </a:t>
            </a:r>
            <a:r>
              <a:rPr lang="en-GB" sz="2400" dirty="0"/>
              <a:t>it is provided in addition to, and explicitly linked with, normal lessons.</a:t>
            </a:r>
          </a:p>
        </p:txBody>
      </p:sp>
    </p:spTree>
    <p:extLst>
      <p:ext uri="{BB962C8B-B14F-4D97-AF65-F5344CB8AC3E}">
        <p14:creationId xmlns:p14="http://schemas.microsoft.com/office/powerpoint/2010/main" val="83675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Targeted academic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FCACD3-BEFD-41DF-B318-1639BC7A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Teaching assistant deployment</a:t>
            </a:r>
          </a:p>
          <a:p>
            <a:r>
              <a:rPr lang="en-GB" sz="2400" dirty="0"/>
              <a:t>TAs should be fully prepared for their role in any lesson or intervention and their input should supplement, rather than replace, high quality provision from the class teacher.</a:t>
            </a:r>
          </a:p>
        </p:txBody>
      </p:sp>
    </p:spTree>
    <p:extLst>
      <p:ext uri="{BB962C8B-B14F-4D97-AF65-F5344CB8AC3E}">
        <p14:creationId xmlns:p14="http://schemas.microsoft.com/office/powerpoint/2010/main" val="3469664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FCACD3-BEFD-41DF-B318-1639BC7A7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Thinking about targeted academic support, what questions could you ask to ensure that priority pupils are being supported?</a:t>
            </a:r>
          </a:p>
          <a:p>
            <a:endParaRPr lang="en-GB" sz="2400" dirty="0"/>
          </a:p>
          <a:p>
            <a:r>
              <a:rPr lang="en-GB" sz="2400" dirty="0"/>
              <a:t>What other information do you need to know?</a:t>
            </a:r>
          </a:p>
        </p:txBody>
      </p:sp>
    </p:spTree>
    <p:extLst>
      <p:ext uri="{BB962C8B-B14F-4D97-AF65-F5344CB8AC3E}">
        <p14:creationId xmlns:p14="http://schemas.microsoft.com/office/powerpoint/2010/main" val="1340349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4</a:t>
            </a:r>
            <a:br>
              <a:rPr lang="en-GB" dirty="0"/>
            </a:br>
            <a:r>
              <a:rPr lang="en-GB" dirty="0"/>
              <a:t>Implement your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A4B19D-2DEC-4A7A-ABCD-83659992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29587"/>
            <a:ext cx="7315200" cy="5355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/>
              <a:t>Key questions</a:t>
            </a:r>
          </a:p>
          <a:p>
            <a:r>
              <a:rPr lang="en-GB" sz="2400" dirty="0"/>
              <a:t>Are priorities aligned with other school development plans?</a:t>
            </a:r>
          </a:p>
          <a:p>
            <a:endParaRPr lang="en-GB" sz="2400" dirty="0"/>
          </a:p>
          <a:p>
            <a:r>
              <a:rPr lang="en-GB" sz="2400" dirty="0"/>
              <a:t>Does high quality teaching sit at the heart of the school’s strategy?</a:t>
            </a:r>
          </a:p>
          <a:p>
            <a:endParaRPr lang="en-GB" sz="2400" dirty="0"/>
          </a:p>
          <a:p>
            <a:r>
              <a:rPr lang="en-GB" sz="2400" dirty="0"/>
              <a:t>Does the strategy provide the necessary professional development and support for staff to implement new approaches successfully?</a:t>
            </a:r>
          </a:p>
          <a:p>
            <a:endParaRPr lang="en-GB" sz="2400" dirty="0"/>
          </a:p>
          <a:p>
            <a:r>
              <a:rPr lang="en-GB" sz="2400" dirty="0"/>
              <a:t>What is the school going to stop doing  to make space (workload and budget) for additional programmes?</a:t>
            </a:r>
          </a:p>
        </p:txBody>
      </p:sp>
    </p:spTree>
    <p:extLst>
      <p:ext uri="{BB962C8B-B14F-4D97-AF65-F5344CB8AC3E}">
        <p14:creationId xmlns:p14="http://schemas.microsoft.com/office/powerpoint/2010/main" val="395099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3C7A-9F34-4264-86F8-A09A89D1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1867-03B3-4F96-BA66-EECAFD742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Learning with and from each other</a:t>
            </a:r>
          </a:p>
          <a:p>
            <a:r>
              <a:rPr lang="en-GB" dirty="0"/>
              <a:t>Sharing practice, insights and experience</a:t>
            </a:r>
          </a:p>
          <a:p>
            <a:r>
              <a:rPr lang="en-GB" dirty="0"/>
              <a:t>Putting aside distractions</a:t>
            </a:r>
          </a:p>
          <a:p>
            <a:r>
              <a:rPr lang="en-GB" dirty="0"/>
              <a:t>Coaching each other when the time calls for it</a:t>
            </a:r>
          </a:p>
          <a:p>
            <a:r>
              <a:rPr lang="en-GB" dirty="0"/>
              <a:t>Being prepared to ask and answer challenging questions</a:t>
            </a:r>
          </a:p>
          <a:p>
            <a:r>
              <a:rPr lang="en-GB" dirty="0"/>
              <a:t>Maximising this opportunity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098F4-8C1D-4DD4-AC12-1271428AA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05" y="6122894"/>
            <a:ext cx="1177235" cy="735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9E51D-2EFA-442B-82A0-F61780FF2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040" y="6191717"/>
            <a:ext cx="142658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0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5</a:t>
            </a:r>
            <a:br>
              <a:rPr lang="en-GB" dirty="0"/>
            </a:br>
            <a:r>
              <a:rPr lang="en-GB" dirty="0"/>
              <a:t>Monitor and evaluate your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3F6E-1A6C-4125-9716-89EF38B6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Ensure your leadership team carefully monitors the impact of new programmes or approaches put in place, to check what impact they are having.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8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3F6E-1A6C-4125-9716-89EF38B6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Thinking about monitoring and evaluating, how do we currently review the school’s strategies?</a:t>
            </a:r>
          </a:p>
          <a:p>
            <a:endParaRPr lang="en-GB" sz="2400" dirty="0"/>
          </a:p>
          <a:p>
            <a:r>
              <a:rPr lang="en-GB" sz="2400" dirty="0"/>
              <a:t>Do we know what the recent successes or challenges have  been?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81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Summary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3F6E-1A6C-4125-9716-89EF38B6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Know your school’s attainment gaps, and the specific challenges disadvantaged pupils face at your school.</a:t>
            </a:r>
          </a:p>
          <a:p>
            <a:r>
              <a:rPr lang="en-GB" sz="2400" dirty="0"/>
              <a:t>Make closing the gap a key part of your overall school development priorities.</a:t>
            </a:r>
          </a:p>
          <a:p>
            <a:r>
              <a:rPr lang="en-GB" sz="2400" dirty="0"/>
              <a:t>Understand the evidence of what works to improve teaching and learning.</a:t>
            </a:r>
          </a:p>
          <a:p>
            <a:r>
              <a:rPr lang="en-GB" sz="2400" dirty="0"/>
              <a:t>Invest first in high quality teaching at your school.</a:t>
            </a:r>
          </a:p>
          <a:p>
            <a:r>
              <a:rPr lang="en-GB" sz="2400" dirty="0"/>
              <a:t>Ensure the impact of new programmes is carefully monitored.</a:t>
            </a:r>
          </a:p>
          <a:p>
            <a:r>
              <a:rPr lang="en-GB" sz="2400" dirty="0"/>
              <a:t>Think carefully about what the school should stop doing.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4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0A2719-C139-4646-B832-7131C118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4" y="6151751"/>
            <a:ext cx="1545477" cy="614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6EB23-F043-413D-A282-2C69EC81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Perhaps</a:t>
            </a:r>
            <a:r>
              <a:rPr lang="en-GB" dirty="0"/>
              <a:t> most importantly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3F6E-1A6C-4125-9716-89EF38B6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Be part of fostering a healthy leadership environment in which staff feel trusted to try new things and make mistakes, safe in the knowledge that they will be supported with high-quality resources, training and encouragement to try again and keep improving.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15AB-4F59-486A-94B3-F37729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6110591"/>
            <a:ext cx="1261088" cy="6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3C7A-9F34-4264-86F8-A09A89D1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487F-6D60-4E8C-BE06-9B8E01C20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Become familiar with ‘The EEF guide to becoming an evidence-informed school governor and trustee’.</a:t>
            </a:r>
          </a:p>
          <a:p>
            <a:r>
              <a:rPr lang="en-GB" sz="2400" dirty="0"/>
              <a:t>Reflect on how your school currently uses evidence to improve outcomes for all pupils, with particular focus on disadvantaged pupils.</a:t>
            </a:r>
          </a:p>
          <a:p>
            <a:r>
              <a:rPr lang="en-GB" sz="2400" dirty="0"/>
              <a:t>Understand how using evidence can help your role as a governor to support and challenge the leadership team.</a:t>
            </a:r>
          </a:p>
          <a:p>
            <a:r>
              <a:rPr lang="en-GB" sz="2000" dirty="0">
                <a:hlinkClick r:id="rId3"/>
              </a:rPr>
              <a:t>Guide for governing boards | EEF (educationendowmentfoundation.org.uk)</a:t>
            </a:r>
            <a:endParaRPr lang="en-GB" sz="2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098F4-8C1D-4DD4-AC12-1271428A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05" y="6122894"/>
            <a:ext cx="1177235" cy="735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F2DBD-8D74-4AB8-84FC-27CC39F2D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450" y="6191717"/>
            <a:ext cx="142658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8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A6B2-F814-4905-9BDB-F209690C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Providing support and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3D50-CCAB-4B66-A416-91346188F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School governors play a crucial role in improving school performance by providing support and challenge to the leadership team at your school. </a:t>
            </a:r>
          </a:p>
          <a:p>
            <a:pPr marL="0" indent="0">
              <a:buNone/>
            </a:pPr>
            <a:r>
              <a:rPr lang="en-GB" sz="2400" dirty="0"/>
              <a:t>What are some of the barriers to doing this?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5865B-070F-4E14-B5F5-6468DF9CF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7" y="6112109"/>
            <a:ext cx="1158340" cy="640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9B950-D8BA-4B00-A37A-3D4DEB623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847" y="6154784"/>
            <a:ext cx="142658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89DB4DA9-0403-C042-B3FC-C15FCFB6F704}"/>
              </a:ext>
            </a:extLst>
          </p:cNvPr>
          <p:cNvSpPr txBox="1">
            <a:spLocks/>
          </p:cNvSpPr>
          <p:nvPr/>
        </p:nvSpPr>
        <p:spPr bwMode="auto">
          <a:xfrm>
            <a:off x="1919289" y="1268571"/>
            <a:ext cx="776564" cy="68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 dirty="0">
              <a:solidFill>
                <a:srgbClr val="DA5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5AE2F-AA7C-C51D-F739-3FD9FE812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7" y="6100996"/>
            <a:ext cx="1112085" cy="617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E147A6-93A1-4D12-90ED-D369795E6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469" y="754192"/>
            <a:ext cx="7154456" cy="5091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D8BC8-2F8B-42D1-80E6-9BFED6A3C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328" y="6103072"/>
            <a:ext cx="1548518" cy="615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396216-E069-45DE-8AE6-D1E53A4B3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27560"/>
            <a:ext cx="313361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7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A6B2-F814-4905-9BDB-F209690C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Evidence-informed governor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4D30E5-030B-4A91-90F3-30B931DE8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089" y="592853"/>
            <a:ext cx="5013273" cy="2848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5865B-070F-4E14-B5F5-6468DF9CF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07" y="6112109"/>
            <a:ext cx="1158340" cy="640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9B950-D8BA-4B00-A37A-3D4DEB623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847" y="6154784"/>
            <a:ext cx="1426588" cy="597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CDC31-1E19-46E4-80F7-B632DF4A8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283" y="647899"/>
            <a:ext cx="1943268" cy="77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CE77D7-8CDC-485E-8449-151A491E4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264" y="3917090"/>
            <a:ext cx="5822185" cy="838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680E68-3FFF-4C66-B41D-3CA32B14D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3435" y="1474700"/>
            <a:ext cx="8497036" cy="3284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9B112-5ED7-4F90-A2BA-E6EE6C7310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4204" y="693174"/>
            <a:ext cx="7225992" cy="5496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5A5D8-1205-4DA1-5461-ABAB1ADD8D42}"/>
              </a:ext>
            </a:extLst>
          </p:cNvPr>
          <p:cNvSpPr txBox="1"/>
          <p:nvPr/>
        </p:nvSpPr>
        <p:spPr>
          <a:xfrm>
            <a:off x="7427200" y="4872780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Education Endowment Foundation | EEF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A6B2-F814-4905-9BDB-F209690C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research evidence can help your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3D50-CCAB-4B66-A416-91346188F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Limited school budget</a:t>
            </a:r>
          </a:p>
          <a:p>
            <a:r>
              <a:rPr lang="en-GB" sz="2800" dirty="0"/>
              <a:t>Capacity is stretched</a:t>
            </a:r>
          </a:p>
          <a:p>
            <a:r>
              <a:rPr lang="en-GB" sz="2800" dirty="0"/>
              <a:t>Workload is a concern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5865B-070F-4E14-B5F5-6468DF9CF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7" y="6112109"/>
            <a:ext cx="1158340" cy="640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9B950-D8BA-4B00-A37A-3D4DEB623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847" y="6154784"/>
            <a:ext cx="142658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3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3C7A-9F34-4264-86F8-A09A89D1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Evidence-informed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1867-03B3-4F96-BA66-EECAFD742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60F2E9-F553-4EC4-A49F-A5A3B010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40" y="6191717"/>
            <a:ext cx="1426588" cy="59746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B6121-57D9-49BF-9BF0-270DB9EF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098F4-8C1D-4DD4-AC12-1271428A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05" y="6122894"/>
            <a:ext cx="1177235" cy="735106"/>
          </a:xfrm>
          <a:prstGeom prst="rect">
            <a:avLst/>
          </a:prstGeom>
        </p:spPr>
      </p:pic>
      <p:grpSp>
        <p:nvGrpSpPr>
          <p:cNvPr id="6" name="Google Shape;459;p75">
            <a:extLst>
              <a:ext uri="{FF2B5EF4-FFF2-40B4-BE49-F238E27FC236}">
                <a16:creationId xmlns:a16="http://schemas.microsoft.com/office/drawing/2014/main" id="{951730F2-3E16-4017-A453-B2BD5BD148C3}"/>
              </a:ext>
            </a:extLst>
          </p:cNvPr>
          <p:cNvGrpSpPr/>
          <p:nvPr/>
        </p:nvGrpSpPr>
        <p:grpSpPr>
          <a:xfrm>
            <a:off x="5487765" y="1361660"/>
            <a:ext cx="4075493" cy="3846672"/>
            <a:chOff x="1215980" y="65753"/>
            <a:chExt cx="5433991" cy="5128896"/>
          </a:xfrm>
        </p:grpSpPr>
        <p:sp>
          <p:nvSpPr>
            <p:cNvPr id="7" name="Google Shape;460;p75">
              <a:extLst>
                <a:ext uri="{FF2B5EF4-FFF2-40B4-BE49-F238E27FC236}">
                  <a16:creationId xmlns:a16="http://schemas.microsoft.com/office/drawing/2014/main" id="{98A2A121-0B3D-485A-AFFF-81348DDC98C2}"/>
                </a:ext>
              </a:extLst>
            </p:cNvPr>
            <p:cNvSpPr/>
            <p:nvPr/>
          </p:nvSpPr>
          <p:spPr>
            <a:xfrm>
              <a:off x="2354825" y="65753"/>
              <a:ext cx="3156300" cy="3156300"/>
            </a:xfrm>
            <a:prstGeom prst="ellipse">
              <a:avLst/>
            </a:prstGeom>
            <a:solidFill>
              <a:srgbClr val="ED7D31">
                <a:alpha val="4980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8" name="Google Shape;461;p75">
              <a:extLst>
                <a:ext uri="{FF2B5EF4-FFF2-40B4-BE49-F238E27FC236}">
                  <a16:creationId xmlns:a16="http://schemas.microsoft.com/office/drawing/2014/main" id="{67C3AFE6-7EC4-44F4-8136-FEC7A32D803E}"/>
                </a:ext>
              </a:extLst>
            </p:cNvPr>
            <p:cNvSpPr txBox="1"/>
            <p:nvPr/>
          </p:nvSpPr>
          <p:spPr>
            <a:xfrm>
              <a:off x="3114599" y="826074"/>
              <a:ext cx="1636500" cy="100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405866"/>
                </a:buClr>
                <a:buSzPts val="2100"/>
              </a:pPr>
              <a:r>
                <a:rPr lang="en-GB" sz="1575">
                  <a:solidFill>
                    <a:srgbClr val="405866"/>
                  </a:solidFill>
                  <a:latin typeface="Calibri"/>
                  <a:ea typeface="Calibri"/>
                  <a:cs typeface="Calibri"/>
                  <a:sym typeface="Calibri"/>
                </a:rPr>
                <a:t>Context</a:t>
              </a:r>
              <a:endParaRPr sz="1575">
                <a:solidFill>
                  <a:srgbClr val="4058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62;p75">
              <a:extLst>
                <a:ext uri="{FF2B5EF4-FFF2-40B4-BE49-F238E27FC236}">
                  <a16:creationId xmlns:a16="http://schemas.microsoft.com/office/drawing/2014/main" id="{B9A9A072-DB04-4D82-AF79-88180988FD34}"/>
                </a:ext>
              </a:extLst>
            </p:cNvPr>
            <p:cNvSpPr/>
            <p:nvPr/>
          </p:nvSpPr>
          <p:spPr>
            <a:xfrm>
              <a:off x="3493671" y="2038349"/>
              <a:ext cx="3156300" cy="3156300"/>
            </a:xfrm>
            <a:prstGeom prst="ellipse">
              <a:avLst/>
            </a:prstGeom>
            <a:solidFill>
              <a:srgbClr val="ED7D31">
                <a:alpha val="4980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" name="Google Shape;463;p75">
              <a:extLst>
                <a:ext uri="{FF2B5EF4-FFF2-40B4-BE49-F238E27FC236}">
                  <a16:creationId xmlns:a16="http://schemas.microsoft.com/office/drawing/2014/main" id="{624CC6A3-DAFE-47C8-90EB-6DF117B99FAC}"/>
                </a:ext>
              </a:extLst>
            </p:cNvPr>
            <p:cNvSpPr txBox="1"/>
            <p:nvPr/>
          </p:nvSpPr>
          <p:spPr>
            <a:xfrm>
              <a:off x="4736253" y="3107903"/>
              <a:ext cx="1338900" cy="12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405866"/>
                </a:buClr>
                <a:buSzPts val="2100"/>
              </a:pPr>
              <a:r>
                <a:rPr lang="en-GB" sz="1575">
                  <a:solidFill>
                    <a:srgbClr val="405866"/>
                  </a:solidFill>
                  <a:latin typeface="Calibri"/>
                  <a:ea typeface="Calibri"/>
                  <a:cs typeface="Calibri"/>
                  <a:sym typeface="Calibri"/>
                </a:rPr>
                <a:t>High-quality evidence</a:t>
              </a:r>
              <a:endParaRPr sz="1575">
                <a:solidFill>
                  <a:srgbClr val="4058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64;p75">
              <a:extLst>
                <a:ext uri="{FF2B5EF4-FFF2-40B4-BE49-F238E27FC236}">
                  <a16:creationId xmlns:a16="http://schemas.microsoft.com/office/drawing/2014/main" id="{8E1EA2C6-9866-46E3-971F-C03F5159C8EA}"/>
                </a:ext>
              </a:extLst>
            </p:cNvPr>
            <p:cNvSpPr/>
            <p:nvPr/>
          </p:nvSpPr>
          <p:spPr>
            <a:xfrm>
              <a:off x="1215980" y="2038349"/>
              <a:ext cx="3156300" cy="3156300"/>
            </a:xfrm>
            <a:prstGeom prst="ellipse">
              <a:avLst/>
            </a:prstGeom>
            <a:solidFill>
              <a:srgbClr val="ED7D31">
                <a:alpha val="4980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465;p75">
              <a:extLst>
                <a:ext uri="{FF2B5EF4-FFF2-40B4-BE49-F238E27FC236}">
                  <a16:creationId xmlns:a16="http://schemas.microsoft.com/office/drawing/2014/main" id="{099ADED4-0DCF-41EA-8400-76B5416D856B}"/>
                </a:ext>
              </a:extLst>
            </p:cNvPr>
            <p:cNvSpPr txBox="1"/>
            <p:nvPr/>
          </p:nvSpPr>
          <p:spPr>
            <a:xfrm>
              <a:off x="1790509" y="3107903"/>
              <a:ext cx="1338900" cy="12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405866"/>
                </a:buClr>
                <a:buSzPts val="2100"/>
              </a:pPr>
              <a:r>
                <a:rPr lang="en-GB" sz="1575" dirty="0">
                  <a:solidFill>
                    <a:srgbClr val="405866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judgement</a:t>
              </a:r>
              <a:endParaRPr sz="1575" dirty="0">
                <a:solidFill>
                  <a:srgbClr val="4058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59810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599</TotalTime>
  <Words>1056</Words>
  <Application>Microsoft Office PowerPoint</Application>
  <PresentationFormat>Widescreen</PresentationFormat>
  <Paragraphs>172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Corbel</vt:lpstr>
      <vt:lpstr>Wingdings 2</vt:lpstr>
      <vt:lpstr>Frame</vt:lpstr>
      <vt:lpstr>Being an evidence informed governor</vt:lpstr>
      <vt:lpstr>Education Research  Alliance</vt:lpstr>
      <vt:lpstr>Our protocols</vt:lpstr>
      <vt:lpstr>Session Objectives</vt:lpstr>
      <vt:lpstr>Providing support and challenge</vt:lpstr>
      <vt:lpstr>PowerPoint Presentation</vt:lpstr>
      <vt:lpstr>Evidence-informed governor</vt:lpstr>
      <vt:lpstr>How research evidence can help your school</vt:lpstr>
      <vt:lpstr>Evidence-informed practice</vt:lpstr>
      <vt:lpstr>Discussion time</vt:lpstr>
      <vt:lpstr>“It doesn’t matter how great an educational idea is on paper; what really matters is how it manifests itself in the day to day work of teachers.”</vt:lpstr>
      <vt:lpstr>Implementation  a process not an event </vt:lpstr>
      <vt:lpstr>Why implementation matters</vt:lpstr>
      <vt:lpstr>How well are pupils achieving in your school?</vt:lpstr>
      <vt:lpstr>Discussion time</vt:lpstr>
      <vt:lpstr>How effectively is your school spending its money?</vt:lpstr>
      <vt:lpstr>Personal reflection</vt:lpstr>
      <vt:lpstr>Use strong evidence to support your strategy</vt:lpstr>
      <vt:lpstr>Menu of approaches</vt:lpstr>
      <vt:lpstr>Discussion prompts</vt:lpstr>
      <vt:lpstr>Step 1 Diagnose your pupils’ needs</vt:lpstr>
      <vt:lpstr>Step 2 Use strong evidence to support your strategy</vt:lpstr>
      <vt:lpstr>High quality teaching</vt:lpstr>
      <vt:lpstr>“As with much evidence, the key message here is nuance. Principles from cognitive science are neither myths to be discounted, nor silver bullets that directly translate into accelerated progress.”</vt:lpstr>
      <vt:lpstr>Personal reflection</vt:lpstr>
      <vt:lpstr>Targeted academic support</vt:lpstr>
      <vt:lpstr>Targeted academic support</vt:lpstr>
      <vt:lpstr>Discussion time</vt:lpstr>
      <vt:lpstr>Step 4 Implement your strategy</vt:lpstr>
      <vt:lpstr>Step 5 Monitor and evaluate your strategy</vt:lpstr>
      <vt:lpstr>Reflection time</vt:lpstr>
      <vt:lpstr> Summary </vt:lpstr>
      <vt:lpstr>Perhaps most importantly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Williams</dc:creator>
  <cp:lastModifiedBy>Gill, Lucy</cp:lastModifiedBy>
  <cp:revision>48</cp:revision>
  <dcterms:created xsi:type="dcterms:W3CDTF">2023-10-30T13:03:05Z</dcterms:created>
  <dcterms:modified xsi:type="dcterms:W3CDTF">2023-12-06T12:00:08Z</dcterms:modified>
</cp:coreProperties>
</file>