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s/modernComment_101_2A95393D.xml" ContentType="application/vnd.ms-powerpoint.comments+xml"/>
  <Override PartName="/ppt/authors.xml" ContentType="application/vnd.ms-powerpoint.authors+xml"/>
  <Override PartName="/ppt/theme/theme2.xml" ContentType="application/vnd.openxmlformats-officedocument.theme+xml"/>
  <Override PartName="/ppt/comments/modernComment_4E8_5A225D7D.xml" ContentType="application/vnd.ms-powerpoint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1253" r:id="rId3"/>
    <p:sldId id="1258" r:id="rId4"/>
    <p:sldId id="263" r:id="rId5"/>
    <p:sldId id="536" r:id="rId6"/>
    <p:sldId id="258" r:id="rId7"/>
    <p:sldId id="257" r:id="rId8"/>
    <p:sldId id="259" r:id="rId9"/>
    <p:sldId id="1256" r:id="rId10"/>
    <p:sldId id="1260" r:id="rId11"/>
    <p:sldId id="1268" r:id="rId12"/>
    <p:sldId id="1257" r:id="rId13"/>
    <p:sldId id="125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AF1826-C1D2-7947-8313-CC8D33830DF4}" name="philippa cordingley" initials="pc" userId="369a9c79c9c1440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omments/modernComment_101_2A95393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09A0FF7-448C-4452-B75C-CB82B9C632E0}" authorId="{E1AF1826-C1D2-7947-8313-CC8D33830DF4}" created="2023-04-24T13:25:24.50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14422589" sldId="257"/>
      <ac:spMk id="3" creationId="{E1EC5BBB-1DEE-8D9C-5122-CC9BDD5AD1BE}"/>
      <ac:txMk cp="275" len="153">
        <ac:context len="429" hash="2880950342"/>
      </ac:txMk>
    </ac:txMkLst>
    <p188:pos x="9492502" y="2098675"/>
    <p188:txBody>
      <a:bodyPr/>
      <a:lstStyle/>
      <a:p>
        <a:r>
          <a:rPr lang="en-GB"/>
          <a:t>We will hope to do his in break out rooms- he size of the groups will depend on numbers</a:t>
        </a:r>
      </a:p>
    </p188:txBody>
  </p188:cm>
  <p188:cm id="{FE202260-C089-4901-900D-5AAA63013638}" authorId="{E1AF1826-C1D2-7947-8313-CC8D33830DF4}" created="2023-04-25T10:05:21.56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14422589" sldId="257"/>
      <ac:spMk id="2" creationId="{C582D555-3A8E-47D3-28A5-7DD8DC14811E}"/>
      <ac:txMk cp="0" len="26">
        <ac:context len="27" hash="3054506701"/>
      </ac:txMk>
    </ac:txMkLst>
    <p188:pos x="8305800" y="577850"/>
    <p188:txBody>
      <a:bodyPr/>
      <a:lstStyle/>
      <a:p>
        <a:r>
          <a:rPr lang="en-GB"/>
          <a:t>Bart I think it would be useful to write to them to ask what heir focus is so we can set up interest groups in advance????</a:t>
        </a:r>
      </a:p>
    </p188:txBody>
  </p188:cm>
</p188:cmLst>
</file>

<file path=ppt/comments/modernComment_4E8_5A225D7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3D99375-2E20-4024-9DBA-5829D5F0D87F}" authorId="{E1AF1826-C1D2-7947-8313-CC8D33830DF4}" created="2023-04-25T10:48:10.04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512201597" sldId="1256"/>
      <ac:spMk id="2" creationId="{8F1A78EE-4A52-4B0F-AA18-905A7C66705E}"/>
      <ac:txMk cp="0" len="35">
        <ac:context len="36" hash="1303086594"/>
      </ac:txMk>
    </ac:txMkLst>
    <p188:pos x="9648825" y="577850"/>
    <p188:txBody>
      <a:bodyPr/>
      <a:lstStyle/>
      <a:p>
        <a:r>
          <a:rPr lang="en-GB"/>
          <a:t>Bart do we want o use the tinkingand planning tool formlast year - which people fond helpful? Or Toby's framework ew introduced last time? Or both?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E111E-AC57-45E9-BA70-A79A1E9067F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3C686-CA2C-494A-907F-BEBFFF280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1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BB69-E6F4-64E0-389B-36D7E7C87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841FC-6655-FBBF-52FC-3251BFBAC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F63EF-7071-3A4B-91DA-E5A9BCA4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70148-C477-C825-CDF5-9FD2CA63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D5506-8E7C-7B14-0841-16D32F1C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3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E3F7B-F9FD-964C-1771-D5311729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DD392-B24C-8223-F83D-48FED2550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07BEA-B96A-E817-3030-A250F101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6140F-C5B9-40DD-DBF8-60AC792C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61D26-91D3-4035-2A87-FC6792B7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2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01943-570F-7CC6-98B4-EC49448C4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33DEA-F011-C25D-ED1D-318C8A13A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0103E-6326-4BEA-3D74-D975888B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CCA0B-311B-77EA-B31B-1D3F941B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4E46E-253B-F4EA-16A0-2585060E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7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BBFA-50A2-7DBE-68C1-B2E4A051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4544B-C227-16A0-D52E-79F4ADC3C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783E0-A3D9-1AFB-88C8-DE8D995D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DE5FA-61B1-3EB4-CBE0-6245E050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7476A-DF36-8573-BA3B-157B0AD9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6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7B11-9FAD-7CB6-E32E-4AD3D5E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A08D3-88F8-42AB-3E6F-7F46A45A6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0E036-792B-25B3-DBF5-A5EB94B3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629A4-3021-ACD9-F6A0-AE401E90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BF6CD-7620-7AC2-9A1B-591841BD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65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C622-BE06-D2C8-5B88-ACBC2835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264DD-190D-D619-036F-00BFB5353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C916-EBC1-00EB-F2CE-0DC1A3F73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4CBB5-3C24-AE09-CD09-3D376792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A1D15-EA68-8EB6-2FBE-AE6BA393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91A2F-CA57-D612-71C1-8A8858EB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1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BE0B-5BD1-079F-E494-C13B9721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FBE4F-5E65-2CE4-0644-710AD4D28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B64AA-4225-E62E-AD75-A516D18AF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9FB99-A81C-B240-8E50-05741D204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3FB55F-E708-C154-4540-CE43EC36F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0DD7F-DE0E-DFED-41EE-FA72A1700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79D1B-4E95-D420-19B9-AD2EE141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AAAF6-803E-0B26-303A-284DEE58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7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F6EB-3F84-BA0E-14E3-B50EA8238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F0F0F-F4A0-22CB-295E-A8CB4EDA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1F5B5-E8D0-09EB-D077-6555E46F5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966A2-7D0F-106A-B148-8201091B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67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7CB39E-5A4B-A93C-E874-4FF2ACBF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F8567-5FA2-9A42-E533-7C1F1830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1AE17-F190-1FC4-56B7-8A73E567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727C-764F-B826-2E8A-EFE75590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BD0E6-0D6A-8B8B-D148-4F39BCDF4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A1FC4-4D24-3CCB-C216-367CE4D5B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A6BB0-BBF4-89E5-8D55-877C5CA3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38226-F8CB-C818-0ABC-5F61C9E2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E2CA-651B-AD76-1385-26904FA7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33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7DB7-DBB0-D480-373C-B081965C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387D46-6FEB-66B4-344E-E35CAD471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4771D-E661-C7B2-8CEF-CDE23CC0B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AC73E-10E6-AB4B-77C4-6696934C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D1EA4-B83B-5948-13BE-0B941E9D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F9D38-CED3-EAB7-7E2C-FC3E91E1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2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2DCEB-C6DC-505E-6D5B-5FB3FC92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A6E0E-E48F-1870-AB73-5528AA628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14701-7D1C-B41B-E911-4FE78226D5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66469-F0C9-4607-B958-C8859562D263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79AC-17D7-FDE1-144F-FFB4FE70D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00464-99ED-B771-6057-EA4144040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F031-C4AE-43E5-95EA-7D7ABCDEF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hilippa.cordingley@curee.co.uk" TargetMode="External"/><Relationship Id="rId2" Type="http://schemas.openxmlformats.org/officeDocument/2006/relationships/hyperlink" Target="mailto:Gillian.sheail@curee.co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cl.org.uk/" TargetMode="External"/><Relationship Id="rId4" Type="http://schemas.openxmlformats.org/officeDocument/2006/relationships/hyperlink" Target="mailto:bart.crisp@CFEY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2A95393D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4E8_5A225D7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0AB8F-26D5-53C5-A01A-847CA11DA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Refreshing action research &amp; thinking about impact for</a:t>
            </a:r>
            <a:br>
              <a:rPr lang="en-GB" dirty="0"/>
            </a:br>
            <a:r>
              <a:rPr lang="en-GB" dirty="0"/>
              <a:t>Cumbria WELL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BD219-2E83-2581-894B-F71F1173B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Professor Philippa Cordingley</a:t>
            </a:r>
          </a:p>
          <a:p>
            <a:r>
              <a:rPr lang="en-GB" dirty="0"/>
              <a:t>Bart Crisp</a:t>
            </a:r>
          </a:p>
          <a:p>
            <a:r>
              <a:rPr lang="en-GB" dirty="0"/>
              <a:t>Centre for the Use of Research and Evidence in Education</a:t>
            </a:r>
          </a:p>
        </p:txBody>
      </p:sp>
    </p:spTree>
    <p:extLst>
      <p:ext uri="{BB962C8B-B14F-4D97-AF65-F5344CB8AC3E}">
        <p14:creationId xmlns:p14="http://schemas.microsoft.com/office/powerpoint/2010/main" val="162191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5F721A-89FC-93E7-DFBE-F6D8E1F0B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957" y="0"/>
            <a:ext cx="98420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1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85E194-6950-FCAB-6277-F800E4BB2B74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47425"/>
          <a:ext cx="12192000" cy="6810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2522672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712349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43591469"/>
                    </a:ext>
                  </a:extLst>
                </a:gridCol>
              </a:tblGrid>
              <a:tr h="646718">
                <a:tc>
                  <a:txBody>
                    <a:bodyPr/>
                    <a:lstStyle/>
                    <a:p>
                      <a:r>
                        <a:rPr lang="en-GB" dirty="0"/>
                        <a:t>Staring point/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Inquiry activity spiral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Hypothesis/ theory of change to test/ explore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779207"/>
                  </a:ext>
                </a:extLst>
              </a:tr>
              <a:tr h="2219317">
                <a:tc>
                  <a:txBody>
                    <a:bodyPr/>
                    <a:lstStyle/>
                    <a:p>
                      <a:r>
                        <a:rPr lang="en-GB" dirty="0"/>
                        <a:t>What are focus pupils and colleagues  experiencing, saying and achieving now?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Pupils are…..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Colleagues are: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dirty="0"/>
                        <a:t>What will focus pupils and colleagues  be doing/experiencing/ achieving and or not doing at the end of our project, if it is successful?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Pupils and colleagues will/ will not be…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740011"/>
                  </a:ext>
                </a:extLst>
              </a:tr>
              <a:tr h="590060">
                <a:tc rowSpan="2">
                  <a:txBody>
                    <a:bodyPr/>
                    <a:lstStyle/>
                    <a:p>
                      <a:r>
                        <a:rPr lang="en-GB" dirty="0"/>
                        <a:t>What am I/ are we doing now ?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I / we are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427456"/>
                  </a:ext>
                </a:extLst>
              </a:tr>
              <a:tr h="1677240">
                <a:tc vMerge="1">
                  <a:txBody>
                    <a:bodyPr/>
                    <a:lstStyle/>
                    <a:p>
                      <a:r>
                        <a:rPr lang="en-GB" dirty="0"/>
                        <a:t>What am I/ are we doing now ?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I / we are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will I/ we be doing at the end of the inquiry if it is successful? 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I/ we will be / not be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11319"/>
                  </a:ext>
                </a:extLst>
              </a:tr>
              <a:tr h="1677240">
                <a:tc>
                  <a:txBody>
                    <a:bodyPr/>
                    <a:lstStyle/>
                    <a:p>
                      <a:r>
                        <a:rPr lang="en-GB" dirty="0"/>
                        <a:t>My initial inquiry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 developing inquiry question and sub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My evidence and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29559"/>
                  </a:ext>
                </a:extLst>
              </a:tr>
            </a:tbl>
          </a:graphicData>
        </a:graphic>
      </p:graphicFrame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3280AE2C-AA72-B2A1-2A7A-D919373816B3}"/>
              </a:ext>
            </a:extLst>
          </p:cNvPr>
          <p:cNvSpPr/>
          <p:nvPr/>
        </p:nvSpPr>
        <p:spPr>
          <a:xfrm rot="16200000">
            <a:off x="5921937" y="736174"/>
            <a:ext cx="276999" cy="99004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85FB6230-634E-D2CE-E7FD-240F7558D4D3}"/>
              </a:ext>
            </a:extLst>
          </p:cNvPr>
          <p:cNvSpPr/>
          <p:nvPr/>
        </p:nvSpPr>
        <p:spPr>
          <a:xfrm rot="218476">
            <a:off x="7434760" y="2123449"/>
            <a:ext cx="517372" cy="12407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E0200F7A-8E84-3DB4-92B3-AE236EBA680C}"/>
              </a:ext>
            </a:extLst>
          </p:cNvPr>
          <p:cNvSpPr/>
          <p:nvPr/>
        </p:nvSpPr>
        <p:spPr>
          <a:xfrm rot="10800000">
            <a:off x="4338852" y="1996302"/>
            <a:ext cx="457266" cy="125839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882692-8E69-2D1F-BF89-94DE49CBD811}"/>
              </a:ext>
            </a:extLst>
          </p:cNvPr>
          <p:cNvSpPr txBox="1"/>
          <p:nvPr/>
        </p:nvSpPr>
        <p:spPr>
          <a:xfrm>
            <a:off x="4661580" y="1514447"/>
            <a:ext cx="93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Gathering evidence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F3EF8D-B165-3112-F434-BBF60B7B2A98}"/>
              </a:ext>
            </a:extLst>
          </p:cNvPr>
          <p:cNvSpPr txBox="1"/>
          <p:nvPr/>
        </p:nvSpPr>
        <p:spPr>
          <a:xfrm>
            <a:off x="6555456" y="1508151"/>
            <a:ext cx="933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Innovation/ change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4A40E-3E6E-CC3E-62C5-27CC5F100EF7}"/>
              </a:ext>
            </a:extLst>
          </p:cNvPr>
          <p:cNvSpPr txBox="1"/>
          <p:nvPr/>
        </p:nvSpPr>
        <p:spPr>
          <a:xfrm>
            <a:off x="6928898" y="3627156"/>
            <a:ext cx="933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Analysis and reflection with colleagues/ pupils</a:t>
            </a:r>
            <a:endParaRPr lang="en-GB" dirty="0"/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08C78F3C-32E3-C706-D2E7-EBAFDF132FCD}"/>
              </a:ext>
            </a:extLst>
          </p:cNvPr>
          <p:cNvSpPr/>
          <p:nvPr/>
        </p:nvSpPr>
        <p:spPr>
          <a:xfrm rot="10800000">
            <a:off x="5398726" y="4673696"/>
            <a:ext cx="1156730" cy="4163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CBE9D8-F7F9-48FA-C269-4D404DE956B6}"/>
              </a:ext>
            </a:extLst>
          </p:cNvPr>
          <p:cNvSpPr txBox="1"/>
          <p:nvPr/>
        </p:nvSpPr>
        <p:spPr>
          <a:xfrm>
            <a:off x="4285537" y="3970099"/>
            <a:ext cx="1021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Refining the focus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545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1F7B-2A1A-94BA-FABD-BBF4C48F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694" y="365126"/>
            <a:ext cx="9861177" cy="764428"/>
          </a:xfrm>
        </p:spPr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7CD0E-B93D-49D6-8E1C-FF7F5F07D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255059"/>
            <a:ext cx="10040470" cy="493983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Reflect on what you have learned from the intervention itself</a:t>
            </a:r>
          </a:p>
          <a:p>
            <a:r>
              <a:rPr lang="en-GB" dirty="0"/>
              <a:t>Share your enquiry questions and frameworks with us!</a:t>
            </a:r>
          </a:p>
          <a:p>
            <a:r>
              <a:rPr lang="en-GB" dirty="0"/>
              <a:t>Identify and/or collect evidence for your leadership enquiry question  connected to the meta question about evidence informed leadership</a:t>
            </a:r>
          </a:p>
          <a:p>
            <a:r>
              <a:rPr lang="en-GB" dirty="0"/>
              <a:t>Come to our next session ready to analyse and start to write up your reflections on further developing evidence informed leadership</a:t>
            </a:r>
          </a:p>
          <a:p>
            <a:pPr lvl="1"/>
            <a:r>
              <a:rPr lang="en-GB" dirty="0"/>
              <a:t>Evidence to draw on might emerge from your interventions, more generally or from specific enquiries e.g.</a:t>
            </a:r>
          </a:p>
          <a:p>
            <a:pPr lvl="2"/>
            <a:r>
              <a:rPr lang="en-GB" dirty="0"/>
              <a:t>The patterns from the circles give you an indication of a base</a:t>
            </a:r>
          </a:p>
          <a:p>
            <a:pPr lvl="2"/>
            <a:r>
              <a:rPr lang="en-GB" dirty="0"/>
              <a:t>So would your responses to the Stoll self evaluation questions </a:t>
            </a:r>
          </a:p>
          <a:p>
            <a:pPr lvl="1"/>
            <a:r>
              <a:rPr lang="en-GB" dirty="0"/>
              <a:t>Would doing this again with colleagues help you to identify progress?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9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1"/>
            <a:ext cx="7848600" cy="4525963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buNone/>
            </a:pPr>
            <a:endParaRPr lang="en-GB" sz="2300" dirty="0">
              <a:hlinkClick r:id="rId2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295401"/>
            <a:ext cx="7772400" cy="363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200" dirty="0">
                <a:solidFill>
                  <a:srgbClr val="604A7B"/>
                </a:solidFill>
                <a:ea typeface="ＭＳ Ｐゴシック" charset="-128"/>
                <a:cs typeface="Calibri" pitchFamily="34" charset="0"/>
                <a:hlinkClick r:id="rId3"/>
              </a:rPr>
              <a:t>philippa.cordingley@curee.co.uk</a:t>
            </a:r>
            <a:endParaRPr lang="en-GB" sz="2200" dirty="0">
              <a:solidFill>
                <a:srgbClr val="604A7B"/>
              </a:solidFill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200" dirty="0">
                <a:solidFill>
                  <a:srgbClr val="604A7B"/>
                </a:solidFill>
                <a:ea typeface="ＭＳ Ｐゴシック" charset="-128"/>
                <a:cs typeface="Calibri" pitchFamily="34" charset="0"/>
                <a:hlinkClick r:id="rId4"/>
              </a:rPr>
              <a:t>bart.crisp@CFEY.org</a:t>
            </a: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endParaRPr lang="en-US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US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Twitter @PhilippaCcuree</a:t>
            </a:r>
          </a:p>
          <a:p>
            <a:pPr algn="r">
              <a:lnSpc>
                <a:spcPct val="80000"/>
              </a:lnSpc>
              <a:defRPr/>
            </a:pPr>
            <a:r>
              <a:rPr lang="en-US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Twitter </a:t>
            </a: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@crispy_bart </a:t>
            </a:r>
            <a:r>
              <a:rPr lang="en-US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Twitter @</a:t>
            </a:r>
            <a:r>
              <a:rPr lang="en-GB" sz="2000" dirty="0" err="1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curee_official</a:t>
            </a: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Centre for the Use of Research and Evidence in Education</a:t>
            </a:r>
          </a:p>
          <a:p>
            <a:pPr algn="r">
              <a:lnSpc>
                <a:spcPct val="80000"/>
              </a:lnSpc>
              <a:defRPr/>
            </a:pPr>
            <a:r>
              <a:rPr lang="en-GB" sz="2000" dirty="0" err="1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Maulds</a:t>
            </a: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Meaburn</a:t>
            </a: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, </a:t>
            </a:r>
            <a:r>
              <a:rPr lang="en-GB" sz="2000" dirty="0" err="1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Penrith</a:t>
            </a: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CA10 3HN</a:t>
            </a:r>
          </a:p>
          <a:p>
            <a:pPr algn="r">
              <a:lnSpc>
                <a:spcPct val="80000"/>
              </a:lnSpc>
              <a:defRPr/>
            </a:pP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algn="r">
              <a:lnSpc>
                <a:spcPct val="80000"/>
              </a:lnSpc>
              <a:defRPr/>
            </a:pPr>
            <a:r>
              <a:rPr lang="en-GB" sz="2000" dirty="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Tel</a:t>
            </a:r>
            <a:r>
              <a:rPr lang="en-GB" sz="2000">
                <a:solidFill>
                  <a:srgbClr val="604A7B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: 01931 715886</a:t>
            </a:r>
            <a:endParaRPr lang="en-GB" sz="2000" dirty="0">
              <a:solidFill>
                <a:srgbClr val="604A7B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>
              <a:ea typeface="Calibri" pitchFamily="34" charset="0"/>
              <a:cs typeface="Arial" pitchFamily="34" charset="0"/>
              <a:hlinkClick r:id="rId5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E776-4285-B2F0-9156-7BF07F0BA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040"/>
          </a:xfrm>
        </p:spPr>
        <p:txBody>
          <a:bodyPr/>
          <a:lstStyle/>
          <a:p>
            <a:pPr algn="ctr"/>
            <a:r>
              <a:rPr lang="en-GB" dirty="0"/>
              <a:t>Goals for 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3317D-0B88-7C88-F8AD-B229D8DC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94"/>
            <a:ext cx="9516035" cy="4930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want to create protected time for you to:</a:t>
            </a:r>
          </a:p>
          <a:p>
            <a:r>
              <a:rPr lang="en-GB" dirty="0"/>
              <a:t>explore how our individual enquiries sit within the context of our overall question: </a:t>
            </a:r>
            <a:r>
              <a:rPr lang="en-GB" i="1" dirty="0"/>
              <a:t>“How (successfully) are we using evidence to inform our school’s improvement journey and work?”</a:t>
            </a:r>
            <a:endParaRPr lang="en-GB" dirty="0"/>
          </a:p>
          <a:p>
            <a:r>
              <a:rPr lang="en-GB" dirty="0"/>
              <a:t>connect with the learning and progress in other WELL schools to build on shared insights</a:t>
            </a:r>
          </a:p>
          <a:p>
            <a:r>
              <a:rPr lang="en-GB" dirty="0"/>
              <a:t>explore which evidence is, or could be, most powerful in helping us lead our projects and enquiries</a:t>
            </a:r>
          </a:p>
          <a:p>
            <a:r>
              <a:rPr lang="en-GB" dirty="0"/>
              <a:t>refine our thinking about how evidence is helping us evaluate the impact of our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31835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0206-F472-E5BE-95BA-66993432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880969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Starter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8516-B028-4BD1-8CBE-A56CE7765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3318"/>
            <a:ext cx="9390529" cy="473364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Think of the most powerful example of the use of evidence  for enhancing pupils learning you have encountered</a:t>
            </a:r>
          </a:p>
          <a:p>
            <a:pPr lvl="1"/>
            <a:r>
              <a:rPr lang="en-GB" dirty="0"/>
              <a:t>What was the evidence? </a:t>
            </a:r>
          </a:p>
          <a:p>
            <a:pPr lvl="1"/>
            <a:r>
              <a:rPr lang="en-GB" dirty="0"/>
              <a:t>What did it enable?</a:t>
            </a:r>
          </a:p>
          <a:p>
            <a:r>
              <a:rPr lang="en-GB" dirty="0"/>
              <a:t>Post your answers in the chat and we will explore them together to identify any implications for our projects/ enquiries</a:t>
            </a:r>
          </a:p>
          <a:p>
            <a:r>
              <a:rPr lang="en-GB" dirty="0"/>
              <a:t>Now let’s repeat the cycle, this time thinking about leadership action research</a:t>
            </a:r>
          </a:p>
          <a:p>
            <a:r>
              <a:rPr lang="en-GB" dirty="0"/>
              <a:t>Think of the most powerful example of the use of evidence  for leading school improvement you have encountered</a:t>
            </a:r>
          </a:p>
          <a:p>
            <a:pPr lvl="1"/>
            <a:r>
              <a:rPr lang="en-GB" dirty="0"/>
              <a:t>What was the evidence? </a:t>
            </a:r>
          </a:p>
          <a:p>
            <a:pPr lvl="1"/>
            <a:r>
              <a:rPr lang="en-GB" dirty="0"/>
              <a:t>What did it enable?</a:t>
            </a:r>
          </a:p>
          <a:p>
            <a:pPr lvl="1"/>
            <a:r>
              <a:rPr lang="en-GB" dirty="0"/>
              <a:t>What is similar and what is different?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49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8814-9110-C0C8-1E98-4F45C389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36" y="114113"/>
            <a:ext cx="9466729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an intervention using it strategically via leadership enquiry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B54AA-376C-7A01-CFBF-D5E90572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568825"/>
            <a:ext cx="9923929" cy="4303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The process overall involves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Designing an intervention (based on an identified need) and carrying it out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Identifying critical features of implementation effectiveness through collecting and analysing evidence focused on interactions between the intervention and the need (comparing emerging evidence to a baseline)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Reflecting on what this means for: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The future of the intervention (e.g. does the evidence suggest it can be tweaked or expanded upon?)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Wider practice across the school (including at classroom, middle leadership and policy levels) more generally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Where are we all now? Please post your stage in the chat</a:t>
            </a:r>
          </a:p>
          <a:p>
            <a:pPr marL="914400" lvl="1" indent="-457200">
              <a:buFont typeface="+mj-lt"/>
              <a:buAutoNum type="alphaLcParenR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90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324C-3164-1080-FF5F-323449A5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506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use of evidence for Well action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C188-D6EB-38AD-AA8B-8B0259C96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94" y="1343818"/>
            <a:ext cx="10515600" cy="483314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Pupils</a:t>
            </a:r>
            <a:r>
              <a:rPr lang="en-GB" sz="2400" dirty="0"/>
              <a:t> - assessments and pupil voice and or pupil work/books – for diagnostic, formative and summative purposes (</a:t>
            </a:r>
            <a:r>
              <a:rPr lang="en-GB" sz="2400" i="1" dirty="0"/>
              <a:t>all projects 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Teaching and learning  </a:t>
            </a:r>
            <a:r>
              <a:rPr lang="en-GB" sz="2400" dirty="0"/>
              <a:t>- SLT monitoring evidence </a:t>
            </a:r>
            <a:r>
              <a:rPr lang="en-GB" sz="2400" i="1" dirty="0"/>
              <a:t>(most projects)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Teachers</a:t>
            </a:r>
            <a:r>
              <a:rPr lang="en-GB" sz="2400" dirty="0"/>
              <a:t> – notes of staff meeting discussions, surveys, coaching conversation, interviews, staff voice, (especially for outcomes evidence) </a:t>
            </a:r>
            <a:r>
              <a:rPr lang="en-GB" sz="2400" i="1" dirty="0"/>
              <a:t>(range and intensity varied)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Parents</a:t>
            </a:r>
            <a:r>
              <a:rPr lang="en-GB" sz="2400" dirty="0"/>
              <a:t> questionnaires - </a:t>
            </a:r>
            <a:r>
              <a:rPr lang="en-GB" sz="2400" i="1" dirty="0"/>
              <a:t>about half the projects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Policies - </a:t>
            </a:r>
            <a:r>
              <a:rPr lang="en-GB" sz="2400" dirty="0"/>
              <a:t>Reviews of documentation  (policies, lessons plans, schemes of learning and  resources) for new approaches </a:t>
            </a:r>
            <a:r>
              <a:rPr lang="en-GB" sz="2400" i="1" dirty="0"/>
              <a:t>(about a third of projects)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b="1" dirty="0"/>
              <a:t>Making connections across evidence strands </a:t>
            </a:r>
            <a:r>
              <a:rPr lang="en-GB" sz="2400" dirty="0"/>
              <a:t>- Teacher and Leadership enquiry tools for focus pupils and more extensive use to gauge responses/ confidence changes for whole cohorts (</a:t>
            </a:r>
            <a:r>
              <a:rPr lang="en-GB" sz="2400" i="1" dirty="0"/>
              <a:t>a third of projects)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i="1" dirty="0"/>
              <a:t>Which are you using now? Please post your answers in the chat 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47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906D-636E-8346-7A39-6CE67AB7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899"/>
          </a:xfrm>
        </p:spPr>
        <p:txBody>
          <a:bodyPr/>
          <a:lstStyle/>
          <a:p>
            <a:pPr algn="ctr"/>
            <a:r>
              <a:rPr lang="en-GB" dirty="0"/>
              <a:t>Reminder about our starting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55404-D045-9C79-D5EE-680997F2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29" y="1467961"/>
            <a:ext cx="10094259" cy="47090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300" dirty="0"/>
              <a:t>Here is an at a glance picture of the most commonly used evidence for ongoing school improvement in year 1:</a:t>
            </a:r>
          </a:p>
          <a:p>
            <a:pPr marL="0" indent="0">
              <a:buNone/>
            </a:pPr>
            <a:endParaRPr lang="en-GB" sz="3300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Student progress (mainly for accountability)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Student workbooks (mainly for accountability AND professional development)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Observation notes (used for both accountability and PD </a:t>
            </a:r>
            <a:r>
              <a:rPr lang="en-GB" i="1" dirty="0"/>
              <a:t>by all who use it</a:t>
            </a:r>
            <a:r>
              <a:rPr lang="en-GB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Student voice activities (mainly for both accountability and PD)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Feedback from SLT (mainly for both accountability and PD)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Post-training action plans (mainly for both accountability and PD)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CPD evaluation forms (used entirely for PD)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Notes from coaching/mentoring (mainly for both accountability and PD)</a:t>
            </a:r>
          </a:p>
          <a:p>
            <a:pPr marL="0" indent="0">
              <a:buNone/>
            </a:pPr>
            <a:endParaRPr lang="en-GB" sz="3300" dirty="0"/>
          </a:p>
          <a:p>
            <a:pPr marL="0" indent="0">
              <a:buNone/>
            </a:pPr>
            <a:r>
              <a:rPr lang="en-GB" sz="3300" dirty="0"/>
              <a:t>Which types of evidence could you use more or differently? Let us know in the chat if you used either of  the base line tools</a:t>
            </a:r>
          </a:p>
        </p:txBody>
      </p:sp>
    </p:spTree>
    <p:extLst>
      <p:ext uri="{BB962C8B-B14F-4D97-AF65-F5344CB8AC3E}">
        <p14:creationId xmlns:p14="http://schemas.microsoft.com/office/powerpoint/2010/main" val="359725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2D555-3A8E-47D3-28A5-7DD8DC14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Reflecting on our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5BBB-1DEE-8D9C-5122-CC9BDD5AD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8" y="1825625"/>
            <a:ext cx="10031506" cy="4351338"/>
          </a:xfrm>
        </p:spPr>
        <p:txBody>
          <a:bodyPr/>
          <a:lstStyle/>
          <a:p>
            <a:r>
              <a:rPr lang="en-GB" dirty="0"/>
              <a:t>Please enter into chat:</a:t>
            </a:r>
          </a:p>
          <a:p>
            <a:pPr lvl="1"/>
            <a:r>
              <a:rPr lang="en-GB" dirty="0"/>
              <a:t>One thing that has surprised you about the nature and/or benefits of the intervention and evidence collection you have been engaging in</a:t>
            </a:r>
          </a:p>
          <a:p>
            <a:pPr lvl="1"/>
            <a:r>
              <a:rPr lang="en-GB" dirty="0"/>
              <a:t>One thing your experience so far is making you wonder about – a question you still would like to answer or explore</a:t>
            </a:r>
          </a:p>
          <a:p>
            <a:r>
              <a:rPr lang="en-GB" dirty="0"/>
              <a:t>We will explore patterns that emerge from people’s answers, to split into groups where we can identify both </a:t>
            </a:r>
          </a:p>
          <a:p>
            <a:pPr lvl="1"/>
            <a:r>
              <a:rPr lang="en-GB" dirty="0"/>
              <a:t>shared challenges and  </a:t>
            </a:r>
          </a:p>
          <a:p>
            <a:pPr lvl="1"/>
            <a:r>
              <a:rPr lang="en-GB" dirty="0"/>
              <a:t>interesting outliers</a:t>
            </a:r>
          </a:p>
        </p:txBody>
      </p:sp>
    </p:spTree>
    <p:extLst>
      <p:ext uri="{BB962C8B-B14F-4D97-AF65-F5344CB8AC3E}">
        <p14:creationId xmlns:p14="http://schemas.microsoft.com/office/powerpoint/2010/main" val="71442258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AEBD-4E8B-2036-9703-365854A4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Transitioning from an intervention to gathering and using evidence about research informed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75E3D-A56E-38EF-9E29-A57F6C634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66" y="1577788"/>
            <a:ext cx="9932894" cy="4798409"/>
          </a:xfrm>
        </p:spPr>
        <p:txBody>
          <a:bodyPr>
            <a:normAutofit/>
          </a:bodyPr>
          <a:lstStyle/>
          <a:p>
            <a:r>
              <a:rPr lang="en-GB" sz="2400" dirty="0"/>
              <a:t>Three key issues for action research:</a:t>
            </a:r>
          </a:p>
          <a:p>
            <a:pPr lvl="1"/>
            <a:r>
              <a:rPr lang="en-GB" sz="2000" dirty="0"/>
              <a:t>What you want to learn/ discover about how your intervention is contributing to school leadership and improvement ? i.e. an enquiry question</a:t>
            </a:r>
          </a:p>
          <a:p>
            <a:pPr lvl="1"/>
            <a:r>
              <a:rPr lang="en-GB" sz="2000" dirty="0"/>
              <a:t>What evidence you have &amp; what it tells you about your question;</a:t>
            </a:r>
          </a:p>
          <a:p>
            <a:pPr lvl="1"/>
            <a:r>
              <a:rPr lang="en-GB" sz="2000" dirty="0"/>
              <a:t>What you will do to draw conclusions and make strategic changes based on that evidence</a:t>
            </a:r>
          </a:p>
          <a:p>
            <a:r>
              <a:rPr lang="en-GB" sz="2400" dirty="0"/>
              <a:t>The thinking and planning framework we used last time can help scaffold this – </a:t>
            </a:r>
            <a:r>
              <a:rPr lang="en-GB" sz="2400" i="1" dirty="0"/>
              <a:t>does anyone have observations about their experiences using the framework, and/or starting to develop whole-school leadership enquiry questions to share?</a:t>
            </a:r>
          </a:p>
          <a:p>
            <a:r>
              <a:rPr lang="en-GB" sz="2400" dirty="0"/>
              <a:t>Please can you let us have your enquiry question and frameworks!</a:t>
            </a:r>
          </a:p>
        </p:txBody>
      </p:sp>
    </p:spTree>
    <p:extLst>
      <p:ext uri="{BB962C8B-B14F-4D97-AF65-F5344CB8AC3E}">
        <p14:creationId xmlns:p14="http://schemas.microsoft.com/office/powerpoint/2010/main" val="402244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78EE-4A52-4B0F-AA18-905A7C66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Thinking and Planning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7F16F-8D84-4470-8117-405F819C6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690688"/>
            <a:ext cx="1008234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This tool is designed to:</a:t>
            </a:r>
          </a:p>
          <a:p>
            <a:r>
              <a:rPr lang="en-GB" dirty="0"/>
              <a:t>Provide some structure for planning your action research, by describing:</a:t>
            </a:r>
          </a:p>
          <a:p>
            <a:pPr lvl="1"/>
            <a:r>
              <a:rPr lang="en-GB" dirty="0"/>
              <a:t>the issue you are addressing with as much clarity and specificity as possible;</a:t>
            </a:r>
          </a:p>
          <a:p>
            <a:pPr lvl="1"/>
            <a:r>
              <a:rPr lang="en-GB" dirty="0"/>
              <a:t>the change you are going to bring into effect;</a:t>
            </a:r>
          </a:p>
          <a:p>
            <a:pPr lvl="1"/>
            <a:r>
              <a:rPr lang="en-GB" dirty="0"/>
              <a:t>how you will know what is happening as a result of your work;</a:t>
            </a:r>
          </a:p>
          <a:p>
            <a:pPr lvl="1"/>
            <a:r>
              <a:rPr lang="en-GB" dirty="0"/>
              <a:t>what evidence you will collect to determine what has happened; and</a:t>
            </a:r>
          </a:p>
          <a:p>
            <a:pPr lvl="1"/>
            <a:r>
              <a:rPr lang="en-GB" dirty="0"/>
              <a:t>when you will do this, with what support</a:t>
            </a:r>
          </a:p>
          <a:p>
            <a:r>
              <a:rPr lang="en-GB" dirty="0"/>
              <a:t>Make answering these prompts as quick and simple as possible</a:t>
            </a:r>
          </a:p>
          <a:p>
            <a:r>
              <a:rPr lang="en-GB" dirty="0"/>
              <a:t>Can be fleshed out and refined after this session, and in collaboration with colleagues</a:t>
            </a:r>
          </a:p>
          <a:p>
            <a:r>
              <a:rPr lang="en-GB" i="1" dirty="0"/>
              <a:t>We will send out this tool right now together with the handbook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20159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870B3F8CDF964CA97FF32D622B3B82" ma:contentTypeVersion="16" ma:contentTypeDescription="Create a new document." ma:contentTypeScope="" ma:versionID="3526edda8dd42faa16c96380f67a08f1">
  <xsd:schema xmlns:xsd="http://www.w3.org/2001/XMLSchema" xmlns:xs="http://www.w3.org/2001/XMLSchema" xmlns:p="http://schemas.microsoft.com/office/2006/metadata/properties" xmlns:ns2="b7666340-66f8-45f3-88dd-041c0d9e2473" xmlns:ns3="564bdda2-cea2-4fd1-818e-a355118adf31" xmlns:ns4="c2b36edf-d6b4-4d40-9417-44b51de556ab" targetNamespace="http://schemas.microsoft.com/office/2006/metadata/properties" ma:root="true" ma:fieldsID="7786487b6c427f9bd3b4303e3f1591d2" ns2:_="" ns3:_="" ns4:_="">
    <xsd:import namespace="b7666340-66f8-45f3-88dd-041c0d9e2473"/>
    <xsd:import namespace="564bdda2-cea2-4fd1-818e-a355118adf31"/>
    <xsd:import namespace="c2b36edf-d6b4-4d40-9417-44b51de556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66340-66f8-45f3-88dd-041c0d9e2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7f7c277-ca9a-4d57-b418-f15995160e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bdda2-cea2-4fd1-818e-a355118adf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36edf-d6b4-4d40-9417-44b51de556ab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4549f224-4b8f-4dba-b0c1-34094f13f4ab}" ma:internalName="TaxCatchAll" ma:showField="CatchAllData" ma:web="564bdda2-cea2-4fd1-818e-a355118ad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b36edf-d6b4-4d40-9417-44b51de556ab" xsi:nil="true"/>
    <lcf76f155ced4ddcb4097134ff3c332f xmlns="b7666340-66f8-45f3-88dd-041c0d9e24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E9C294-72BB-4528-B551-06F226589A47}"/>
</file>

<file path=customXml/itemProps2.xml><?xml version="1.0" encoding="utf-8"?>
<ds:datastoreItem xmlns:ds="http://schemas.openxmlformats.org/officeDocument/2006/customXml" ds:itemID="{EC5FFC6E-AB54-4A11-B9F9-497AB71D3F4F}"/>
</file>

<file path=customXml/itemProps3.xml><?xml version="1.0" encoding="utf-8"?>
<ds:datastoreItem xmlns:ds="http://schemas.openxmlformats.org/officeDocument/2006/customXml" ds:itemID="{181ACD4A-5A1C-4290-B9EB-2C0FF3761A6C}"/>
</file>

<file path=docProps/app.xml><?xml version="1.0" encoding="utf-8"?>
<Properties xmlns="http://schemas.openxmlformats.org/officeDocument/2006/extended-properties" xmlns:vt="http://schemas.openxmlformats.org/officeDocument/2006/docPropsVTypes">
  <TotalTime>7414</TotalTime>
  <Words>1258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Refreshing action research &amp; thinking about impact for Cumbria WELL</vt:lpstr>
      <vt:lpstr>Goals for today’s session</vt:lpstr>
      <vt:lpstr>Starter activity </vt:lpstr>
      <vt:lpstr>Making an intervention using it strategically via leadership enquiry</vt:lpstr>
      <vt:lpstr>Previous use of evidence for Well action research</vt:lpstr>
      <vt:lpstr>Reminder about our starting points</vt:lpstr>
      <vt:lpstr>Reflecting on our projects</vt:lpstr>
      <vt:lpstr>Transitioning from an intervention to gathering and using evidence about research informed leadership</vt:lpstr>
      <vt:lpstr>The Thinking and Planning framework</vt:lpstr>
      <vt:lpstr>PowerPoint Presentation</vt:lpstr>
      <vt:lpstr>PowerPoint Presentation</vt:lpstr>
      <vt:lpstr>Next steps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Refreshing action research &amp; thinking about impact for Cumbria WELL</dc:title>
  <dc:creator>Bart Crisp</dc:creator>
  <cp:lastModifiedBy>Gill, Lucy</cp:lastModifiedBy>
  <cp:revision>19</cp:revision>
  <dcterms:created xsi:type="dcterms:W3CDTF">2022-05-12T14:28:29Z</dcterms:created>
  <dcterms:modified xsi:type="dcterms:W3CDTF">2023-05-23T08:12:24Z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0x0101007E870B3F8CDF964CA97FF32D622B3B82</vt:lpwstr>
  </property>
</Properties>
</file>