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3" r:id="rId5"/>
    <p:sldMasterId id="2147483685" r:id="rId6"/>
    <p:sldMasterId id="2147483697" r:id="rId7"/>
    <p:sldMasterId id="2147483709" r:id="rId8"/>
  </p:sldMasterIdLst>
  <p:notesMasterIdLst>
    <p:notesMasterId r:id="rId24"/>
  </p:notesMasterIdLst>
  <p:sldIdLst>
    <p:sldId id="256" r:id="rId9"/>
    <p:sldId id="257" r:id="rId10"/>
    <p:sldId id="264" r:id="rId11"/>
    <p:sldId id="260" r:id="rId12"/>
    <p:sldId id="1253" r:id="rId13"/>
    <p:sldId id="258" r:id="rId14"/>
    <p:sldId id="1269" r:id="rId15"/>
    <p:sldId id="1270" r:id="rId16"/>
    <p:sldId id="1254" r:id="rId17"/>
    <p:sldId id="268" r:id="rId18"/>
    <p:sldId id="263" r:id="rId19"/>
    <p:sldId id="261" r:id="rId20"/>
    <p:sldId id="262" r:id="rId21"/>
    <p:sldId id="580" r:id="rId22"/>
    <p:sldId id="1252" r:id="rId23"/>
  </p:sldIdLst>
  <p:sldSz cx="12192000" cy="6858000"/>
  <p:notesSz cx="9926638" cy="6858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1AF1826-C1D2-7947-8313-CC8D33830DF4}" name="philippa cordingley" initials="pc" userId="369a9c79c9c14404"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70A84B-CF3B-452F-B547-83649C440729}" v="25" dt="2023-06-26T13:29:31.3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theme" Target="theme/theme1.xml"/><Relationship Id="rId30"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1543" cy="3440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22798" y="1"/>
            <a:ext cx="4301543" cy="344091"/>
          </a:xfrm>
          <a:prstGeom prst="rect">
            <a:avLst/>
          </a:prstGeom>
        </p:spPr>
        <p:txBody>
          <a:bodyPr vert="horz" lIns="91440" tIns="45720" rIns="91440" bIns="45720" rtlCol="0"/>
          <a:lstStyle>
            <a:lvl1pPr algn="r">
              <a:defRPr sz="1200"/>
            </a:lvl1pPr>
          </a:lstStyle>
          <a:p>
            <a:fld id="{9FD482A6-2333-489C-AD2D-19EE2CB77940}" type="datetimeFigureOut">
              <a:rPr lang="en-GB" smtClean="0"/>
              <a:t>12/07/2023</a:t>
            </a:fld>
            <a:endParaRPr lang="en-GB"/>
          </a:p>
        </p:txBody>
      </p:sp>
      <p:sp>
        <p:nvSpPr>
          <p:cNvPr id="4" name="Slide Image Placeholder 3"/>
          <p:cNvSpPr>
            <a:spLocks noGrp="1" noRot="1" noChangeAspect="1"/>
          </p:cNvSpPr>
          <p:nvPr>
            <p:ph type="sldImg" idx="2"/>
          </p:nvPr>
        </p:nvSpPr>
        <p:spPr>
          <a:xfrm>
            <a:off x="2905125" y="857250"/>
            <a:ext cx="4116388" cy="23145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92664" y="3300412"/>
            <a:ext cx="794131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513910"/>
            <a:ext cx="4301543" cy="34409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22798" y="6513910"/>
            <a:ext cx="4301543" cy="344090"/>
          </a:xfrm>
          <a:prstGeom prst="rect">
            <a:avLst/>
          </a:prstGeom>
        </p:spPr>
        <p:txBody>
          <a:bodyPr vert="horz" lIns="91440" tIns="45720" rIns="91440" bIns="45720" rtlCol="0" anchor="b"/>
          <a:lstStyle>
            <a:lvl1pPr algn="r">
              <a:defRPr sz="1200"/>
            </a:lvl1pPr>
          </a:lstStyle>
          <a:p>
            <a:fld id="{37E0B5D2-4DAC-495E-8515-96A693A5AE31}" type="slidenum">
              <a:rPr lang="en-GB" smtClean="0"/>
              <a:t>‹#›</a:t>
            </a:fld>
            <a:endParaRPr lang="en-GB"/>
          </a:p>
        </p:txBody>
      </p:sp>
    </p:spTree>
    <p:extLst>
      <p:ext uri="{BB962C8B-B14F-4D97-AF65-F5344CB8AC3E}">
        <p14:creationId xmlns:p14="http://schemas.microsoft.com/office/powerpoint/2010/main" val="776708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a:spLocks noGrp="1" noChangeArrowheads="1"/>
          </p:cNvSpPr>
          <p:nvPr>
            <p:ph type="sldNum" sz="quarter" idx="5"/>
          </p:nvPr>
        </p:nvSpPr>
        <p:spPr/>
        <p:txBody>
          <a:bodyPr/>
          <a:lstStyle/>
          <a:p>
            <a:pPr>
              <a:defRPr/>
            </a:pPr>
            <a:fld id="{7C7535F2-C3D7-4860-8D8C-F429B68DBA08}" type="slidenum">
              <a:rPr lang="en-US" smtClean="0">
                <a:latin typeface="Arial" pitchFamily="34" charset="0"/>
              </a:rPr>
              <a:pPr>
                <a:defRPr/>
              </a:pPr>
              <a:t>14</a:t>
            </a:fld>
            <a:endParaRPr lang="en-US">
              <a:latin typeface="Arial" pitchFamily="34" charset="0"/>
            </a:endParaRPr>
          </a:p>
        </p:txBody>
      </p:sp>
      <p:sp>
        <p:nvSpPr>
          <p:cNvPr id="119811" name="Rectangle 7"/>
          <p:cNvSpPr txBox="1">
            <a:spLocks noGrp="1" noChangeArrowheads="1"/>
          </p:cNvSpPr>
          <p:nvPr/>
        </p:nvSpPr>
        <p:spPr bwMode="auto">
          <a:xfrm>
            <a:off x="3877124" y="9448800"/>
            <a:ext cx="2888838" cy="457200"/>
          </a:xfrm>
          <a:prstGeom prst="rect">
            <a:avLst/>
          </a:prstGeom>
          <a:noFill/>
          <a:ln w="9525">
            <a:noFill/>
            <a:miter lim="800000"/>
            <a:headEnd/>
            <a:tailEnd/>
          </a:ln>
        </p:spPr>
        <p:txBody>
          <a:bodyPr anchor="b"/>
          <a:lstStyle/>
          <a:p>
            <a:pPr algn="r" eaLnBrk="0" hangingPunct="0"/>
            <a:fld id="{1C0FE60B-EC2B-4389-B1F2-44F0E4A9C6C6}" type="slidenum">
              <a:rPr lang="en-GB" sz="1200"/>
              <a:pPr algn="r" eaLnBrk="0" hangingPunct="0"/>
              <a:t>14</a:t>
            </a:fld>
            <a:endParaRPr lang="en-GB" sz="1200"/>
          </a:p>
        </p:txBody>
      </p:sp>
      <p:sp>
        <p:nvSpPr>
          <p:cNvPr id="119812" name="Rectangle 2"/>
          <p:cNvSpPr>
            <a:spLocks noGrp="1" noRot="1" noChangeAspect="1" noChangeArrowheads="1" noTextEdit="1"/>
          </p:cNvSpPr>
          <p:nvPr>
            <p:ph type="sldImg"/>
          </p:nvPr>
        </p:nvSpPr>
        <p:spPr>
          <a:xfrm>
            <a:off x="1204913" y="749300"/>
            <a:ext cx="4075112" cy="2293938"/>
          </a:xfrm>
          <a:ln/>
        </p:spPr>
      </p:sp>
      <p:sp>
        <p:nvSpPr>
          <p:cNvPr id="119813" name="Rectangle 3"/>
          <p:cNvSpPr>
            <a:spLocks noGrp="1" noChangeArrowheads="1"/>
          </p:cNvSpPr>
          <p:nvPr>
            <p:ph type="body" idx="1"/>
          </p:nvPr>
        </p:nvSpPr>
        <p:spPr>
          <a:noFill/>
          <a:ln/>
        </p:spPr>
        <p:txBody>
          <a:bodyPr/>
          <a:lstStyle/>
          <a:p>
            <a:pPr eaLnBrk="1" hangingPunct="1"/>
            <a:r>
              <a:rPr lang="en-GB">
                <a:latin typeface="Arial" pitchFamily="34" charset="0"/>
              </a:rPr>
              <a:t>The idea is to finish with a reminder that at the heart of coaching and mentoring is a rhythmic series of encounters that form professional learning relationships. – involving close distillation and concentration in a formal coaching sessions followed by an explosion of energy as what has been learned is put to work in practical contexts with other colleagues. This is something rather like the concentration of muscles used by caterpillars to create a power surge – then a reminder that such movement forwards is the forerunner of an explosion of … butterflies with independent flight</a:t>
            </a:r>
          </a:p>
          <a:p>
            <a:pPr eaLnBrk="1" hangingPunct="1"/>
            <a:r>
              <a:rPr lang="en-GB">
                <a:latin typeface="Arial" pitchFamily="34" charset="0"/>
              </a:rPr>
              <a:t>I think I can avoid being too cheesy about this but we need to get the images right. This is just to give you an idea. Caterpillar does move but is quite hard to see. Also it turns into a butterfly too soon. I could point out that that’s the point at which  executive control happens &amp; where there is potential for “escape velocity” I am going to ask Zenobia to have a go at finding a better caterpillar! </a:t>
            </a:r>
            <a:endParaRPr lang="en-US">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fld id="{2BB60448-E2E8-49F5-843E-B088EBC7A7C3}" type="datetimeFigureOut">
              <a:rPr lang="en-GB" smtClean="0"/>
              <a:t>12/07/2023</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A0A8EFB-96A1-4B54-99F3-7FFCB6B363CB}" type="slidenum">
              <a:rPr lang="en-GB" smtClean="0"/>
              <a:t>‹#›</a:t>
            </a:fld>
            <a:endParaRPr lang="en-GB"/>
          </a:p>
        </p:txBody>
      </p:sp>
    </p:spTree>
    <p:extLst>
      <p:ext uri="{BB962C8B-B14F-4D97-AF65-F5344CB8AC3E}">
        <p14:creationId xmlns:p14="http://schemas.microsoft.com/office/powerpoint/2010/main" val="1349158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2BB60448-E2E8-49F5-843E-B088EBC7A7C3}" type="datetimeFigureOut">
              <a:rPr lang="en-GB" smtClean="0"/>
              <a:t>12/07/2023</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A0A8EFB-96A1-4B54-99F3-7FFCB6B363CB}" type="slidenum">
              <a:rPr lang="en-GB" smtClean="0"/>
              <a:t>‹#›</a:t>
            </a:fld>
            <a:endParaRPr lang="en-GB"/>
          </a:p>
        </p:txBody>
      </p:sp>
    </p:spTree>
    <p:extLst>
      <p:ext uri="{BB962C8B-B14F-4D97-AF65-F5344CB8AC3E}">
        <p14:creationId xmlns:p14="http://schemas.microsoft.com/office/powerpoint/2010/main" val="1183405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2BB60448-E2E8-49F5-843E-B088EBC7A7C3}" type="datetimeFigureOut">
              <a:rPr lang="en-GB" smtClean="0"/>
              <a:t>12/07/2023</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A0A8EFB-96A1-4B54-99F3-7FFCB6B363CB}" type="slidenum">
              <a:rPr lang="en-GB" smtClean="0"/>
              <a:t>‹#›</a:t>
            </a:fld>
            <a:endParaRPr lang="en-GB"/>
          </a:p>
        </p:txBody>
      </p:sp>
    </p:spTree>
    <p:extLst>
      <p:ext uri="{BB962C8B-B14F-4D97-AF65-F5344CB8AC3E}">
        <p14:creationId xmlns:p14="http://schemas.microsoft.com/office/powerpoint/2010/main" val="40058269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2BB60448-E2E8-49F5-843E-B088EBC7A7C3}" type="datetimeFigureOut">
              <a:rPr lang="en-GB" smtClean="0"/>
              <a:t>12/07/2023</a:t>
            </a:fld>
            <a:endParaRPr lang="en-GB"/>
          </a:p>
        </p:txBody>
      </p:sp>
      <p:sp>
        <p:nvSpPr>
          <p:cNvPr id="6" name="Footer Placeholder 4"/>
          <p:cNvSpPr>
            <a:spLocks noGrp="1"/>
          </p:cNvSpPr>
          <p:nvPr>
            <p:ph type="ftr" sz="quarter" idx="11"/>
          </p:nvPr>
        </p:nvSpPr>
        <p:spPr/>
        <p:txBody>
          <a:bodyPr/>
          <a:lstStyle>
            <a:lvl1pPr>
              <a:defRPr/>
            </a:lvl1pPr>
          </a:lstStyle>
          <a:p>
            <a:endParaRPr lang="en-GB"/>
          </a:p>
        </p:txBody>
      </p:sp>
      <p:sp>
        <p:nvSpPr>
          <p:cNvPr id="7" name="Slide Number Placeholder 5"/>
          <p:cNvSpPr>
            <a:spLocks noGrp="1"/>
          </p:cNvSpPr>
          <p:nvPr>
            <p:ph type="sldNum" sz="quarter" idx="12"/>
          </p:nvPr>
        </p:nvSpPr>
        <p:spPr/>
        <p:txBody>
          <a:bodyPr/>
          <a:lstStyle>
            <a:lvl1pPr>
              <a:defRPr/>
            </a:lvl1pPr>
          </a:lstStyle>
          <a:p>
            <a:fld id="{6A0A8EFB-96A1-4B54-99F3-7FFCB6B363CB}" type="slidenum">
              <a:rPr lang="en-GB" smtClean="0"/>
              <a:t>‹#›</a:t>
            </a:fld>
            <a:endParaRPr lang="en-GB"/>
          </a:p>
        </p:txBody>
      </p:sp>
    </p:spTree>
    <p:extLst>
      <p:ext uri="{BB962C8B-B14F-4D97-AF65-F5344CB8AC3E}">
        <p14:creationId xmlns:p14="http://schemas.microsoft.com/office/powerpoint/2010/main" val="33027328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 name="Group 2"/>
          <p:cNvGrpSpPr>
            <a:grpSpLocks/>
          </p:cNvGrpSpPr>
          <p:nvPr/>
        </p:nvGrpSpPr>
        <p:grpSpPr bwMode="auto">
          <a:xfrm>
            <a:off x="165100" y="1322389"/>
            <a:ext cx="11861800" cy="5400675"/>
            <a:chOff x="75" y="832"/>
            <a:chExt cx="6066" cy="3402"/>
          </a:xfrm>
        </p:grpSpPr>
        <p:sp>
          <p:nvSpPr>
            <p:cNvPr id="4" name="Rectangle 3"/>
            <p:cNvSpPr>
              <a:spLocks noChangeArrowheads="1"/>
            </p:cNvSpPr>
            <p:nvPr/>
          </p:nvSpPr>
          <p:spPr bwMode="auto">
            <a:xfrm>
              <a:off x="75" y="832"/>
              <a:ext cx="428" cy="353"/>
            </a:xfrm>
            <a:prstGeom prst="rect">
              <a:avLst/>
            </a:prstGeom>
            <a:solidFill>
              <a:srgbClr val="00239B"/>
            </a:solidFill>
            <a:ln w="9525">
              <a:noFill/>
              <a:miter lim="800000"/>
              <a:headEnd/>
              <a:tailEnd/>
            </a:ln>
            <a:effectLst/>
          </p:spPr>
          <p:txBody>
            <a:bodyPr wrap="none" anchor="ctr"/>
            <a:lstStyle/>
            <a:p>
              <a:pPr fontAlgn="auto">
                <a:spcBef>
                  <a:spcPts val="0"/>
                </a:spcBef>
                <a:spcAft>
                  <a:spcPts val="0"/>
                </a:spcAft>
                <a:defRPr/>
              </a:pPr>
              <a:endParaRPr lang="en-US">
                <a:latin typeface="+mn-lt"/>
                <a:cs typeface="+mn-cs"/>
              </a:endParaRPr>
            </a:p>
          </p:txBody>
        </p:sp>
        <p:sp>
          <p:nvSpPr>
            <p:cNvPr id="5" name="AutoShape 4"/>
            <p:cNvSpPr>
              <a:spLocks noChangeArrowheads="1"/>
            </p:cNvSpPr>
            <p:nvPr/>
          </p:nvSpPr>
          <p:spPr bwMode="auto">
            <a:xfrm>
              <a:off x="75" y="832"/>
              <a:ext cx="6066" cy="3402"/>
            </a:xfrm>
            <a:prstGeom prst="roundRect">
              <a:avLst>
                <a:gd name="adj" fmla="val 5611"/>
              </a:avLst>
            </a:prstGeom>
            <a:solidFill>
              <a:srgbClr val="00239B"/>
            </a:solidFill>
            <a:ln w="9525">
              <a:noFill/>
              <a:round/>
              <a:headEnd/>
              <a:tailEnd/>
            </a:ln>
            <a:effectLst/>
          </p:spPr>
          <p:txBody>
            <a:bodyPr wrap="none" anchor="ctr"/>
            <a:lstStyle/>
            <a:p>
              <a:pPr fontAlgn="auto">
                <a:spcBef>
                  <a:spcPts val="0"/>
                </a:spcBef>
                <a:spcAft>
                  <a:spcPts val="0"/>
                </a:spcAft>
                <a:defRPr/>
              </a:pPr>
              <a:endParaRPr lang="en-US">
                <a:latin typeface="+mn-lt"/>
                <a:cs typeface="+mn-cs"/>
              </a:endParaRPr>
            </a:p>
          </p:txBody>
        </p:sp>
      </p:grpSp>
      <p:sp>
        <p:nvSpPr>
          <p:cNvPr id="6" name="Text Box 6"/>
          <p:cNvSpPr txBox="1">
            <a:spLocks noChangeArrowheads="1"/>
          </p:cNvSpPr>
          <p:nvPr/>
        </p:nvSpPr>
        <p:spPr bwMode="auto">
          <a:xfrm>
            <a:off x="499534" y="6264276"/>
            <a:ext cx="11523133" cy="402291"/>
          </a:xfrm>
          <a:prstGeom prst="rect">
            <a:avLst/>
          </a:prstGeom>
          <a:noFill/>
          <a:ln w="9525">
            <a:noFill/>
            <a:miter lim="800000"/>
            <a:headEnd/>
            <a:tailEnd/>
          </a:ln>
          <a:effectLst/>
        </p:spPr>
        <p:txBody>
          <a:bodyPr lIns="90000" tIns="46800" rIns="90000" bIns="46800">
            <a:spAutoFit/>
          </a:bodyPr>
          <a:lstStyle/>
          <a:p>
            <a:pPr eaLnBrk="0" fontAlgn="auto" hangingPunct="0">
              <a:spcBef>
                <a:spcPts val="0"/>
              </a:spcBef>
              <a:spcAft>
                <a:spcPts val="0"/>
              </a:spcAft>
              <a:defRPr/>
            </a:pPr>
            <a:r>
              <a:rPr lang="en-GB" sz="2000" i="1">
                <a:solidFill>
                  <a:schemeClr val="bg1"/>
                </a:solidFill>
                <a:latin typeface="+mn-lt"/>
                <a:cs typeface="+mn-cs"/>
              </a:rPr>
              <a:t>developing people, improving young lives   </a:t>
            </a:r>
          </a:p>
        </p:txBody>
      </p:sp>
      <p:pic>
        <p:nvPicPr>
          <p:cNvPr id="7" name="Picture 7"/>
          <p:cNvPicPr>
            <a:picLocks noChangeAspect="1" noChangeArrowheads="1"/>
          </p:cNvPicPr>
          <p:nvPr/>
        </p:nvPicPr>
        <p:blipFill>
          <a:blip r:embed="rId2" cstate="print"/>
          <a:srcRect/>
          <a:stretch>
            <a:fillRect/>
          </a:stretch>
        </p:blipFill>
        <p:spPr bwMode="auto">
          <a:xfrm>
            <a:off x="9679518" y="131764"/>
            <a:ext cx="2070100" cy="1038225"/>
          </a:xfrm>
          <a:prstGeom prst="rect">
            <a:avLst/>
          </a:prstGeom>
          <a:noFill/>
          <a:ln w="9525">
            <a:noFill/>
            <a:miter lim="800000"/>
            <a:headEnd/>
            <a:tailEnd/>
          </a:ln>
        </p:spPr>
      </p:pic>
      <p:sp>
        <p:nvSpPr>
          <p:cNvPr id="5125" name="Rectangle 5"/>
          <p:cNvSpPr>
            <a:spLocks noGrp="1" noChangeArrowheads="1"/>
          </p:cNvSpPr>
          <p:nvPr>
            <p:ph type="ctrTitle"/>
          </p:nvPr>
        </p:nvSpPr>
        <p:spPr>
          <a:xfrm>
            <a:off x="381000" y="1619250"/>
            <a:ext cx="11226800" cy="1143000"/>
          </a:xfrm>
        </p:spPr>
        <p:txBody>
          <a:bodyPr anchor="b"/>
          <a:lstStyle>
            <a:lvl1pPr>
              <a:defRPr sz="3600">
                <a:solidFill>
                  <a:schemeClr val="bg1"/>
                </a:solidFill>
              </a:defRPr>
            </a:lvl1pPr>
          </a:lstStyle>
          <a:p>
            <a:r>
              <a:rPr lang="en-US"/>
              <a:t>Click to edit Master title style</a:t>
            </a:r>
          </a:p>
        </p:txBody>
      </p:sp>
    </p:spTree>
    <p:extLst>
      <p:ext uri="{BB962C8B-B14F-4D97-AF65-F5344CB8AC3E}">
        <p14:creationId xmlns:p14="http://schemas.microsoft.com/office/powerpoint/2010/main" val="33881350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13069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8309258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2251" y="1536700"/>
            <a:ext cx="5687483"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12934" y="1536700"/>
            <a:ext cx="5687484"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497157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015448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67864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5494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31371" y="1628800"/>
            <a:ext cx="10081120" cy="4525963"/>
          </a:xfrm>
        </p:spPr>
        <p:txBody>
          <a:bodyPr/>
          <a:lstStyle>
            <a:lvl1pPr marL="269875" indent="-269875">
              <a:defRPr/>
            </a:lvl1pPr>
            <a:lvl2pPr marL="539750" indent="-269875">
              <a:defRPr/>
            </a:lvl2pPr>
            <a:lvl3pPr marL="903288" indent="-282575">
              <a:defRPr/>
            </a:lvl3pPr>
            <a:lvl4pPr marL="1347788" indent="-363538">
              <a:defRPr/>
            </a:lvl4pPr>
            <a:lvl5pPr marL="1700213" indent="-352425">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lvl1pPr>
              <a:defRPr/>
            </a:lvl1pPr>
          </a:lstStyle>
          <a:p>
            <a:fld id="{2BB60448-E2E8-49F5-843E-B088EBC7A7C3}" type="datetimeFigureOut">
              <a:rPr lang="en-GB" smtClean="0"/>
              <a:t>12/07/2023</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A0A8EFB-96A1-4B54-99F3-7FFCB6B363CB}" type="slidenum">
              <a:rPr lang="en-GB" smtClean="0"/>
              <a:t>‹#›</a:t>
            </a:fld>
            <a:endParaRPr lang="en-GB"/>
          </a:p>
        </p:txBody>
      </p:sp>
    </p:spTree>
    <p:extLst>
      <p:ext uri="{BB962C8B-B14F-4D97-AF65-F5344CB8AC3E}">
        <p14:creationId xmlns:p14="http://schemas.microsoft.com/office/powerpoint/2010/main" val="18006035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434864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691775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771099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06934" y="250826"/>
            <a:ext cx="2893484" cy="56038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2251" y="250826"/>
            <a:ext cx="8481483" cy="5603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706094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Non-Animating TItle Bar">
    <p:spTree>
      <p:nvGrpSpPr>
        <p:cNvPr id="1" name=""/>
        <p:cNvGrpSpPr/>
        <p:nvPr/>
      </p:nvGrpSpPr>
      <p:grpSpPr>
        <a:xfrm>
          <a:off x="0" y="0"/>
          <a:ext cx="0" cy="0"/>
          <a:chOff x="0" y="0"/>
          <a:chExt cx="0" cy="0"/>
        </a:xfrm>
      </p:grpSpPr>
      <p:sp>
        <p:nvSpPr>
          <p:cNvPr id="2" name="Title 1"/>
          <p:cNvSpPr>
            <a:spLocks noGrp="1"/>
          </p:cNvSpPr>
          <p:nvPr>
            <p:ph type="title"/>
          </p:nvPr>
        </p:nvSpPr>
        <p:spPr>
          <a:xfrm>
            <a:off x="2005012" y="98984"/>
            <a:ext cx="10185400" cy="698501"/>
          </a:xfrm>
        </p:spPr>
        <p:txBody>
          <a:bodyPr>
            <a:normAutofit/>
          </a:bodyPr>
          <a:lstStyle>
            <a:lvl1pPr>
              <a:defRPr sz="2400" b="1">
                <a:solidFill>
                  <a:schemeClr val="bg1"/>
                </a:solidFill>
              </a:defRPr>
            </a:lvl1pPr>
          </a:lstStyle>
          <a:p>
            <a:r>
              <a:rPr lang="en-US"/>
              <a:t>Click to edit Master title style</a:t>
            </a:r>
            <a:endParaRPr lang="en-GB" dirty="0"/>
          </a:p>
        </p:txBody>
      </p:sp>
    </p:spTree>
    <p:extLst>
      <p:ext uri="{BB962C8B-B14F-4D97-AF65-F5344CB8AC3E}">
        <p14:creationId xmlns:p14="http://schemas.microsoft.com/office/powerpoint/2010/main" val="508057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3" pos="7537">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BE6DD86-DC20-49A0-88CB-3073FEBFB4F7}" type="slidenum">
              <a:rPr lang="en-GB"/>
              <a:pPr>
                <a:defRPr/>
              </a:pPr>
              <a:t>‹#›</a:t>
            </a:fld>
            <a:endParaRPr lang="en-GB"/>
          </a:p>
        </p:txBody>
      </p:sp>
    </p:spTree>
    <p:extLst>
      <p:ext uri="{BB962C8B-B14F-4D97-AF65-F5344CB8AC3E}">
        <p14:creationId xmlns:p14="http://schemas.microsoft.com/office/powerpoint/2010/main" val="41281461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9BBC7BA-478C-43E8-8DBF-6EDC740FEC66}" type="slidenum">
              <a:rPr lang="en-GB"/>
              <a:pPr>
                <a:defRPr/>
              </a:pPr>
              <a:t>‹#›</a:t>
            </a:fld>
            <a:endParaRPr lang="en-GB"/>
          </a:p>
        </p:txBody>
      </p:sp>
    </p:spTree>
    <p:extLst>
      <p:ext uri="{BB962C8B-B14F-4D97-AF65-F5344CB8AC3E}">
        <p14:creationId xmlns:p14="http://schemas.microsoft.com/office/powerpoint/2010/main" val="22106938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651950B-AF0E-4CDF-BDF3-8ED8AE5A3E13}" type="slidenum">
              <a:rPr lang="en-GB"/>
              <a:pPr>
                <a:defRPr/>
              </a:pPr>
              <a:t>‹#›</a:t>
            </a:fld>
            <a:endParaRPr lang="en-GB"/>
          </a:p>
        </p:txBody>
      </p:sp>
    </p:spTree>
    <p:extLst>
      <p:ext uri="{BB962C8B-B14F-4D97-AF65-F5344CB8AC3E}">
        <p14:creationId xmlns:p14="http://schemas.microsoft.com/office/powerpoint/2010/main" val="8902664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23207B5-425A-4E4B-8BFF-00438DD442FA}" type="slidenum">
              <a:rPr lang="en-GB"/>
              <a:pPr>
                <a:defRPr/>
              </a:pPr>
              <a:t>‹#›</a:t>
            </a:fld>
            <a:endParaRPr lang="en-GB"/>
          </a:p>
        </p:txBody>
      </p:sp>
    </p:spTree>
    <p:extLst>
      <p:ext uri="{BB962C8B-B14F-4D97-AF65-F5344CB8AC3E}">
        <p14:creationId xmlns:p14="http://schemas.microsoft.com/office/powerpoint/2010/main" val="6441693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BFFE83E2-5515-45A0-A0E7-78596F99096A}" type="slidenum">
              <a:rPr lang="en-GB"/>
              <a:pPr>
                <a:defRPr/>
              </a:pPr>
              <a:t>‹#›</a:t>
            </a:fld>
            <a:endParaRPr lang="en-GB"/>
          </a:p>
        </p:txBody>
      </p:sp>
    </p:spTree>
    <p:extLst>
      <p:ext uri="{BB962C8B-B14F-4D97-AF65-F5344CB8AC3E}">
        <p14:creationId xmlns:p14="http://schemas.microsoft.com/office/powerpoint/2010/main" val="2625252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2BB60448-E2E8-49F5-843E-B088EBC7A7C3}" type="datetimeFigureOut">
              <a:rPr lang="en-GB" smtClean="0"/>
              <a:t>12/07/2023</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A0A8EFB-96A1-4B54-99F3-7FFCB6B363CB}" type="slidenum">
              <a:rPr lang="en-GB" smtClean="0"/>
              <a:t>‹#›</a:t>
            </a:fld>
            <a:endParaRPr lang="en-GB"/>
          </a:p>
        </p:txBody>
      </p:sp>
    </p:spTree>
    <p:extLst>
      <p:ext uri="{BB962C8B-B14F-4D97-AF65-F5344CB8AC3E}">
        <p14:creationId xmlns:p14="http://schemas.microsoft.com/office/powerpoint/2010/main" val="12590512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14C46939-3C3A-40D9-933E-FC7E5DF2F097}" type="slidenum">
              <a:rPr lang="en-GB"/>
              <a:pPr>
                <a:defRPr/>
              </a:pPr>
              <a:t>‹#›</a:t>
            </a:fld>
            <a:endParaRPr lang="en-GB"/>
          </a:p>
        </p:txBody>
      </p:sp>
    </p:spTree>
    <p:extLst>
      <p:ext uri="{BB962C8B-B14F-4D97-AF65-F5344CB8AC3E}">
        <p14:creationId xmlns:p14="http://schemas.microsoft.com/office/powerpoint/2010/main" val="20223994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20E5FA3E-2F67-4A4F-8AA5-47DE0F9ACE08}" type="slidenum">
              <a:rPr lang="en-GB"/>
              <a:pPr>
                <a:defRPr/>
              </a:pPr>
              <a:t>‹#›</a:t>
            </a:fld>
            <a:endParaRPr lang="en-GB"/>
          </a:p>
        </p:txBody>
      </p:sp>
    </p:spTree>
    <p:extLst>
      <p:ext uri="{BB962C8B-B14F-4D97-AF65-F5344CB8AC3E}">
        <p14:creationId xmlns:p14="http://schemas.microsoft.com/office/powerpoint/2010/main" val="328324650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C30EBADD-ED8B-46E0-B9A1-0BB32474C330}" type="slidenum">
              <a:rPr lang="en-GB"/>
              <a:pPr>
                <a:defRPr/>
              </a:pPr>
              <a:t>‹#›</a:t>
            </a:fld>
            <a:endParaRPr lang="en-GB"/>
          </a:p>
        </p:txBody>
      </p:sp>
    </p:spTree>
    <p:extLst>
      <p:ext uri="{BB962C8B-B14F-4D97-AF65-F5344CB8AC3E}">
        <p14:creationId xmlns:p14="http://schemas.microsoft.com/office/powerpoint/2010/main" val="323313106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01ADE64-0A47-450F-827D-773E801F9569}" type="slidenum">
              <a:rPr lang="en-GB"/>
              <a:pPr>
                <a:defRPr/>
              </a:pPr>
              <a:t>‹#›</a:t>
            </a:fld>
            <a:endParaRPr lang="en-GB"/>
          </a:p>
        </p:txBody>
      </p:sp>
    </p:spTree>
    <p:extLst>
      <p:ext uri="{BB962C8B-B14F-4D97-AF65-F5344CB8AC3E}">
        <p14:creationId xmlns:p14="http://schemas.microsoft.com/office/powerpoint/2010/main" val="243272566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AF081D5-BC1D-42F4-99E6-0D18A988A6B6}" type="slidenum">
              <a:rPr lang="en-GB"/>
              <a:pPr>
                <a:defRPr/>
              </a:pPr>
              <a:t>‹#›</a:t>
            </a:fld>
            <a:endParaRPr lang="en-GB"/>
          </a:p>
        </p:txBody>
      </p:sp>
    </p:spTree>
    <p:extLst>
      <p:ext uri="{BB962C8B-B14F-4D97-AF65-F5344CB8AC3E}">
        <p14:creationId xmlns:p14="http://schemas.microsoft.com/office/powerpoint/2010/main" val="63532492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E1E39BB-081F-442F-BF35-538EA646B9DE}" type="slidenum">
              <a:rPr lang="en-GB"/>
              <a:pPr>
                <a:defRPr/>
              </a:pPr>
              <a:t>‹#›</a:t>
            </a:fld>
            <a:endParaRPr lang="en-GB"/>
          </a:p>
        </p:txBody>
      </p:sp>
    </p:spTree>
    <p:extLst>
      <p:ext uri="{BB962C8B-B14F-4D97-AF65-F5344CB8AC3E}">
        <p14:creationId xmlns:p14="http://schemas.microsoft.com/office/powerpoint/2010/main" val="230574218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 name="Group 2"/>
          <p:cNvGrpSpPr>
            <a:grpSpLocks/>
          </p:cNvGrpSpPr>
          <p:nvPr/>
        </p:nvGrpSpPr>
        <p:grpSpPr bwMode="auto">
          <a:xfrm>
            <a:off x="165100" y="1322389"/>
            <a:ext cx="11861800" cy="5400675"/>
            <a:chOff x="75" y="832"/>
            <a:chExt cx="6066" cy="3402"/>
          </a:xfrm>
        </p:grpSpPr>
        <p:sp>
          <p:nvSpPr>
            <p:cNvPr id="4" name="Rectangle 3"/>
            <p:cNvSpPr>
              <a:spLocks noChangeArrowheads="1"/>
            </p:cNvSpPr>
            <p:nvPr/>
          </p:nvSpPr>
          <p:spPr bwMode="auto">
            <a:xfrm>
              <a:off x="75" y="832"/>
              <a:ext cx="428" cy="353"/>
            </a:xfrm>
            <a:prstGeom prst="rect">
              <a:avLst/>
            </a:prstGeom>
            <a:solidFill>
              <a:srgbClr val="00239B"/>
            </a:solidFill>
            <a:ln w="9525">
              <a:noFill/>
              <a:miter lim="800000"/>
              <a:headEnd/>
              <a:tailEnd/>
            </a:ln>
            <a:effectLst/>
          </p:spPr>
          <p:txBody>
            <a:bodyPr wrap="none" anchor="ctr"/>
            <a:lstStyle/>
            <a:p>
              <a:pPr fontAlgn="auto">
                <a:spcBef>
                  <a:spcPts val="0"/>
                </a:spcBef>
                <a:spcAft>
                  <a:spcPts val="0"/>
                </a:spcAft>
                <a:defRPr/>
              </a:pPr>
              <a:endParaRPr lang="en-US">
                <a:latin typeface="+mn-lt"/>
                <a:cs typeface="+mn-cs"/>
              </a:endParaRPr>
            </a:p>
          </p:txBody>
        </p:sp>
        <p:sp>
          <p:nvSpPr>
            <p:cNvPr id="5" name="AutoShape 4"/>
            <p:cNvSpPr>
              <a:spLocks noChangeArrowheads="1"/>
            </p:cNvSpPr>
            <p:nvPr/>
          </p:nvSpPr>
          <p:spPr bwMode="auto">
            <a:xfrm>
              <a:off x="75" y="832"/>
              <a:ext cx="6066" cy="3402"/>
            </a:xfrm>
            <a:prstGeom prst="roundRect">
              <a:avLst>
                <a:gd name="adj" fmla="val 5611"/>
              </a:avLst>
            </a:prstGeom>
            <a:solidFill>
              <a:srgbClr val="00239B"/>
            </a:solidFill>
            <a:ln w="9525">
              <a:noFill/>
              <a:round/>
              <a:headEnd/>
              <a:tailEnd/>
            </a:ln>
            <a:effectLst/>
          </p:spPr>
          <p:txBody>
            <a:bodyPr wrap="none" anchor="ctr"/>
            <a:lstStyle/>
            <a:p>
              <a:pPr fontAlgn="auto">
                <a:spcBef>
                  <a:spcPts val="0"/>
                </a:spcBef>
                <a:spcAft>
                  <a:spcPts val="0"/>
                </a:spcAft>
                <a:defRPr/>
              </a:pPr>
              <a:endParaRPr lang="en-US">
                <a:latin typeface="+mn-lt"/>
                <a:cs typeface="+mn-cs"/>
              </a:endParaRPr>
            </a:p>
          </p:txBody>
        </p:sp>
      </p:grpSp>
      <p:sp>
        <p:nvSpPr>
          <p:cNvPr id="6" name="Text Box 6"/>
          <p:cNvSpPr txBox="1">
            <a:spLocks noChangeArrowheads="1"/>
          </p:cNvSpPr>
          <p:nvPr/>
        </p:nvSpPr>
        <p:spPr bwMode="auto">
          <a:xfrm>
            <a:off x="499534" y="6264276"/>
            <a:ext cx="11523133" cy="402291"/>
          </a:xfrm>
          <a:prstGeom prst="rect">
            <a:avLst/>
          </a:prstGeom>
          <a:noFill/>
          <a:ln w="9525">
            <a:noFill/>
            <a:miter lim="800000"/>
            <a:headEnd/>
            <a:tailEnd/>
          </a:ln>
          <a:effectLst/>
        </p:spPr>
        <p:txBody>
          <a:bodyPr lIns="90000" tIns="46800" rIns="90000" bIns="46800">
            <a:spAutoFit/>
          </a:bodyPr>
          <a:lstStyle/>
          <a:p>
            <a:pPr eaLnBrk="0" fontAlgn="auto" hangingPunct="0">
              <a:spcBef>
                <a:spcPts val="0"/>
              </a:spcBef>
              <a:spcAft>
                <a:spcPts val="0"/>
              </a:spcAft>
              <a:defRPr/>
            </a:pPr>
            <a:r>
              <a:rPr lang="en-GB" sz="2000" i="1">
                <a:solidFill>
                  <a:schemeClr val="bg1"/>
                </a:solidFill>
                <a:latin typeface="+mn-lt"/>
                <a:cs typeface="+mn-cs"/>
              </a:rPr>
              <a:t>developing people, improving young lives   </a:t>
            </a:r>
          </a:p>
        </p:txBody>
      </p:sp>
      <p:pic>
        <p:nvPicPr>
          <p:cNvPr id="7" name="Picture 7"/>
          <p:cNvPicPr>
            <a:picLocks noChangeAspect="1" noChangeArrowheads="1"/>
          </p:cNvPicPr>
          <p:nvPr/>
        </p:nvPicPr>
        <p:blipFill>
          <a:blip r:embed="rId2" cstate="print"/>
          <a:srcRect/>
          <a:stretch>
            <a:fillRect/>
          </a:stretch>
        </p:blipFill>
        <p:spPr bwMode="auto">
          <a:xfrm>
            <a:off x="9679518" y="131764"/>
            <a:ext cx="2070100" cy="1038225"/>
          </a:xfrm>
          <a:prstGeom prst="rect">
            <a:avLst/>
          </a:prstGeom>
          <a:noFill/>
          <a:ln w="9525">
            <a:noFill/>
            <a:miter lim="800000"/>
            <a:headEnd/>
            <a:tailEnd/>
          </a:ln>
        </p:spPr>
      </p:pic>
      <p:sp>
        <p:nvSpPr>
          <p:cNvPr id="5125" name="Rectangle 5"/>
          <p:cNvSpPr>
            <a:spLocks noGrp="1" noChangeArrowheads="1"/>
          </p:cNvSpPr>
          <p:nvPr>
            <p:ph type="ctrTitle"/>
          </p:nvPr>
        </p:nvSpPr>
        <p:spPr>
          <a:xfrm>
            <a:off x="381000" y="1619250"/>
            <a:ext cx="11226800" cy="1143000"/>
          </a:xfrm>
        </p:spPr>
        <p:txBody>
          <a:bodyPr anchor="b"/>
          <a:lstStyle>
            <a:lvl1pPr>
              <a:defRPr sz="3600">
                <a:solidFill>
                  <a:schemeClr val="bg1"/>
                </a:solidFill>
              </a:defRPr>
            </a:lvl1pPr>
          </a:lstStyle>
          <a:p>
            <a:r>
              <a:rPr lang="en-US"/>
              <a:t>Click to edit Master title style</a:t>
            </a:r>
          </a:p>
        </p:txBody>
      </p:sp>
    </p:spTree>
    <p:extLst>
      <p:ext uri="{BB962C8B-B14F-4D97-AF65-F5344CB8AC3E}">
        <p14:creationId xmlns:p14="http://schemas.microsoft.com/office/powerpoint/2010/main" val="1976920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1883835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64025845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2251" y="1536700"/>
            <a:ext cx="5687483"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12934" y="1536700"/>
            <a:ext cx="5687484"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6026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fld id="{2BB60448-E2E8-49F5-843E-B088EBC7A7C3}" type="datetimeFigureOut">
              <a:rPr lang="en-GB" smtClean="0"/>
              <a:t>12/07/2023</a:t>
            </a:fld>
            <a:endParaRPr lang="en-GB"/>
          </a:p>
        </p:txBody>
      </p:sp>
      <p:sp>
        <p:nvSpPr>
          <p:cNvPr id="6" name="Footer Placeholder 4"/>
          <p:cNvSpPr>
            <a:spLocks noGrp="1"/>
          </p:cNvSpPr>
          <p:nvPr>
            <p:ph type="ftr" sz="quarter" idx="11"/>
          </p:nvPr>
        </p:nvSpPr>
        <p:spPr/>
        <p:txBody>
          <a:bodyPr/>
          <a:lstStyle>
            <a:lvl1pPr>
              <a:defRPr/>
            </a:lvl1pPr>
          </a:lstStyle>
          <a:p>
            <a:endParaRPr lang="en-GB"/>
          </a:p>
        </p:txBody>
      </p:sp>
      <p:sp>
        <p:nvSpPr>
          <p:cNvPr id="7" name="Slide Number Placeholder 5"/>
          <p:cNvSpPr>
            <a:spLocks noGrp="1"/>
          </p:cNvSpPr>
          <p:nvPr>
            <p:ph type="sldNum" sz="quarter" idx="12"/>
          </p:nvPr>
        </p:nvSpPr>
        <p:spPr/>
        <p:txBody>
          <a:bodyPr/>
          <a:lstStyle>
            <a:lvl1pPr>
              <a:defRPr/>
            </a:lvl1pPr>
          </a:lstStyle>
          <a:p>
            <a:fld id="{6A0A8EFB-96A1-4B54-99F3-7FFCB6B363CB}" type="slidenum">
              <a:rPr lang="en-GB" smtClean="0"/>
              <a:t>‹#›</a:t>
            </a:fld>
            <a:endParaRPr lang="en-GB"/>
          </a:p>
        </p:txBody>
      </p:sp>
    </p:spTree>
    <p:extLst>
      <p:ext uri="{BB962C8B-B14F-4D97-AF65-F5344CB8AC3E}">
        <p14:creationId xmlns:p14="http://schemas.microsoft.com/office/powerpoint/2010/main" val="171729665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990980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8146676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228011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5491858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43963260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1272628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06934" y="250826"/>
            <a:ext cx="2893484" cy="56038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2251" y="250826"/>
            <a:ext cx="8481483" cy="5603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489645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B8CB4B1-5015-493A-B636-079C7F830D93}" type="slidenum">
              <a:rPr lang="en-GB"/>
              <a:pPr>
                <a:defRPr/>
              </a:pPr>
              <a:t>‹#›</a:t>
            </a:fld>
            <a:endParaRPr lang="en-GB"/>
          </a:p>
        </p:txBody>
      </p:sp>
    </p:spTree>
    <p:extLst>
      <p:ext uri="{BB962C8B-B14F-4D97-AF65-F5344CB8AC3E}">
        <p14:creationId xmlns:p14="http://schemas.microsoft.com/office/powerpoint/2010/main" val="213669096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E49BA33-CE78-4180-ABCB-72EFC41728AB}" type="slidenum">
              <a:rPr lang="en-GB"/>
              <a:pPr>
                <a:defRPr/>
              </a:pPr>
              <a:t>‹#›</a:t>
            </a:fld>
            <a:endParaRPr lang="en-GB"/>
          </a:p>
        </p:txBody>
      </p:sp>
    </p:spTree>
    <p:extLst>
      <p:ext uri="{BB962C8B-B14F-4D97-AF65-F5344CB8AC3E}">
        <p14:creationId xmlns:p14="http://schemas.microsoft.com/office/powerpoint/2010/main" val="410645236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6F7D914-1AA5-4BAF-9160-5D21AA80476D}" type="slidenum">
              <a:rPr lang="en-GB"/>
              <a:pPr>
                <a:defRPr/>
              </a:pPr>
              <a:t>‹#›</a:t>
            </a:fld>
            <a:endParaRPr lang="en-GB"/>
          </a:p>
        </p:txBody>
      </p:sp>
    </p:spTree>
    <p:extLst>
      <p:ext uri="{BB962C8B-B14F-4D97-AF65-F5344CB8AC3E}">
        <p14:creationId xmlns:p14="http://schemas.microsoft.com/office/powerpoint/2010/main" val="1393950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fld id="{2BB60448-E2E8-49F5-843E-B088EBC7A7C3}" type="datetimeFigureOut">
              <a:rPr lang="en-GB" smtClean="0"/>
              <a:t>12/07/2023</a:t>
            </a:fld>
            <a:endParaRPr lang="en-GB"/>
          </a:p>
        </p:txBody>
      </p:sp>
      <p:sp>
        <p:nvSpPr>
          <p:cNvPr id="8" name="Footer Placeholder 4"/>
          <p:cNvSpPr>
            <a:spLocks noGrp="1"/>
          </p:cNvSpPr>
          <p:nvPr>
            <p:ph type="ftr" sz="quarter" idx="11"/>
          </p:nvPr>
        </p:nvSpPr>
        <p:spPr/>
        <p:txBody>
          <a:bodyPr/>
          <a:lstStyle>
            <a:lvl1pPr>
              <a:defRPr/>
            </a:lvl1pPr>
          </a:lstStyle>
          <a:p>
            <a:endParaRPr lang="en-GB"/>
          </a:p>
        </p:txBody>
      </p:sp>
      <p:sp>
        <p:nvSpPr>
          <p:cNvPr id="9" name="Slide Number Placeholder 5"/>
          <p:cNvSpPr>
            <a:spLocks noGrp="1"/>
          </p:cNvSpPr>
          <p:nvPr>
            <p:ph type="sldNum" sz="quarter" idx="12"/>
          </p:nvPr>
        </p:nvSpPr>
        <p:spPr/>
        <p:txBody>
          <a:bodyPr/>
          <a:lstStyle>
            <a:lvl1pPr>
              <a:defRPr/>
            </a:lvl1pPr>
          </a:lstStyle>
          <a:p>
            <a:fld id="{6A0A8EFB-96A1-4B54-99F3-7FFCB6B363CB}" type="slidenum">
              <a:rPr lang="en-GB" smtClean="0"/>
              <a:t>‹#›</a:t>
            </a:fld>
            <a:endParaRPr lang="en-GB"/>
          </a:p>
        </p:txBody>
      </p:sp>
    </p:spTree>
    <p:extLst>
      <p:ext uri="{BB962C8B-B14F-4D97-AF65-F5344CB8AC3E}">
        <p14:creationId xmlns:p14="http://schemas.microsoft.com/office/powerpoint/2010/main" val="7064255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21DA6EB-427E-4990-9DCD-3D5F7604C312}" type="slidenum">
              <a:rPr lang="en-GB"/>
              <a:pPr>
                <a:defRPr/>
              </a:pPr>
              <a:t>‹#›</a:t>
            </a:fld>
            <a:endParaRPr lang="en-GB"/>
          </a:p>
        </p:txBody>
      </p:sp>
    </p:spTree>
    <p:extLst>
      <p:ext uri="{BB962C8B-B14F-4D97-AF65-F5344CB8AC3E}">
        <p14:creationId xmlns:p14="http://schemas.microsoft.com/office/powerpoint/2010/main" val="65157161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EDF3C3DB-3E9B-4178-94B2-159A4A5683A2}" type="slidenum">
              <a:rPr lang="en-GB"/>
              <a:pPr>
                <a:defRPr/>
              </a:pPr>
              <a:t>‹#›</a:t>
            </a:fld>
            <a:endParaRPr lang="en-GB"/>
          </a:p>
        </p:txBody>
      </p:sp>
    </p:spTree>
    <p:extLst>
      <p:ext uri="{BB962C8B-B14F-4D97-AF65-F5344CB8AC3E}">
        <p14:creationId xmlns:p14="http://schemas.microsoft.com/office/powerpoint/2010/main" val="101397511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603EABB2-7485-4F5C-ADDD-70F27583F077}" type="slidenum">
              <a:rPr lang="en-GB"/>
              <a:pPr>
                <a:defRPr/>
              </a:pPr>
              <a:t>‹#›</a:t>
            </a:fld>
            <a:endParaRPr lang="en-GB"/>
          </a:p>
        </p:txBody>
      </p:sp>
    </p:spTree>
    <p:extLst>
      <p:ext uri="{BB962C8B-B14F-4D97-AF65-F5344CB8AC3E}">
        <p14:creationId xmlns:p14="http://schemas.microsoft.com/office/powerpoint/2010/main" val="139253943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966AB4E2-D295-4463-9249-4514D7B61B4E}" type="slidenum">
              <a:rPr lang="en-GB"/>
              <a:pPr>
                <a:defRPr/>
              </a:pPr>
              <a:t>‹#›</a:t>
            </a:fld>
            <a:endParaRPr lang="en-GB"/>
          </a:p>
        </p:txBody>
      </p:sp>
    </p:spTree>
    <p:extLst>
      <p:ext uri="{BB962C8B-B14F-4D97-AF65-F5344CB8AC3E}">
        <p14:creationId xmlns:p14="http://schemas.microsoft.com/office/powerpoint/2010/main" val="367221348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C5F7005-0512-489E-96EB-79C76879CF03}" type="slidenum">
              <a:rPr lang="en-GB"/>
              <a:pPr>
                <a:defRPr/>
              </a:pPr>
              <a:t>‹#›</a:t>
            </a:fld>
            <a:endParaRPr lang="en-GB"/>
          </a:p>
        </p:txBody>
      </p:sp>
    </p:spTree>
    <p:extLst>
      <p:ext uri="{BB962C8B-B14F-4D97-AF65-F5344CB8AC3E}">
        <p14:creationId xmlns:p14="http://schemas.microsoft.com/office/powerpoint/2010/main" val="389420795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FC7CF67-9395-41E7-AF88-9CE5FA4F82F1}" type="slidenum">
              <a:rPr lang="en-GB"/>
              <a:pPr>
                <a:defRPr/>
              </a:pPr>
              <a:t>‹#›</a:t>
            </a:fld>
            <a:endParaRPr lang="en-GB"/>
          </a:p>
        </p:txBody>
      </p:sp>
    </p:spTree>
    <p:extLst>
      <p:ext uri="{BB962C8B-B14F-4D97-AF65-F5344CB8AC3E}">
        <p14:creationId xmlns:p14="http://schemas.microsoft.com/office/powerpoint/2010/main" val="247599634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76EA5DB-6561-4872-87E9-DECBBFE1DDB0}" type="slidenum">
              <a:rPr lang="en-GB"/>
              <a:pPr>
                <a:defRPr/>
              </a:pPr>
              <a:t>‹#›</a:t>
            </a:fld>
            <a:endParaRPr lang="en-GB"/>
          </a:p>
        </p:txBody>
      </p:sp>
    </p:spTree>
    <p:extLst>
      <p:ext uri="{BB962C8B-B14F-4D97-AF65-F5344CB8AC3E}">
        <p14:creationId xmlns:p14="http://schemas.microsoft.com/office/powerpoint/2010/main" val="87523360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0AE6045-9B05-42B4-9A77-EBDB616743ED}" type="slidenum">
              <a:rPr lang="en-GB"/>
              <a:pPr>
                <a:defRPr/>
              </a:pPr>
              <a:t>‹#›</a:t>
            </a:fld>
            <a:endParaRPr lang="en-GB"/>
          </a:p>
        </p:txBody>
      </p:sp>
    </p:spTree>
    <p:extLst>
      <p:ext uri="{BB962C8B-B14F-4D97-AF65-F5344CB8AC3E}">
        <p14:creationId xmlns:p14="http://schemas.microsoft.com/office/powerpoint/2010/main" val="1346887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fld id="{2BB60448-E2E8-49F5-843E-B088EBC7A7C3}" type="datetimeFigureOut">
              <a:rPr lang="en-GB" smtClean="0"/>
              <a:t>12/07/2023</a:t>
            </a:fld>
            <a:endParaRPr lang="en-GB"/>
          </a:p>
        </p:txBody>
      </p:sp>
      <p:sp>
        <p:nvSpPr>
          <p:cNvPr id="4" name="Footer Placeholder 4"/>
          <p:cNvSpPr>
            <a:spLocks noGrp="1"/>
          </p:cNvSpPr>
          <p:nvPr>
            <p:ph type="ftr" sz="quarter" idx="11"/>
          </p:nvPr>
        </p:nvSpPr>
        <p:spPr/>
        <p:txBody>
          <a:bodyPr/>
          <a:lstStyle>
            <a:lvl1pPr>
              <a:defRPr/>
            </a:lvl1pPr>
          </a:lstStyle>
          <a:p>
            <a:endParaRPr lang="en-GB"/>
          </a:p>
        </p:txBody>
      </p:sp>
      <p:sp>
        <p:nvSpPr>
          <p:cNvPr id="5" name="Slide Number Placeholder 5"/>
          <p:cNvSpPr>
            <a:spLocks noGrp="1"/>
          </p:cNvSpPr>
          <p:nvPr>
            <p:ph type="sldNum" sz="quarter" idx="12"/>
          </p:nvPr>
        </p:nvSpPr>
        <p:spPr/>
        <p:txBody>
          <a:bodyPr/>
          <a:lstStyle>
            <a:lvl1pPr>
              <a:defRPr/>
            </a:lvl1pPr>
          </a:lstStyle>
          <a:p>
            <a:fld id="{6A0A8EFB-96A1-4B54-99F3-7FFCB6B363CB}" type="slidenum">
              <a:rPr lang="en-GB" smtClean="0"/>
              <a:t>‹#›</a:t>
            </a:fld>
            <a:endParaRPr lang="en-GB"/>
          </a:p>
        </p:txBody>
      </p:sp>
    </p:spTree>
    <p:extLst>
      <p:ext uri="{BB962C8B-B14F-4D97-AF65-F5344CB8AC3E}">
        <p14:creationId xmlns:p14="http://schemas.microsoft.com/office/powerpoint/2010/main" val="1538002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2BB60448-E2E8-49F5-843E-B088EBC7A7C3}" type="datetimeFigureOut">
              <a:rPr lang="en-GB" smtClean="0"/>
              <a:t>12/07/2023</a:t>
            </a:fld>
            <a:endParaRPr lang="en-GB"/>
          </a:p>
        </p:txBody>
      </p:sp>
      <p:sp>
        <p:nvSpPr>
          <p:cNvPr id="3" name="Footer Placeholder 4"/>
          <p:cNvSpPr>
            <a:spLocks noGrp="1"/>
          </p:cNvSpPr>
          <p:nvPr>
            <p:ph type="ftr" sz="quarter" idx="11"/>
          </p:nvPr>
        </p:nvSpPr>
        <p:spPr/>
        <p:txBody>
          <a:bodyPr/>
          <a:lstStyle>
            <a:lvl1pPr>
              <a:defRPr/>
            </a:lvl1pPr>
          </a:lstStyle>
          <a:p>
            <a:endParaRPr lang="en-GB"/>
          </a:p>
        </p:txBody>
      </p:sp>
      <p:sp>
        <p:nvSpPr>
          <p:cNvPr id="4" name="Slide Number Placeholder 5"/>
          <p:cNvSpPr>
            <a:spLocks noGrp="1"/>
          </p:cNvSpPr>
          <p:nvPr>
            <p:ph type="sldNum" sz="quarter" idx="12"/>
          </p:nvPr>
        </p:nvSpPr>
        <p:spPr/>
        <p:txBody>
          <a:bodyPr/>
          <a:lstStyle>
            <a:lvl1pPr>
              <a:defRPr/>
            </a:lvl1pPr>
          </a:lstStyle>
          <a:p>
            <a:fld id="{6A0A8EFB-96A1-4B54-99F3-7FFCB6B363CB}" type="slidenum">
              <a:rPr lang="en-GB" smtClean="0"/>
              <a:t>‹#›</a:t>
            </a:fld>
            <a:endParaRPr lang="en-GB"/>
          </a:p>
        </p:txBody>
      </p:sp>
    </p:spTree>
    <p:extLst>
      <p:ext uri="{BB962C8B-B14F-4D97-AF65-F5344CB8AC3E}">
        <p14:creationId xmlns:p14="http://schemas.microsoft.com/office/powerpoint/2010/main" val="346990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2BB60448-E2E8-49F5-843E-B088EBC7A7C3}" type="datetimeFigureOut">
              <a:rPr lang="en-GB" smtClean="0"/>
              <a:t>12/07/2023</a:t>
            </a:fld>
            <a:endParaRPr lang="en-GB"/>
          </a:p>
        </p:txBody>
      </p:sp>
      <p:sp>
        <p:nvSpPr>
          <p:cNvPr id="6" name="Footer Placeholder 4"/>
          <p:cNvSpPr>
            <a:spLocks noGrp="1"/>
          </p:cNvSpPr>
          <p:nvPr>
            <p:ph type="ftr" sz="quarter" idx="11"/>
          </p:nvPr>
        </p:nvSpPr>
        <p:spPr/>
        <p:txBody>
          <a:bodyPr/>
          <a:lstStyle>
            <a:lvl1pPr>
              <a:defRPr/>
            </a:lvl1pPr>
          </a:lstStyle>
          <a:p>
            <a:endParaRPr lang="en-GB"/>
          </a:p>
        </p:txBody>
      </p:sp>
      <p:sp>
        <p:nvSpPr>
          <p:cNvPr id="7" name="Slide Number Placeholder 5"/>
          <p:cNvSpPr>
            <a:spLocks noGrp="1"/>
          </p:cNvSpPr>
          <p:nvPr>
            <p:ph type="sldNum" sz="quarter" idx="12"/>
          </p:nvPr>
        </p:nvSpPr>
        <p:spPr/>
        <p:txBody>
          <a:bodyPr/>
          <a:lstStyle>
            <a:lvl1pPr>
              <a:defRPr/>
            </a:lvl1pPr>
          </a:lstStyle>
          <a:p>
            <a:fld id="{6A0A8EFB-96A1-4B54-99F3-7FFCB6B363CB}" type="slidenum">
              <a:rPr lang="en-GB" smtClean="0"/>
              <a:t>‹#›</a:t>
            </a:fld>
            <a:endParaRPr lang="en-GB"/>
          </a:p>
        </p:txBody>
      </p:sp>
    </p:spTree>
    <p:extLst>
      <p:ext uri="{BB962C8B-B14F-4D97-AF65-F5344CB8AC3E}">
        <p14:creationId xmlns:p14="http://schemas.microsoft.com/office/powerpoint/2010/main" val="1259315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2BB60448-E2E8-49F5-843E-B088EBC7A7C3}" type="datetimeFigureOut">
              <a:rPr lang="en-GB" smtClean="0"/>
              <a:t>12/07/2023</a:t>
            </a:fld>
            <a:endParaRPr lang="en-GB"/>
          </a:p>
        </p:txBody>
      </p:sp>
      <p:sp>
        <p:nvSpPr>
          <p:cNvPr id="6" name="Footer Placeholder 4"/>
          <p:cNvSpPr>
            <a:spLocks noGrp="1"/>
          </p:cNvSpPr>
          <p:nvPr>
            <p:ph type="ftr" sz="quarter" idx="11"/>
          </p:nvPr>
        </p:nvSpPr>
        <p:spPr/>
        <p:txBody>
          <a:bodyPr/>
          <a:lstStyle>
            <a:lvl1pPr>
              <a:defRPr/>
            </a:lvl1pPr>
          </a:lstStyle>
          <a:p>
            <a:endParaRPr lang="en-GB"/>
          </a:p>
        </p:txBody>
      </p:sp>
      <p:sp>
        <p:nvSpPr>
          <p:cNvPr id="7" name="Slide Number Placeholder 5"/>
          <p:cNvSpPr>
            <a:spLocks noGrp="1"/>
          </p:cNvSpPr>
          <p:nvPr>
            <p:ph type="sldNum" sz="quarter" idx="12"/>
          </p:nvPr>
        </p:nvSpPr>
        <p:spPr/>
        <p:txBody>
          <a:bodyPr/>
          <a:lstStyle>
            <a:lvl1pPr>
              <a:defRPr/>
            </a:lvl1pPr>
          </a:lstStyle>
          <a:p>
            <a:fld id="{6A0A8EFB-96A1-4B54-99F3-7FFCB6B363CB}" type="slidenum">
              <a:rPr lang="en-GB" smtClean="0"/>
              <a:t>‹#›</a:t>
            </a:fld>
            <a:endParaRPr lang="en-GB"/>
          </a:p>
        </p:txBody>
      </p:sp>
    </p:spTree>
    <p:extLst>
      <p:ext uri="{BB962C8B-B14F-4D97-AF65-F5344CB8AC3E}">
        <p14:creationId xmlns:p14="http://schemas.microsoft.com/office/powerpoint/2010/main" val="3358103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2.jpeg"/><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Arial" pitchFamily="34" charset="0"/>
                <a:cs typeface="+mn-cs"/>
              </a:defRPr>
            </a:lvl1pPr>
          </a:lstStyle>
          <a:p>
            <a:fld id="{2BB60448-E2E8-49F5-843E-B088EBC7A7C3}" type="datetimeFigureOut">
              <a:rPr lang="en-GB" smtClean="0"/>
              <a:t>12/07/2023</a:t>
            </a:fld>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pitchFamily="34" charset="0"/>
                <a:cs typeface="+mn-cs"/>
              </a:defRPr>
            </a:lvl1pPr>
          </a:lstStyle>
          <a:p>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Arial" pitchFamily="34" charset="0"/>
                <a:cs typeface="+mn-cs"/>
              </a:defRPr>
            </a:lvl1pPr>
          </a:lstStyle>
          <a:p>
            <a:fld id="{6A0A8EFB-96A1-4B54-99F3-7FFCB6B363CB}" type="slidenum">
              <a:rPr lang="en-GB" smtClean="0"/>
              <a:t>‹#›</a:t>
            </a:fld>
            <a:endParaRPr lang="en-GB"/>
          </a:p>
        </p:txBody>
      </p:sp>
    </p:spTree>
    <p:extLst>
      <p:ext uri="{BB962C8B-B14F-4D97-AF65-F5344CB8AC3E}">
        <p14:creationId xmlns:p14="http://schemas.microsoft.com/office/powerpoint/2010/main" val="31927954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spect="1" noChangeArrowheads="1"/>
          </p:cNvSpPr>
          <p:nvPr>
            <p:ph type="title"/>
          </p:nvPr>
        </p:nvSpPr>
        <p:spPr bwMode="auto">
          <a:xfrm>
            <a:off x="222251" y="250826"/>
            <a:ext cx="11578167" cy="8048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4339" name="Rectangle 3"/>
          <p:cNvSpPr>
            <a:spLocks noGrp="1" noChangeArrowheads="1"/>
          </p:cNvSpPr>
          <p:nvPr>
            <p:ph type="body" idx="1"/>
          </p:nvPr>
        </p:nvSpPr>
        <p:spPr bwMode="auto">
          <a:xfrm>
            <a:off x="222251" y="1536700"/>
            <a:ext cx="11578167" cy="431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4340" name="Picture 5"/>
          <p:cNvPicPr>
            <a:picLocks noChangeAspect="1" noChangeArrowheads="1"/>
          </p:cNvPicPr>
          <p:nvPr/>
        </p:nvPicPr>
        <p:blipFill>
          <a:blip r:embed="rId14" cstate="print"/>
          <a:srcRect/>
          <a:stretch>
            <a:fillRect/>
          </a:stretch>
        </p:blipFill>
        <p:spPr bwMode="auto">
          <a:xfrm>
            <a:off x="10265833" y="5937250"/>
            <a:ext cx="1610784" cy="808038"/>
          </a:xfrm>
          <a:prstGeom prst="rect">
            <a:avLst/>
          </a:prstGeom>
          <a:noFill/>
          <a:ln w="9525">
            <a:noFill/>
            <a:miter lim="800000"/>
            <a:headEnd/>
            <a:tailEnd/>
          </a:ln>
        </p:spPr>
      </p:pic>
    </p:spTree>
    <p:extLst>
      <p:ext uri="{BB962C8B-B14F-4D97-AF65-F5344CB8AC3E}">
        <p14:creationId xmlns:p14="http://schemas.microsoft.com/office/powerpoint/2010/main" val="193296878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721" r:id="rId12"/>
  </p:sldLayoutIdLst>
  <p:txStyles>
    <p:titleStyle>
      <a:lvl1pPr algn="l" rtl="0" eaLnBrk="1" fontAlgn="base" hangingPunct="1">
        <a:spcBef>
          <a:spcPct val="0"/>
        </a:spcBef>
        <a:spcAft>
          <a:spcPct val="0"/>
        </a:spcAft>
        <a:defRPr sz="2800" b="1">
          <a:solidFill>
            <a:srgbClr val="00239B"/>
          </a:solidFill>
          <a:latin typeface="+mj-lt"/>
          <a:ea typeface="+mj-ea"/>
          <a:cs typeface="+mj-cs"/>
        </a:defRPr>
      </a:lvl1pPr>
      <a:lvl2pPr algn="l" rtl="0" eaLnBrk="1" fontAlgn="base" hangingPunct="1">
        <a:spcBef>
          <a:spcPct val="0"/>
        </a:spcBef>
        <a:spcAft>
          <a:spcPct val="0"/>
        </a:spcAft>
        <a:defRPr sz="2800" b="1">
          <a:solidFill>
            <a:srgbClr val="00239B"/>
          </a:solidFill>
          <a:latin typeface="Arial" charset="0"/>
        </a:defRPr>
      </a:lvl2pPr>
      <a:lvl3pPr algn="l" rtl="0" eaLnBrk="1" fontAlgn="base" hangingPunct="1">
        <a:spcBef>
          <a:spcPct val="0"/>
        </a:spcBef>
        <a:spcAft>
          <a:spcPct val="0"/>
        </a:spcAft>
        <a:defRPr sz="2800" b="1">
          <a:solidFill>
            <a:srgbClr val="00239B"/>
          </a:solidFill>
          <a:latin typeface="Arial" charset="0"/>
        </a:defRPr>
      </a:lvl3pPr>
      <a:lvl4pPr algn="l" rtl="0" eaLnBrk="1" fontAlgn="base" hangingPunct="1">
        <a:spcBef>
          <a:spcPct val="0"/>
        </a:spcBef>
        <a:spcAft>
          <a:spcPct val="0"/>
        </a:spcAft>
        <a:defRPr sz="2800" b="1">
          <a:solidFill>
            <a:srgbClr val="00239B"/>
          </a:solidFill>
          <a:latin typeface="Arial" charset="0"/>
        </a:defRPr>
      </a:lvl4pPr>
      <a:lvl5pPr algn="l" rtl="0" eaLnBrk="1" fontAlgn="base" hangingPunct="1">
        <a:spcBef>
          <a:spcPct val="0"/>
        </a:spcBef>
        <a:spcAft>
          <a:spcPct val="0"/>
        </a:spcAft>
        <a:defRPr sz="2800" b="1">
          <a:solidFill>
            <a:srgbClr val="00239B"/>
          </a:solidFill>
          <a:latin typeface="Arial" charset="0"/>
        </a:defRPr>
      </a:lvl5pPr>
      <a:lvl6pPr marL="457200" algn="l" rtl="0" eaLnBrk="1" fontAlgn="base" hangingPunct="1">
        <a:spcBef>
          <a:spcPct val="0"/>
        </a:spcBef>
        <a:spcAft>
          <a:spcPct val="0"/>
        </a:spcAft>
        <a:defRPr sz="2800" b="1">
          <a:solidFill>
            <a:srgbClr val="00239B"/>
          </a:solidFill>
          <a:latin typeface="Arial" charset="0"/>
        </a:defRPr>
      </a:lvl6pPr>
      <a:lvl7pPr marL="914400" algn="l" rtl="0" eaLnBrk="1" fontAlgn="base" hangingPunct="1">
        <a:spcBef>
          <a:spcPct val="0"/>
        </a:spcBef>
        <a:spcAft>
          <a:spcPct val="0"/>
        </a:spcAft>
        <a:defRPr sz="2800" b="1">
          <a:solidFill>
            <a:srgbClr val="00239B"/>
          </a:solidFill>
          <a:latin typeface="Arial" charset="0"/>
        </a:defRPr>
      </a:lvl7pPr>
      <a:lvl8pPr marL="1371600" algn="l" rtl="0" eaLnBrk="1" fontAlgn="base" hangingPunct="1">
        <a:spcBef>
          <a:spcPct val="0"/>
        </a:spcBef>
        <a:spcAft>
          <a:spcPct val="0"/>
        </a:spcAft>
        <a:defRPr sz="2800" b="1">
          <a:solidFill>
            <a:srgbClr val="00239B"/>
          </a:solidFill>
          <a:latin typeface="Arial" charset="0"/>
        </a:defRPr>
      </a:lvl8pPr>
      <a:lvl9pPr marL="1828800" algn="l" rtl="0" eaLnBrk="1" fontAlgn="base" hangingPunct="1">
        <a:spcBef>
          <a:spcPct val="0"/>
        </a:spcBef>
        <a:spcAft>
          <a:spcPct val="0"/>
        </a:spcAft>
        <a:defRPr sz="2800" b="1">
          <a:solidFill>
            <a:srgbClr val="00239B"/>
          </a:solidFill>
          <a:latin typeface="Arial" charset="0"/>
        </a:defRPr>
      </a:lvl9pPr>
    </p:titleStyle>
    <p:bodyStyle>
      <a:lvl1pPr marL="355600" indent="-355600" algn="l" rtl="0" eaLnBrk="1" fontAlgn="base" hangingPunct="1">
        <a:spcBef>
          <a:spcPct val="20000"/>
        </a:spcBef>
        <a:spcAft>
          <a:spcPct val="0"/>
        </a:spcAft>
        <a:buClr>
          <a:schemeClr val="accent1"/>
        </a:buClr>
        <a:buChar char="•"/>
        <a:defRPr sz="2000">
          <a:solidFill>
            <a:srgbClr val="000000"/>
          </a:solidFill>
          <a:latin typeface="+mn-lt"/>
          <a:ea typeface="+mn-ea"/>
          <a:cs typeface="+mn-cs"/>
        </a:defRPr>
      </a:lvl1pPr>
      <a:lvl2pPr marL="711200" indent="-354013" algn="l" rtl="0" eaLnBrk="1" fontAlgn="base" hangingPunct="1">
        <a:spcBef>
          <a:spcPct val="20000"/>
        </a:spcBef>
        <a:spcAft>
          <a:spcPct val="0"/>
        </a:spcAft>
        <a:buClr>
          <a:schemeClr val="accent1"/>
        </a:buClr>
        <a:buSzPct val="85000"/>
        <a:buFont typeface="Times" pitchFamily="18" charset="0"/>
        <a:buChar char="–"/>
        <a:defRPr>
          <a:solidFill>
            <a:srgbClr val="000000"/>
          </a:solidFill>
          <a:latin typeface="+mn-lt"/>
        </a:defRPr>
      </a:lvl2pPr>
      <a:lvl3pPr marL="984250" indent="-265113" algn="l" rtl="0" eaLnBrk="1" fontAlgn="base" hangingPunct="1">
        <a:spcBef>
          <a:spcPct val="20000"/>
        </a:spcBef>
        <a:spcAft>
          <a:spcPct val="0"/>
        </a:spcAft>
        <a:buClr>
          <a:schemeClr val="accent1"/>
        </a:buClr>
        <a:buSzPct val="85000"/>
        <a:buChar char="•"/>
        <a:defRPr sz="1600">
          <a:solidFill>
            <a:srgbClr val="000000"/>
          </a:solidFill>
          <a:latin typeface="+mn-lt"/>
        </a:defRPr>
      </a:lvl3pPr>
      <a:lvl4pPr marL="1300163" indent="-314325" algn="l" rtl="0" eaLnBrk="1" fontAlgn="base" hangingPunct="1">
        <a:spcBef>
          <a:spcPct val="20000"/>
        </a:spcBef>
        <a:spcAft>
          <a:spcPct val="0"/>
        </a:spcAft>
        <a:buClr>
          <a:schemeClr val="accent1"/>
        </a:buClr>
        <a:buFont typeface="Times" pitchFamily="18" charset="0"/>
        <a:buChar char="–"/>
        <a:defRPr sz="1400">
          <a:solidFill>
            <a:srgbClr val="000000"/>
          </a:solidFill>
          <a:latin typeface="+mn-lt"/>
        </a:defRPr>
      </a:lvl4pPr>
      <a:lvl5pPr marL="2057400" indent="-228600" algn="l" rtl="0" eaLnBrk="1" fontAlgn="base" hangingPunct="1">
        <a:spcBef>
          <a:spcPct val="20000"/>
        </a:spcBef>
        <a:spcAft>
          <a:spcPct val="0"/>
        </a:spcAft>
        <a:buClr>
          <a:schemeClr val="accent1"/>
        </a:buClr>
        <a:buChar char="•"/>
        <a:defRPr sz="1400">
          <a:solidFill>
            <a:srgbClr val="000000"/>
          </a:solidFill>
          <a:latin typeface="+mn-lt"/>
        </a:defRPr>
      </a:lvl5pPr>
      <a:lvl6pPr marL="2514600" indent="-228600" algn="l" rtl="0" eaLnBrk="1" fontAlgn="base" hangingPunct="1">
        <a:spcBef>
          <a:spcPct val="20000"/>
        </a:spcBef>
        <a:spcAft>
          <a:spcPct val="0"/>
        </a:spcAft>
        <a:buClr>
          <a:schemeClr val="accent1"/>
        </a:buClr>
        <a:buChar char="•"/>
        <a:defRPr sz="1400">
          <a:solidFill>
            <a:srgbClr val="000000"/>
          </a:solidFill>
          <a:latin typeface="+mn-lt"/>
        </a:defRPr>
      </a:lvl6pPr>
      <a:lvl7pPr marL="2971800" indent="-228600" algn="l" rtl="0" eaLnBrk="1" fontAlgn="base" hangingPunct="1">
        <a:spcBef>
          <a:spcPct val="20000"/>
        </a:spcBef>
        <a:spcAft>
          <a:spcPct val="0"/>
        </a:spcAft>
        <a:buClr>
          <a:schemeClr val="accent1"/>
        </a:buClr>
        <a:buChar char="•"/>
        <a:defRPr sz="1400">
          <a:solidFill>
            <a:srgbClr val="000000"/>
          </a:solidFill>
          <a:latin typeface="+mn-lt"/>
        </a:defRPr>
      </a:lvl7pPr>
      <a:lvl8pPr marL="3429000" indent="-228600" algn="l" rtl="0" eaLnBrk="1" fontAlgn="base" hangingPunct="1">
        <a:spcBef>
          <a:spcPct val="20000"/>
        </a:spcBef>
        <a:spcAft>
          <a:spcPct val="0"/>
        </a:spcAft>
        <a:buClr>
          <a:schemeClr val="accent1"/>
        </a:buClr>
        <a:buChar char="•"/>
        <a:defRPr sz="1400">
          <a:solidFill>
            <a:srgbClr val="000000"/>
          </a:solidFill>
          <a:latin typeface="+mn-lt"/>
        </a:defRPr>
      </a:lvl8pPr>
      <a:lvl9pPr marL="3886200" indent="-228600" algn="l" rtl="0" eaLnBrk="1" fontAlgn="base" hangingPunct="1">
        <a:spcBef>
          <a:spcPct val="20000"/>
        </a:spcBef>
        <a:spcAft>
          <a:spcPct val="0"/>
        </a:spcAft>
        <a:buClr>
          <a:schemeClr val="accent1"/>
        </a:buClr>
        <a:buChar char="•"/>
        <a:defRPr sz="14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266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172"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fontAlgn="auto">
              <a:spcBef>
                <a:spcPts val="0"/>
              </a:spcBef>
              <a:spcAft>
                <a:spcPts val="0"/>
              </a:spcAft>
              <a:defRPr kumimoji="1" sz="1400" b="0">
                <a:solidFill>
                  <a:schemeClr val="tx1"/>
                </a:solidFill>
                <a:latin typeface="Times New Roman" pitchFamily="18" charset="0"/>
                <a:cs typeface="+mn-cs"/>
              </a:defRPr>
            </a:lvl1pPr>
          </a:lstStyle>
          <a:p>
            <a:pPr>
              <a:defRPr/>
            </a:pPr>
            <a:endParaRPr lang="en-GB"/>
          </a:p>
        </p:txBody>
      </p:sp>
      <p:sp>
        <p:nvSpPr>
          <p:cNvPr id="7173"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kumimoji="1" sz="1400" b="0">
                <a:solidFill>
                  <a:schemeClr val="tx1"/>
                </a:solidFill>
                <a:latin typeface="Times New Roman" pitchFamily="18" charset="0"/>
                <a:cs typeface="+mn-cs"/>
              </a:defRPr>
            </a:lvl1pPr>
          </a:lstStyle>
          <a:p>
            <a:pPr>
              <a:defRPr/>
            </a:pPr>
            <a:endParaRPr lang="en-GB"/>
          </a:p>
        </p:txBody>
      </p:sp>
      <p:sp>
        <p:nvSpPr>
          <p:cNvPr id="7174"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kumimoji="1" sz="1400" b="0">
                <a:solidFill>
                  <a:schemeClr val="tx1"/>
                </a:solidFill>
                <a:latin typeface="Times New Roman" pitchFamily="18" charset="0"/>
                <a:cs typeface="+mn-cs"/>
              </a:defRPr>
            </a:lvl1pPr>
          </a:lstStyle>
          <a:p>
            <a:pPr>
              <a:defRPr/>
            </a:pPr>
            <a:fld id="{A8C02E6B-C7DB-4997-B512-B100066F75CC}" type="slidenum">
              <a:rPr lang="en-GB"/>
              <a:pPr>
                <a:defRPr/>
              </a:pPr>
              <a:t>‹#›</a:t>
            </a:fld>
            <a:endParaRPr lang="en-GB"/>
          </a:p>
        </p:txBody>
      </p:sp>
    </p:spTree>
    <p:extLst>
      <p:ext uri="{BB962C8B-B14F-4D97-AF65-F5344CB8AC3E}">
        <p14:creationId xmlns:p14="http://schemas.microsoft.com/office/powerpoint/2010/main" val="3592094692"/>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spect="1" noChangeArrowheads="1"/>
          </p:cNvSpPr>
          <p:nvPr>
            <p:ph type="title"/>
          </p:nvPr>
        </p:nvSpPr>
        <p:spPr bwMode="auto">
          <a:xfrm>
            <a:off x="222251" y="250826"/>
            <a:ext cx="11578167" cy="8048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38915" name="Rectangle 3"/>
          <p:cNvSpPr>
            <a:spLocks noGrp="1" noChangeArrowheads="1"/>
          </p:cNvSpPr>
          <p:nvPr>
            <p:ph type="body" idx="1"/>
          </p:nvPr>
        </p:nvSpPr>
        <p:spPr bwMode="auto">
          <a:xfrm>
            <a:off x="222251" y="1536700"/>
            <a:ext cx="11578167" cy="431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38916" name="Picture 5"/>
          <p:cNvPicPr>
            <a:picLocks noChangeAspect="1" noChangeArrowheads="1"/>
          </p:cNvPicPr>
          <p:nvPr/>
        </p:nvPicPr>
        <p:blipFill>
          <a:blip r:embed="rId13" cstate="print"/>
          <a:srcRect/>
          <a:stretch>
            <a:fillRect/>
          </a:stretch>
        </p:blipFill>
        <p:spPr bwMode="auto">
          <a:xfrm>
            <a:off x="10265833" y="5937250"/>
            <a:ext cx="1610784" cy="808038"/>
          </a:xfrm>
          <a:prstGeom prst="rect">
            <a:avLst/>
          </a:prstGeom>
          <a:noFill/>
          <a:ln w="9525">
            <a:noFill/>
            <a:miter lim="800000"/>
            <a:headEnd/>
            <a:tailEnd/>
          </a:ln>
        </p:spPr>
      </p:pic>
    </p:spTree>
    <p:extLst>
      <p:ext uri="{BB962C8B-B14F-4D97-AF65-F5344CB8AC3E}">
        <p14:creationId xmlns:p14="http://schemas.microsoft.com/office/powerpoint/2010/main" val="1602096140"/>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rtl="0" eaLnBrk="1" fontAlgn="base" hangingPunct="1">
        <a:spcBef>
          <a:spcPct val="0"/>
        </a:spcBef>
        <a:spcAft>
          <a:spcPct val="0"/>
        </a:spcAft>
        <a:defRPr sz="2800" b="1">
          <a:solidFill>
            <a:srgbClr val="00239B"/>
          </a:solidFill>
          <a:latin typeface="+mj-lt"/>
          <a:ea typeface="+mj-ea"/>
          <a:cs typeface="+mj-cs"/>
        </a:defRPr>
      </a:lvl1pPr>
      <a:lvl2pPr algn="l" rtl="0" eaLnBrk="1" fontAlgn="base" hangingPunct="1">
        <a:spcBef>
          <a:spcPct val="0"/>
        </a:spcBef>
        <a:spcAft>
          <a:spcPct val="0"/>
        </a:spcAft>
        <a:defRPr sz="2800" b="1">
          <a:solidFill>
            <a:srgbClr val="00239B"/>
          </a:solidFill>
          <a:latin typeface="Arial" charset="0"/>
        </a:defRPr>
      </a:lvl2pPr>
      <a:lvl3pPr algn="l" rtl="0" eaLnBrk="1" fontAlgn="base" hangingPunct="1">
        <a:spcBef>
          <a:spcPct val="0"/>
        </a:spcBef>
        <a:spcAft>
          <a:spcPct val="0"/>
        </a:spcAft>
        <a:defRPr sz="2800" b="1">
          <a:solidFill>
            <a:srgbClr val="00239B"/>
          </a:solidFill>
          <a:latin typeface="Arial" charset="0"/>
        </a:defRPr>
      </a:lvl3pPr>
      <a:lvl4pPr algn="l" rtl="0" eaLnBrk="1" fontAlgn="base" hangingPunct="1">
        <a:spcBef>
          <a:spcPct val="0"/>
        </a:spcBef>
        <a:spcAft>
          <a:spcPct val="0"/>
        </a:spcAft>
        <a:defRPr sz="2800" b="1">
          <a:solidFill>
            <a:srgbClr val="00239B"/>
          </a:solidFill>
          <a:latin typeface="Arial" charset="0"/>
        </a:defRPr>
      </a:lvl4pPr>
      <a:lvl5pPr algn="l" rtl="0" eaLnBrk="1" fontAlgn="base" hangingPunct="1">
        <a:spcBef>
          <a:spcPct val="0"/>
        </a:spcBef>
        <a:spcAft>
          <a:spcPct val="0"/>
        </a:spcAft>
        <a:defRPr sz="2800" b="1">
          <a:solidFill>
            <a:srgbClr val="00239B"/>
          </a:solidFill>
          <a:latin typeface="Arial" charset="0"/>
        </a:defRPr>
      </a:lvl5pPr>
      <a:lvl6pPr marL="457200" algn="l" rtl="0" eaLnBrk="1" fontAlgn="base" hangingPunct="1">
        <a:spcBef>
          <a:spcPct val="0"/>
        </a:spcBef>
        <a:spcAft>
          <a:spcPct val="0"/>
        </a:spcAft>
        <a:defRPr sz="2800" b="1">
          <a:solidFill>
            <a:srgbClr val="00239B"/>
          </a:solidFill>
          <a:latin typeface="Arial" charset="0"/>
        </a:defRPr>
      </a:lvl6pPr>
      <a:lvl7pPr marL="914400" algn="l" rtl="0" eaLnBrk="1" fontAlgn="base" hangingPunct="1">
        <a:spcBef>
          <a:spcPct val="0"/>
        </a:spcBef>
        <a:spcAft>
          <a:spcPct val="0"/>
        </a:spcAft>
        <a:defRPr sz="2800" b="1">
          <a:solidFill>
            <a:srgbClr val="00239B"/>
          </a:solidFill>
          <a:latin typeface="Arial" charset="0"/>
        </a:defRPr>
      </a:lvl7pPr>
      <a:lvl8pPr marL="1371600" algn="l" rtl="0" eaLnBrk="1" fontAlgn="base" hangingPunct="1">
        <a:spcBef>
          <a:spcPct val="0"/>
        </a:spcBef>
        <a:spcAft>
          <a:spcPct val="0"/>
        </a:spcAft>
        <a:defRPr sz="2800" b="1">
          <a:solidFill>
            <a:srgbClr val="00239B"/>
          </a:solidFill>
          <a:latin typeface="Arial" charset="0"/>
        </a:defRPr>
      </a:lvl8pPr>
      <a:lvl9pPr marL="1828800" algn="l" rtl="0" eaLnBrk="1" fontAlgn="base" hangingPunct="1">
        <a:spcBef>
          <a:spcPct val="0"/>
        </a:spcBef>
        <a:spcAft>
          <a:spcPct val="0"/>
        </a:spcAft>
        <a:defRPr sz="2800" b="1">
          <a:solidFill>
            <a:srgbClr val="00239B"/>
          </a:solidFill>
          <a:latin typeface="Arial" charset="0"/>
        </a:defRPr>
      </a:lvl9pPr>
    </p:titleStyle>
    <p:bodyStyle>
      <a:lvl1pPr marL="355600" indent="-355600" algn="l" rtl="0" eaLnBrk="1" fontAlgn="base" hangingPunct="1">
        <a:spcBef>
          <a:spcPct val="20000"/>
        </a:spcBef>
        <a:spcAft>
          <a:spcPct val="0"/>
        </a:spcAft>
        <a:buClr>
          <a:schemeClr val="accent1"/>
        </a:buClr>
        <a:buChar char="•"/>
        <a:defRPr sz="2000">
          <a:solidFill>
            <a:srgbClr val="000000"/>
          </a:solidFill>
          <a:latin typeface="+mn-lt"/>
          <a:ea typeface="+mn-ea"/>
          <a:cs typeface="+mn-cs"/>
        </a:defRPr>
      </a:lvl1pPr>
      <a:lvl2pPr marL="711200" indent="-354013" algn="l" rtl="0" eaLnBrk="1" fontAlgn="base" hangingPunct="1">
        <a:spcBef>
          <a:spcPct val="20000"/>
        </a:spcBef>
        <a:spcAft>
          <a:spcPct val="0"/>
        </a:spcAft>
        <a:buClr>
          <a:schemeClr val="accent1"/>
        </a:buClr>
        <a:buSzPct val="85000"/>
        <a:buFont typeface="Times" pitchFamily="18" charset="0"/>
        <a:buChar char="–"/>
        <a:defRPr>
          <a:solidFill>
            <a:srgbClr val="000000"/>
          </a:solidFill>
          <a:latin typeface="+mn-lt"/>
        </a:defRPr>
      </a:lvl2pPr>
      <a:lvl3pPr marL="984250" indent="-265113" algn="l" rtl="0" eaLnBrk="1" fontAlgn="base" hangingPunct="1">
        <a:spcBef>
          <a:spcPct val="20000"/>
        </a:spcBef>
        <a:spcAft>
          <a:spcPct val="0"/>
        </a:spcAft>
        <a:buClr>
          <a:schemeClr val="accent1"/>
        </a:buClr>
        <a:buSzPct val="85000"/>
        <a:buChar char="•"/>
        <a:defRPr sz="1600">
          <a:solidFill>
            <a:srgbClr val="000000"/>
          </a:solidFill>
          <a:latin typeface="+mn-lt"/>
        </a:defRPr>
      </a:lvl3pPr>
      <a:lvl4pPr marL="1300163" indent="-314325" algn="l" rtl="0" eaLnBrk="1" fontAlgn="base" hangingPunct="1">
        <a:spcBef>
          <a:spcPct val="20000"/>
        </a:spcBef>
        <a:spcAft>
          <a:spcPct val="0"/>
        </a:spcAft>
        <a:buClr>
          <a:schemeClr val="accent1"/>
        </a:buClr>
        <a:buFont typeface="Times" pitchFamily="18" charset="0"/>
        <a:buChar char="–"/>
        <a:defRPr sz="1400">
          <a:solidFill>
            <a:srgbClr val="000000"/>
          </a:solidFill>
          <a:latin typeface="+mn-lt"/>
        </a:defRPr>
      </a:lvl4pPr>
      <a:lvl5pPr marL="2057400" indent="-228600" algn="l" rtl="0" eaLnBrk="1" fontAlgn="base" hangingPunct="1">
        <a:spcBef>
          <a:spcPct val="20000"/>
        </a:spcBef>
        <a:spcAft>
          <a:spcPct val="0"/>
        </a:spcAft>
        <a:buClr>
          <a:schemeClr val="accent1"/>
        </a:buClr>
        <a:buChar char="•"/>
        <a:defRPr sz="1400">
          <a:solidFill>
            <a:srgbClr val="000000"/>
          </a:solidFill>
          <a:latin typeface="+mn-lt"/>
        </a:defRPr>
      </a:lvl5pPr>
      <a:lvl6pPr marL="2514600" indent="-228600" algn="l" rtl="0" eaLnBrk="1" fontAlgn="base" hangingPunct="1">
        <a:spcBef>
          <a:spcPct val="20000"/>
        </a:spcBef>
        <a:spcAft>
          <a:spcPct val="0"/>
        </a:spcAft>
        <a:buClr>
          <a:schemeClr val="accent1"/>
        </a:buClr>
        <a:buChar char="•"/>
        <a:defRPr sz="1400">
          <a:solidFill>
            <a:srgbClr val="000000"/>
          </a:solidFill>
          <a:latin typeface="+mn-lt"/>
        </a:defRPr>
      </a:lvl6pPr>
      <a:lvl7pPr marL="2971800" indent="-228600" algn="l" rtl="0" eaLnBrk="1" fontAlgn="base" hangingPunct="1">
        <a:spcBef>
          <a:spcPct val="20000"/>
        </a:spcBef>
        <a:spcAft>
          <a:spcPct val="0"/>
        </a:spcAft>
        <a:buClr>
          <a:schemeClr val="accent1"/>
        </a:buClr>
        <a:buChar char="•"/>
        <a:defRPr sz="1400">
          <a:solidFill>
            <a:srgbClr val="000000"/>
          </a:solidFill>
          <a:latin typeface="+mn-lt"/>
        </a:defRPr>
      </a:lvl7pPr>
      <a:lvl8pPr marL="3429000" indent="-228600" algn="l" rtl="0" eaLnBrk="1" fontAlgn="base" hangingPunct="1">
        <a:spcBef>
          <a:spcPct val="20000"/>
        </a:spcBef>
        <a:spcAft>
          <a:spcPct val="0"/>
        </a:spcAft>
        <a:buClr>
          <a:schemeClr val="accent1"/>
        </a:buClr>
        <a:buChar char="•"/>
        <a:defRPr sz="1400">
          <a:solidFill>
            <a:srgbClr val="000000"/>
          </a:solidFill>
          <a:latin typeface="+mn-lt"/>
        </a:defRPr>
      </a:lvl8pPr>
      <a:lvl9pPr marL="3886200" indent="-228600" algn="l" rtl="0" eaLnBrk="1" fontAlgn="base" hangingPunct="1">
        <a:spcBef>
          <a:spcPct val="20000"/>
        </a:spcBef>
        <a:spcAft>
          <a:spcPct val="0"/>
        </a:spcAft>
        <a:buClr>
          <a:schemeClr val="accent1"/>
        </a:buClr>
        <a:buChar char="•"/>
        <a:defRPr sz="14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51203"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172"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fontAlgn="auto">
              <a:spcBef>
                <a:spcPts val="0"/>
              </a:spcBef>
              <a:spcAft>
                <a:spcPts val="0"/>
              </a:spcAft>
              <a:defRPr kumimoji="1" sz="1400" b="0">
                <a:solidFill>
                  <a:schemeClr val="tx1"/>
                </a:solidFill>
                <a:latin typeface="Times New Roman" pitchFamily="18" charset="0"/>
                <a:cs typeface="+mn-cs"/>
              </a:defRPr>
            </a:lvl1pPr>
          </a:lstStyle>
          <a:p>
            <a:pPr>
              <a:defRPr/>
            </a:pPr>
            <a:endParaRPr lang="en-GB"/>
          </a:p>
        </p:txBody>
      </p:sp>
      <p:sp>
        <p:nvSpPr>
          <p:cNvPr id="7173"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kumimoji="1" sz="1400" b="0">
                <a:solidFill>
                  <a:schemeClr val="tx1"/>
                </a:solidFill>
                <a:latin typeface="Times New Roman" pitchFamily="18" charset="0"/>
                <a:cs typeface="+mn-cs"/>
              </a:defRPr>
            </a:lvl1pPr>
          </a:lstStyle>
          <a:p>
            <a:pPr>
              <a:defRPr/>
            </a:pPr>
            <a:endParaRPr lang="en-GB"/>
          </a:p>
        </p:txBody>
      </p:sp>
      <p:sp>
        <p:nvSpPr>
          <p:cNvPr id="7174"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kumimoji="1" sz="1400" b="0">
                <a:solidFill>
                  <a:schemeClr val="tx1"/>
                </a:solidFill>
                <a:latin typeface="Times New Roman" pitchFamily="18" charset="0"/>
                <a:cs typeface="+mn-cs"/>
              </a:defRPr>
            </a:lvl1pPr>
          </a:lstStyle>
          <a:p>
            <a:pPr>
              <a:defRPr/>
            </a:pPr>
            <a:fld id="{266C1C33-65D8-4994-B544-E90AC6B01D99}" type="slidenum">
              <a:rPr lang="en-GB"/>
              <a:pPr>
                <a:defRPr/>
              </a:pPr>
              <a:t>‹#›</a:t>
            </a:fld>
            <a:endParaRPr lang="en-GB"/>
          </a:p>
        </p:txBody>
      </p:sp>
    </p:spTree>
    <p:extLst>
      <p:ext uri="{BB962C8B-B14F-4D97-AF65-F5344CB8AC3E}">
        <p14:creationId xmlns:p14="http://schemas.microsoft.com/office/powerpoint/2010/main" val="3198591332"/>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14.xml.rels><?xml version="1.0" encoding="UTF-8" standalone="yes"?>
<Relationships xmlns="http://schemas.openxmlformats.org/package/2006/relationships"><Relationship Id="rId3" Type="http://schemas.openxmlformats.org/officeDocument/2006/relationships/image" Target="../media/image4.gif"/><Relationship Id="rId7" Type="http://schemas.openxmlformats.org/officeDocument/2006/relationships/image" Target="../media/image8.gi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7.gif"/><Relationship Id="rId5" Type="http://schemas.openxmlformats.org/officeDocument/2006/relationships/image" Target="../media/image6.gif"/><Relationship Id="rId4" Type="http://schemas.openxmlformats.org/officeDocument/2006/relationships/image" Target="../media/image5.gif"/></Relationships>
</file>

<file path=ppt/slides/_rels/slide15.xml.rels><?xml version="1.0" encoding="UTF-8" standalone="yes"?>
<Relationships xmlns="http://schemas.openxmlformats.org/package/2006/relationships"><Relationship Id="rId3" Type="http://schemas.openxmlformats.org/officeDocument/2006/relationships/hyperlink" Target="mailto:philippa.cordingley@curee.co.uk" TargetMode="External"/><Relationship Id="rId2" Type="http://schemas.openxmlformats.org/officeDocument/2006/relationships/hyperlink" Target="mailto:Gillian.sheail@curee.co.uk" TargetMode="External"/><Relationship Id="rId1" Type="http://schemas.openxmlformats.org/officeDocument/2006/relationships/slideLayout" Target="../slideLayouts/slideLayout2.xml"/><Relationship Id="rId5" Type="http://schemas.openxmlformats.org/officeDocument/2006/relationships/hyperlink" Target="http://www.ascl.org.uk/" TargetMode="External"/><Relationship Id="rId4" Type="http://schemas.openxmlformats.org/officeDocument/2006/relationships/hyperlink" Target="mailto:bart.c@CFEY.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9.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162CA-36FB-CBDC-4251-50CC20FF8B53}"/>
              </a:ext>
            </a:extLst>
          </p:cNvPr>
          <p:cNvSpPr>
            <a:spLocks noGrp="1"/>
          </p:cNvSpPr>
          <p:nvPr>
            <p:ph type="ctrTitle"/>
          </p:nvPr>
        </p:nvSpPr>
        <p:spPr>
          <a:xfrm>
            <a:off x="405352" y="1008668"/>
            <a:ext cx="10363200" cy="2742613"/>
          </a:xfrm>
        </p:spPr>
        <p:txBody>
          <a:bodyPr>
            <a:noAutofit/>
          </a:bodyPr>
          <a:lstStyle/>
          <a:p>
            <a:r>
              <a:rPr lang="en-GB" sz="4000" dirty="0"/>
              <a:t>Translating</a:t>
            </a:r>
            <a:br>
              <a:rPr lang="en-GB" sz="4000" dirty="0"/>
            </a:br>
            <a:r>
              <a:rPr lang="en-GB" sz="4000" dirty="0"/>
              <a:t>our questions, evidence and learning into a springboard for research-informed school leadership</a:t>
            </a:r>
          </a:p>
        </p:txBody>
      </p:sp>
      <p:sp>
        <p:nvSpPr>
          <p:cNvPr id="3" name="Subtitle 2">
            <a:extLst>
              <a:ext uri="{FF2B5EF4-FFF2-40B4-BE49-F238E27FC236}">
                <a16:creationId xmlns:a16="http://schemas.microsoft.com/office/drawing/2014/main" id="{C2636B58-977E-B4FD-0CE1-716A43F052E1}"/>
              </a:ext>
            </a:extLst>
          </p:cNvPr>
          <p:cNvSpPr>
            <a:spLocks noGrp="1"/>
          </p:cNvSpPr>
          <p:nvPr>
            <p:ph type="subTitle" idx="1"/>
          </p:nvPr>
        </p:nvSpPr>
        <p:spPr>
          <a:xfrm>
            <a:off x="1555423" y="4272699"/>
            <a:ext cx="8534400" cy="1752600"/>
          </a:xfrm>
        </p:spPr>
        <p:txBody>
          <a:bodyPr/>
          <a:lstStyle/>
          <a:p>
            <a:r>
              <a:rPr lang="en-GB" dirty="0"/>
              <a:t>Professor Philippa Cordingley ( CUREE)</a:t>
            </a:r>
          </a:p>
          <a:p>
            <a:r>
              <a:rPr lang="en-GB" dirty="0"/>
              <a:t>Bart Crisp, Centre for Education and Youth (CFEY)</a:t>
            </a:r>
          </a:p>
        </p:txBody>
      </p:sp>
    </p:spTree>
    <p:extLst>
      <p:ext uri="{BB962C8B-B14F-4D97-AF65-F5344CB8AC3E}">
        <p14:creationId xmlns:p14="http://schemas.microsoft.com/office/powerpoint/2010/main" val="817177047"/>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2DF6DCC-538E-30DA-F264-CA47C810500D}"/>
              </a:ext>
            </a:extLst>
          </p:cNvPr>
          <p:cNvSpPr>
            <a:spLocks noGrp="1"/>
          </p:cNvSpPr>
          <p:nvPr>
            <p:ph type="title"/>
          </p:nvPr>
        </p:nvSpPr>
        <p:spPr>
          <a:xfrm>
            <a:off x="609600" y="274638"/>
            <a:ext cx="9974094" cy="1143000"/>
          </a:xfrm>
        </p:spPr>
        <p:txBody>
          <a:bodyPr/>
          <a:lstStyle/>
          <a:p>
            <a:r>
              <a:rPr lang="en-GB" dirty="0"/>
              <a:t>Mapping the main contours</a:t>
            </a:r>
          </a:p>
        </p:txBody>
      </p:sp>
      <p:sp>
        <p:nvSpPr>
          <p:cNvPr id="7" name="Content Placeholder 6">
            <a:extLst>
              <a:ext uri="{FF2B5EF4-FFF2-40B4-BE49-F238E27FC236}">
                <a16:creationId xmlns:a16="http://schemas.microsoft.com/office/drawing/2014/main" id="{61478A30-F902-AB81-21F9-13F3CE7F4BC6}"/>
              </a:ext>
            </a:extLst>
          </p:cNvPr>
          <p:cNvSpPr>
            <a:spLocks noGrp="1"/>
          </p:cNvSpPr>
          <p:nvPr>
            <p:ph idx="1"/>
          </p:nvPr>
        </p:nvSpPr>
        <p:spPr/>
        <p:txBody>
          <a:bodyPr/>
          <a:lstStyle/>
          <a:p>
            <a:r>
              <a:rPr lang="en-GB" sz="3600" dirty="0"/>
              <a:t>Now  let’s start to sketch out your posters</a:t>
            </a:r>
          </a:p>
          <a:p>
            <a:r>
              <a:rPr lang="en-GB" sz="3600" dirty="0"/>
              <a:t>You have two sheets:</a:t>
            </a:r>
          </a:p>
          <a:p>
            <a:pPr lvl="1"/>
            <a:r>
              <a:rPr lang="en-GB" sz="3200" dirty="0"/>
              <a:t>Use one to make notes re things you want to check out or access</a:t>
            </a:r>
          </a:p>
          <a:p>
            <a:pPr lvl="1"/>
            <a:r>
              <a:rPr lang="en-GB" sz="3200" dirty="0"/>
              <a:t>Use the other to make a first draft which you can keep refining</a:t>
            </a:r>
          </a:p>
        </p:txBody>
      </p:sp>
    </p:spTree>
    <p:extLst>
      <p:ext uri="{BB962C8B-B14F-4D97-AF65-F5344CB8AC3E}">
        <p14:creationId xmlns:p14="http://schemas.microsoft.com/office/powerpoint/2010/main" val="253292886"/>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FAFC3-C0B0-D286-1A62-694335BF26BC}"/>
              </a:ext>
            </a:extLst>
          </p:cNvPr>
          <p:cNvSpPr>
            <a:spLocks noGrp="1"/>
          </p:cNvSpPr>
          <p:nvPr>
            <p:ph type="title"/>
          </p:nvPr>
        </p:nvSpPr>
        <p:spPr>
          <a:xfrm>
            <a:off x="1210234" y="274638"/>
            <a:ext cx="9197789" cy="1143000"/>
          </a:xfrm>
        </p:spPr>
        <p:txBody>
          <a:bodyPr/>
          <a:lstStyle/>
          <a:p>
            <a:r>
              <a:rPr lang="en-GB" dirty="0">
                <a:latin typeface="Calibri" panose="020F0502020204030204" pitchFamily="34" charset="0"/>
                <a:cs typeface="Calibri" panose="020F0502020204030204" pitchFamily="34" charset="0"/>
              </a:rPr>
              <a:t>Half way check in </a:t>
            </a:r>
          </a:p>
        </p:txBody>
      </p:sp>
      <p:sp>
        <p:nvSpPr>
          <p:cNvPr id="3" name="Content Placeholder 2">
            <a:extLst>
              <a:ext uri="{FF2B5EF4-FFF2-40B4-BE49-F238E27FC236}">
                <a16:creationId xmlns:a16="http://schemas.microsoft.com/office/drawing/2014/main" id="{E34D206D-9185-BEC7-4F85-CFC61D7E6386}"/>
              </a:ext>
            </a:extLst>
          </p:cNvPr>
          <p:cNvSpPr>
            <a:spLocks noGrp="1"/>
          </p:cNvSpPr>
          <p:nvPr>
            <p:ph idx="1"/>
          </p:nvPr>
        </p:nvSpPr>
        <p:spPr/>
        <p:txBody>
          <a:bodyPr/>
          <a:lstStyle/>
          <a:p>
            <a:r>
              <a:rPr lang="en-GB" sz="2800" dirty="0">
                <a:latin typeface="Calibri" panose="020F0502020204030204" pitchFamily="34" charset="0"/>
                <a:cs typeface="Calibri" panose="020F0502020204030204" pitchFamily="34" charset="0"/>
              </a:rPr>
              <a:t>Let’s pause  in completing our posters and share what we’ve done with another head before some plenary discussion of key issues</a:t>
            </a:r>
          </a:p>
          <a:p>
            <a:endParaRPr lang="en-GB" dirty="0"/>
          </a:p>
        </p:txBody>
      </p:sp>
    </p:spTree>
    <p:extLst>
      <p:ext uri="{BB962C8B-B14F-4D97-AF65-F5344CB8AC3E}">
        <p14:creationId xmlns:p14="http://schemas.microsoft.com/office/powerpoint/2010/main" val="2384800017"/>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0AE3D-6701-2E36-6D85-C2FB22529C83}"/>
              </a:ext>
            </a:extLst>
          </p:cNvPr>
          <p:cNvSpPr>
            <a:spLocks noGrp="1"/>
          </p:cNvSpPr>
          <p:nvPr>
            <p:ph type="title"/>
          </p:nvPr>
        </p:nvSpPr>
        <p:spPr/>
        <p:txBody>
          <a:bodyPr/>
          <a:lstStyle/>
          <a:p>
            <a:r>
              <a:rPr lang="en-GB" dirty="0"/>
              <a:t>What happens after today </a:t>
            </a:r>
          </a:p>
        </p:txBody>
      </p:sp>
      <p:sp>
        <p:nvSpPr>
          <p:cNvPr id="3" name="Content Placeholder 2">
            <a:extLst>
              <a:ext uri="{FF2B5EF4-FFF2-40B4-BE49-F238E27FC236}">
                <a16:creationId xmlns:a16="http://schemas.microsoft.com/office/drawing/2014/main" id="{490EFA0A-65B5-44C3-FC4E-EA27FC5E8105}"/>
              </a:ext>
            </a:extLst>
          </p:cNvPr>
          <p:cNvSpPr>
            <a:spLocks noGrp="1"/>
          </p:cNvSpPr>
          <p:nvPr>
            <p:ph idx="1"/>
          </p:nvPr>
        </p:nvSpPr>
        <p:spPr>
          <a:xfrm>
            <a:off x="222252" y="1225485"/>
            <a:ext cx="10382903" cy="5213022"/>
          </a:xfrm>
        </p:spPr>
        <p:txBody>
          <a:bodyPr/>
          <a:lstStyle/>
          <a:p>
            <a:r>
              <a:rPr lang="en-GB" sz="2800" dirty="0">
                <a:latin typeface="Calibri" panose="020F0502020204030204" pitchFamily="34" charset="0"/>
                <a:cs typeface="Calibri" panose="020F0502020204030204" pitchFamily="34" charset="0"/>
              </a:rPr>
              <a:t>You will leave today with a part or full version of your poster </a:t>
            </a:r>
          </a:p>
          <a:p>
            <a:r>
              <a:rPr lang="en-GB" sz="2800" dirty="0">
                <a:latin typeface="Calibri" panose="020F0502020204030204" pitchFamily="34" charset="0"/>
                <a:cs typeface="Calibri" panose="020F0502020204030204" pitchFamily="34" charset="0"/>
              </a:rPr>
              <a:t>Ready for completion and or testing and refining with colleagues and via access to more evidence </a:t>
            </a:r>
          </a:p>
          <a:p>
            <a:r>
              <a:rPr lang="en-GB" sz="2800" dirty="0">
                <a:latin typeface="Calibri" panose="020F0502020204030204" pitchFamily="34" charset="0"/>
                <a:cs typeface="Calibri" panose="020F0502020204030204" pitchFamily="34" charset="0"/>
              </a:rPr>
              <a:t>You might focus on one or two components today, depending on the evidence you brought with you/ can access remotely  </a:t>
            </a:r>
          </a:p>
          <a:p>
            <a:r>
              <a:rPr lang="en-GB" sz="2800" dirty="0">
                <a:latin typeface="Calibri" panose="020F0502020204030204" pitchFamily="34" charset="0"/>
                <a:cs typeface="Calibri" panose="020F0502020204030204" pitchFamily="34" charset="0"/>
              </a:rPr>
              <a:t>What matters is:</a:t>
            </a:r>
          </a:p>
          <a:p>
            <a:pPr lvl="1"/>
            <a:r>
              <a:rPr lang="en-GB" sz="2600" dirty="0">
                <a:latin typeface="Calibri" panose="020F0502020204030204" pitchFamily="34" charset="0"/>
                <a:cs typeface="Calibri" panose="020F0502020204030204" pitchFamily="34" charset="0"/>
              </a:rPr>
              <a:t>Moving beyond a blank for each type of section</a:t>
            </a:r>
          </a:p>
          <a:p>
            <a:pPr lvl="1"/>
            <a:r>
              <a:rPr lang="en-GB" sz="2600" dirty="0">
                <a:latin typeface="Calibri" panose="020F0502020204030204" pitchFamily="34" charset="0"/>
                <a:cs typeface="Calibri" panose="020F0502020204030204" pitchFamily="34" charset="0"/>
              </a:rPr>
              <a:t>Starting to work through the rhythm of identifying a result/outcomes and testing, illustrating and refining them iteratively; and</a:t>
            </a:r>
          </a:p>
          <a:p>
            <a:pPr lvl="1"/>
            <a:r>
              <a:rPr lang="en-GB" sz="2600" dirty="0">
                <a:latin typeface="Calibri" panose="020F0502020204030204" pitchFamily="34" charset="0"/>
                <a:cs typeface="Calibri" panose="020F0502020204030204" pitchFamily="34" charset="0"/>
              </a:rPr>
              <a:t>Revisiting your earlier insights in the light of iterative testing</a:t>
            </a:r>
          </a:p>
        </p:txBody>
      </p:sp>
    </p:spTree>
    <p:extLst>
      <p:ext uri="{BB962C8B-B14F-4D97-AF65-F5344CB8AC3E}">
        <p14:creationId xmlns:p14="http://schemas.microsoft.com/office/powerpoint/2010/main" val="195317735"/>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A6E5F-B39E-A47E-869A-8017544A3948}"/>
              </a:ext>
            </a:extLst>
          </p:cNvPr>
          <p:cNvSpPr>
            <a:spLocks noGrp="1"/>
          </p:cNvSpPr>
          <p:nvPr>
            <p:ph type="title"/>
          </p:nvPr>
        </p:nvSpPr>
        <p:spPr/>
        <p:txBody>
          <a:bodyPr/>
          <a:lstStyle/>
          <a:p>
            <a:r>
              <a:rPr lang="en-GB" dirty="0"/>
              <a:t>Action planning</a:t>
            </a:r>
          </a:p>
        </p:txBody>
      </p:sp>
      <p:sp>
        <p:nvSpPr>
          <p:cNvPr id="3" name="Content Placeholder 2">
            <a:extLst>
              <a:ext uri="{FF2B5EF4-FFF2-40B4-BE49-F238E27FC236}">
                <a16:creationId xmlns:a16="http://schemas.microsoft.com/office/drawing/2014/main" id="{F7AF25D8-A11C-0986-C455-EAA08FCDFE56}"/>
              </a:ext>
            </a:extLst>
          </p:cNvPr>
          <p:cNvSpPr>
            <a:spLocks noGrp="1"/>
          </p:cNvSpPr>
          <p:nvPr>
            <p:ph idx="1"/>
          </p:nvPr>
        </p:nvSpPr>
        <p:spPr>
          <a:xfrm>
            <a:off x="222251" y="1564980"/>
            <a:ext cx="11578167" cy="4318000"/>
          </a:xfrm>
        </p:spPr>
        <p:txBody>
          <a:bodyPr/>
          <a:lstStyle/>
          <a:p>
            <a:r>
              <a:rPr lang="en-GB" dirty="0">
                <a:latin typeface="Calibri" panose="020F0502020204030204" pitchFamily="34" charset="0"/>
                <a:cs typeface="Calibri" panose="020F0502020204030204" pitchFamily="34" charset="0"/>
              </a:rPr>
              <a:t>Let’s take the last 10 minutes  to plan next steps in completing your poster</a:t>
            </a:r>
          </a:p>
          <a:p>
            <a:r>
              <a:rPr lang="en-GB" dirty="0">
                <a:latin typeface="Calibri" panose="020F0502020204030204" pitchFamily="34" charset="0"/>
                <a:cs typeface="Calibri" panose="020F0502020204030204" pitchFamily="34" charset="0"/>
              </a:rPr>
              <a:t>Identify:</a:t>
            </a:r>
          </a:p>
          <a:p>
            <a:pPr lvl="1"/>
            <a:r>
              <a:rPr lang="en-GB" dirty="0">
                <a:latin typeface="Calibri" panose="020F0502020204030204" pitchFamily="34" charset="0"/>
                <a:cs typeface="Calibri" panose="020F0502020204030204" pitchFamily="34" charset="0"/>
              </a:rPr>
              <a:t>What other evidence you want to use to test, illustrate and refine it</a:t>
            </a:r>
          </a:p>
          <a:p>
            <a:pPr lvl="1"/>
            <a:r>
              <a:rPr lang="en-GB" dirty="0">
                <a:latin typeface="Calibri" panose="020F0502020204030204" pitchFamily="34" charset="0"/>
                <a:cs typeface="Calibri" panose="020F0502020204030204" pitchFamily="34" charset="0"/>
              </a:rPr>
              <a:t>Who you want to explore it with </a:t>
            </a:r>
            <a:br>
              <a:rPr lang="en-GB" dirty="0">
                <a:latin typeface="Calibri" panose="020F0502020204030204" pitchFamily="34" charset="0"/>
                <a:cs typeface="Calibri" panose="020F0502020204030204" pitchFamily="34" charset="0"/>
              </a:rPr>
            </a:br>
            <a:r>
              <a:rPr lang="en-GB" dirty="0">
                <a:latin typeface="Calibri" panose="020F0502020204030204" pitchFamily="34" charset="0"/>
                <a:cs typeface="Calibri" panose="020F0502020204030204" pitchFamily="34" charset="0"/>
              </a:rPr>
              <a:t>when you can/ want to do this by</a:t>
            </a:r>
          </a:p>
          <a:p>
            <a:pPr lvl="1"/>
            <a:r>
              <a:rPr lang="en-GB" dirty="0">
                <a:latin typeface="Calibri" panose="020F0502020204030204" pitchFamily="34" charset="0"/>
                <a:cs typeface="Calibri" panose="020F0502020204030204" pitchFamily="34" charset="0"/>
              </a:rPr>
              <a:t>Any help you might want for CUREE</a:t>
            </a:r>
          </a:p>
          <a:p>
            <a:r>
              <a:rPr lang="en-GB" dirty="0">
                <a:latin typeface="Calibri" panose="020F0502020204030204" pitchFamily="34" charset="0"/>
                <a:cs typeface="Calibri" panose="020F0502020204030204" pitchFamily="34" charset="0"/>
              </a:rPr>
              <a:t> We need your final draft posters by  20July 2022! Let us know if you want wriggle room</a:t>
            </a:r>
          </a:p>
        </p:txBody>
      </p:sp>
    </p:spTree>
    <p:extLst>
      <p:ext uri="{BB962C8B-B14F-4D97-AF65-F5344CB8AC3E}">
        <p14:creationId xmlns:p14="http://schemas.microsoft.com/office/powerpoint/2010/main" val="480724102"/>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Rectangle 2"/>
          <p:cNvSpPr>
            <a:spLocks noGrp="1" noChangeArrowheads="1"/>
          </p:cNvSpPr>
          <p:nvPr>
            <p:ph type="title" idx="4294967295"/>
          </p:nvPr>
        </p:nvSpPr>
        <p:spPr>
          <a:xfrm>
            <a:off x="2395538" y="484188"/>
            <a:ext cx="7594600" cy="1143000"/>
          </a:xfrm>
        </p:spPr>
        <p:txBody>
          <a:bodyPr/>
          <a:lstStyle/>
          <a:p>
            <a:pPr eaLnBrk="1" hangingPunct="1"/>
            <a:r>
              <a:rPr lang="en-GB" sz="2800" b="1">
                <a:solidFill>
                  <a:schemeClr val="bg1"/>
                </a:solidFill>
              </a:rPr>
              <a:t> </a:t>
            </a:r>
            <a:r>
              <a:rPr lang="en-GB" sz="3600" b="1">
                <a:solidFill>
                  <a:schemeClr val="bg1"/>
                </a:solidFill>
              </a:rPr>
              <a:t>A metaphor</a:t>
            </a:r>
            <a:endParaRPr lang="en-US" sz="3600" b="1">
              <a:solidFill>
                <a:schemeClr val="bg1"/>
              </a:solidFill>
            </a:endParaRPr>
          </a:p>
        </p:txBody>
      </p:sp>
      <p:pic>
        <p:nvPicPr>
          <p:cNvPr id="60419" name="Picture 3" descr="cat_r"/>
          <p:cNvPicPr>
            <a:picLocks noChangeAspect="1" noChangeArrowheads="1" noCrop="1"/>
          </p:cNvPicPr>
          <p:nvPr/>
        </p:nvPicPr>
        <p:blipFill>
          <a:blip r:embed="rId3" cstate="print"/>
          <a:srcRect/>
          <a:stretch>
            <a:fillRect/>
          </a:stretch>
        </p:blipFill>
        <p:spPr bwMode="auto">
          <a:xfrm>
            <a:off x="1524000" y="3941763"/>
            <a:ext cx="9144000" cy="1306512"/>
          </a:xfrm>
          <a:prstGeom prst="rect">
            <a:avLst/>
          </a:prstGeom>
          <a:noFill/>
          <a:ln w="9525">
            <a:noFill/>
            <a:miter lim="800000"/>
            <a:headEnd/>
            <a:tailEnd/>
          </a:ln>
        </p:spPr>
      </p:pic>
      <p:pic>
        <p:nvPicPr>
          <p:cNvPr id="60420" name="Picture 4" descr="cat_r"/>
          <p:cNvPicPr>
            <a:picLocks noChangeAspect="1" noChangeArrowheads="1" noCrop="1"/>
          </p:cNvPicPr>
          <p:nvPr/>
        </p:nvPicPr>
        <p:blipFill>
          <a:blip r:embed="rId3" cstate="print"/>
          <a:srcRect/>
          <a:stretch>
            <a:fillRect/>
          </a:stretch>
        </p:blipFill>
        <p:spPr bwMode="auto">
          <a:xfrm>
            <a:off x="1524000" y="3941763"/>
            <a:ext cx="9144000" cy="1306512"/>
          </a:xfrm>
          <a:prstGeom prst="rect">
            <a:avLst/>
          </a:prstGeom>
          <a:noFill/>
          <a:ln w="9525">
            <a:noFill/>
            <a:miter lim="800000"/>
            <a:headEnd/>
            <a:tailEnd/>
          </a:ln>
        </p:spPr>
      </p:pic>
      <p:grpSp>
        <p:nvGrpSpPr>
          <p:cNvPr id="2" name="Group 5"/>
          <p:cNvGrpSpPr>
            <a:grpSpLocks/>
          </p:cNvGrpSpPr>
          <p:nvPr/>
        </p:nvGrpSpPr>
        <p:grpSpPr bwMode="auto">
          <a:xfrm>
            <a:off x="5624513" y="1533525"/>
            <a:ext cx="4278312" cy="4292600"/>
            <a:chOff x="2583" y="934"/>
            <a:chExt cx="2695" cy="2704"/>
          </a:xfrm>
        </p:grpSpPr>
        <p:pic>
          <p:nvPicPr>
            <p:cNvPr id="60422" name="Picture 6" descr="MMj02835720000[1]"/>
            <p:cNvPicPr>
              <a:picLocks noChangeAspect="1" noChangeArrowheads="1" noCrop="1"/>
            </p:cNvPicPr>
            <p:nvPr/>
          </p:nvPicPr>
          <p:blipFill>
            <a:blip r:embed="rId4" cstate="print"/>
            <a:srcRect/>
            <a:stretch>
              <a:fillRect/>
            </a:stretch>
          </p:blipFill>
          <p:spPr bwMode="auto">
            <a:xfrm>
              <a:off x="3314" y="2238"/>
              <a:ext cx="828" cy="564"/>
            </a:xfrm>
            <a:prstGeom prst="rect">
              <a:avLst/>
            </a:prstGeom>
            <a:noFill/>
            <a:ln w="9525">
              <a:noFill/>
              <a:miter lim="800000"/>
              <a:headEnd/>
              <a:tailEnd/>
            </a:ln>
          </p:spPr>
        </p:pic>
        <p:pic>
          <p:nvPicPr>
            <p:cNvPr id="60423" name="Picture 7" descr="MMj02835720000[1]"/>
            <p:cNvPicPr>
              <a:picLocks noChangeAspect="1" noChangeArrowheads="1" noCrop="1"/>
            </p:cNvPicPr>
            <p:nvPr/>
          </p:nvPicPr>
          <p:blipFill>
            <a:blip r:embed="rId4" cstate="print"/>
            <a:srcRect/>
            <a:stretch>
              <a:fillRect/>
            </a:stretch>
          </p:blipFill>
          <p:spPr bwMode="auto">
            <a:xfrm>
              <a:off x="3338" y="2654"/>
              <a:ext cx="828" cy="564"/>
            </a:xfrm>
            <a:prstGeom prst="rect">
              <a:avLst/>
            </a:prstGeom>
            <a:noFill/>
            <a:ln w="9525">
              <a:noFill/>
              <a:miter lim="800000"/>
              <a:headEnd/>
              <a:tailEnd/>
            </a:ln>
          </p:spPr>
        </p:pic>
        <p:pic>
          <p:nvPicPr>
            <p:cNvPr id="60424" name="Picture 8" descr="MMj03180560000[1]"/>
            <p:cNvPicPr>
              <a:picLocks noChangeAspect="1" noChangeArrowheads="1" noCrop="1"/>
            </p:cNvPicPr>
            <p:nvPr/>
          </p:nvPicPr>
          <p:blipFill>
            <a:blip r:embed="rId5" cstate="print"/>
            <a:srcRect/>
            <a:stretch>
              <a:fillRect/>
            </a:stretch>
          </p:blipFill>
          <p:spPr bwMode="auto">
            <a:xfrm>
              <a:off x="4392" y="2266"/>
              <a:ext cx="480" cy="300"/>
            </a:xfrm>
            <a:prstGeom prst="rect">
              <a:avLst/>
            </a:prstGeom>
            <a:noFill/>
            <a:ln w="9525">
              <a:noFill/>
              <a:miter lim="800000"/>
              <a:headEnd/>
              <a:tailEnd/>
            </a:ln>
          </p:spPr>
        </p:pic>
        <p:pic>
          <p:nvPicPr>
            <p:cNvPr id="60425" name="Picture 9" descr="MMj03180560000[1]"/>
            <p:cNvPicPr>
              <a:picLocks noChangeAspect="1" noChangeArrowheads="1" noCrop="1"/>
            </p:cNvPicPr>
            <p:nvPr/>
          </p:nvPicPr>
          <p:blipFill>
            <a:blip r:embed="rId5" cstate="print"/>
            <a:srcRect/>
            <a:stretch>
              <a:fillRect/>
            </a:stretch>
          </p:blipFill>
          <p:spPr bwMode="auto">
            <a:xfrm>
              <a:off x="2760" y="1986"/>
              <a:ext cx="480" cy="300"/>
            </a:xfrm>
            <a:prstGeom prst="rect">
              <a:avLst/>
            </a:prstGeom>
            <a:noFill/>
            <a:ln w="9525">
              <a:noFill/>
              <a:miter lim="800000"/>
              <a:headEnd/>
              <a:tailEnd/>
            </a:ln>
          </p:spPr>
        </p:pic>
        <p:pic>
          <p:nvPicPr>
            <p:cNvPr id="60426" name="Picture 10" descr="MMj03180550000[1]"/>
            <p:cNvPicPr>
              <a:picLocks noChangeAspect="1" noChangeArrowheads="1" noCrop="1"/>
            </p:cNvPicPr>
            <p:nvPr/>
          </p:nvPicPr>
          <p:blipFill>
            <a:blip r:embed="rId6" cstate="print"/>
            <a:srcRect/>
            <a:stretch>
              <a:fillRect/>
            </a:stretch>
          </p:blipFill>
          <p:spPr bwMode="auto">
            <a:xfrm>
              <a:off x="4669" y="2602"/>
              <a:ext cx="534" cy="300"/>
            </a:xfrm>
            <a:prstGeom prst="rect">
              <a:avLst/>
            </a:prstGeom>
            <a:noFill/>
            <a:ln w="9525">
              <a:noFill/>
              <a:miter lim="800000"/>
              <a:headEnd/>
              <a:tailEnd/>
            </a:ln>
          </p:spPr>
        </p:pic>
        <p:pic>
          <p:nvPicPr>
            <p:cNvPr id="60427" name="Picture 11" descr="MMAG00130_0000[1]"/>
            <p:cNvPicPr>
              <a:picLocks noChangeAspect="1" noChangeArrowheads="1" noCrop="1"/>
            </p:cNvPicPr>
            <p:nvPr/>
          </p:nvPicPr>
          <p:blipFill>
            <a:blip r:embed="rId7" cstate="print"/>
            <a:srcRect/>
            <a:stretch>
              <a:fillRect/>
            </a:stretch>
          </p:blipFill>
          <p:spPr bwMode="auto">
            <a:xfrm>
              <a:off x="3399" y="3193"/>
              <a:ext cx="258" cy="222"/>
            </a:xfrm>
            <a:prstGeom prst="rect">
              <a:avLst/>
            </a:prstGeom>
            <a:noFill/>
            <a:ln w="9525">
              <a:noFill/>
              <a:miter lim="800000"/>
              <a:headEnd/>
              <a:tailEnd/>
            </a:ln>
          </p:spPr>
        </p:pic>
        <p:pic>
          <p:nvPicPr>
            <p:cNvPr id="60428" name="Picture 12" descr="MMj03180550000[1]"/>
            <p:cNvPicPr>
              <a:picLocks noChangeAspect="1" noChangeArrowheads="1" noCrop="1"/>
            </p:cNvPicPr>
            <p:nvPr/>
          </p:nvPicPr>
          <p:blipFill>
            <a:blip r:embed="rId6" cstate="print"/>
            <a:srcRect/>
            <a:stretch>
              <a:fillRect/>
            </a:stretch>
          </p:blipFill>
          <p:spPr bwMode="auto">
            <a:xfrm>
              <a:off x="3709" y="3282"/>
              <a:ext cx="534" cy="300"/>
            </a:xfrm>
            <a:prstGeom prst="rect">
              <a:avLst/>
            </a:prstGeom>
            <a:noFill/>
            <a:ln w="9525">
              <a:noFill/>
              <a:miter lim="800000"/>
              <a:headEnd/>
              <a:tailEnd/>
            </a:ln>
          </p:spPr>
        </p:pic>
        <p:pic>
          <p:nvPicPr>
            <p:cNvPr id="60429" name="Picture 13" descr="MMj03180550000[1]"/>
            <p:cNvPicPr>
              <a:picLocks noChangeAspect="1" noChangeArrowheads="1" noCrop="1"/>
            </p:cNvPicPr>
            <p:nvPr/>
          </p:nvPicPr>
          <p:blipFill>
            <a:blip r:embed="rId6" cstate="print"/>
            <a:srcRect/>
            <a:stretch>
              <a:fillRect/>
            </a:stretch>
          </p:blipFill>
          <p:spPr bwMode="auto">
            <a:xfrm>
              <a:off x="2797" y="2506"/>
              <a:ext cx="534" cy="300"/>
            </a:xfrm>
            <a:prstGeom prst="rect">
              <a:avLst/>
            </a:prstGeom>
            <a:noFill/>
            <a:ln w="9525">
              <a:noFill/>
              <a:miter lim="800000"/>
              <a:headEnd/>
              <a:tailEnd/>
            </a:ln>
          </p:spPr>
        </p:pic>
        <p:pic>
          <p:nvPicPr>
            <p:cNvPr id="60430" name="Picture 14" descr="MMj03180550000[1]"/>
            <p:cNvPicPr>
              <a:picLocks noChangeAspect="1" noChangeArrowheads="1" noCrop="1"/>
            </p:cNvPicPr>
            <p:nvPr/>
          </p:nvPicPr>
          <p:blipFill>
            <a:blip r:embed="rId6" cstate="print"/>
            <a:srcRect/>
            <a:stretch>
              <a:fillRect/>
            </a:stretch>
          </p:blipFill>
          <p:spPr bwMode="auto">
            <a:xfrm>
              <a:off x="4477" y="3338"/>
              <a:ext cx="534" cy="300"/>
            </a:xfrm>
            <a:prstGeom prst="rect">
              <a:avLst/>
            </a:prstGeom>
            <a:noFill/>
            <a:ln w="9525">
              <a:noFill/>
              <a:miter lim="800000"/>
              <a:headEnd/>
              <a:tailEnd/>
            </a:ln>
          </p:spPr>
        </p:pic>
        <p:pic>
          <p:nvPicPr>
            <p:cNvPr id="60431" name="Picture 15" descr="MMj02835720000[1]"/>
            <p:cNvPicPr>
              <a:picLocks noChangeAspect="1" noChangeArrowheads="1" noCrop="1"/>
            </p:cNvPicPr>
            <p:nvPr/>
          </p:nvPicPr>
          <p:blipFill>
            <a:blip r:embed="rId4" cstate="print"/>
            <a:srcRect/>
            <a:stretch>
              <a:fillRect/>
            </a:stretch>
          </p:blipFill>
          <p:spPr bwMode="auto">
            <a:xfrm>
              <a:off x="2722" y="1478"/>
              <a:ext cx="828" cy="564"/>
            </a:xfrm>
            <a:prstGeom prst="rect">
              <a:avLst/>
            </a:prstGeom>
            <a:noFill/>
            <a:ln w="9525">
              <a:noFill/>
              <a:miter lim="800000"/>
              <a:headEnd/>
              <a:tailEnd/>
            </a:ln>
          </p:spPr>
        </p:pic>
        <p:pic>
          <p:nvPicPr>
            <p:cNvPr id="60432" name="Picture 16" descr="MMj02835720000[1]"/>
            <p:cNvPicPr>
              <a:picLocks noChangeAspect="1" noChangeArrowheads="1" noCrop="1"/>
            </p:cNvPicPr>
            <p:nvPr/>
          </p:nvPicPr>
          <p:blipFill>
            <a:blip r:embed="rId4" cstate="print"/>
            <a:srcRect/>
            <a:stretch>
              <a:fillRect/>
            </a:stretch>
          </p:blipFill>
          <p:spPr bwMode="auto">
            <a:xfrm>
              <a:off x="3930" y="1758"/>
              <a:ext cx="828" cy="564"/>
            </a:xfrm>
            <a:prstGeom prst="rect">
              <a:avLst/>
            </a:prstGeom>
            <a:noFill/>
            <a:ln w="9525">
              <a:noFill/>
              <a:miter lim="800000"/>
              <a:headEnd/>
              <a:tailEnd/>
            </a:ln>
          </p:spPr>
        </p:pic>
        <p:pic>
          <p:nvPicPr>
            <p:cNvPr id="60433" name="Picture 17" descr="MMAG00130_0000[1]"/>
            <p:cNvPicPr>
              <a:picLocks noChangeAspect="1" noChangeArrowheads="1" noCrop="1"/>
            </p:cNvPicPr>
            <p:nvPr/>
          </p:nvPicPr>
          <p:blipFill>
            <a:blip r:embed="rId7" cstate="print"/>
            <a:srcRect/>
            <a:stretch>
              <a:fillRect/>
            </a:stretch>
          </p:blipFill>
          <p:spPr bwMode="auto">
            <a:xfrm>
              <a:off x="2583" y="2329"/>
              <a:ext cx="258" cy="222"/>
            </a:xfrm>
            <a:prstGeom prst="rect">
              <a:avLst/>
            </a:prstGeom>
            <a:noFill/>
            <a:ln w="9525">
              <a:noFill/>
              <a:miter lim="800000"/>
              <a:headEnd/>
              <a:tailEnd/>
            </a:ln>
          </p:spPr>
        </p:pic>
        <p:pic>
          <p:nvPicPr>
            <p:cNvPr id="60434" name="Picture 18" descr="MMj02835720000[1]"/>
            <p:cNvPicPr>
              <a:picLocks noChangeAspect="1" noChangeArrowheads="1" noCrop="1"/>
            </p:cNvPicPr>
            <p:nvPr/>
          </p:nvPicPr>
          <p:blipFill>
            <a:blip r:embed="rId4" cstate="print"/>
            <a:srcRect/>
            <a:stretch>
              <a:fillRect/>
            </a:stretch>
          </p:blipFill>
          <p:spPr bwMode="auto">
            <a:xfrm>
              <a:off x="4450" y="934"/>
              <a:ext cx="828" cy="564"/>
            </a:xfrm>
            <a:prstGeom prst="rect">
              <a:avLst/>
            </a:prstGeom>
            <a:noFill/>
            <a:ln w="9525">
              <a:noFill/>
              <a:miter lim="800000"/>
              <a:headEnd/>
              <a:tailEnd/>
            </a:ln>
          </p:spPr>
        </p:pic>
        <p:pic>
          <p:nvPicPr>
            <p:cNvPr id="60435" name="Picture 19" descr="MMj03180560000[1]"/>
            <p:cNvPicPr>
              <a:picLocks noChangeAspect="1" noChangeArrowheads="1" noCrop="1"/>
            </p:cNvPicPr>
            <p:nvPr/>
          </p:nvPicPr>
          <p:blipFill>
            <a:blip r:embed="rId5" cstate="print"/>
            <a:srcRect/>
            <a:stretch>
              <a:fillRect/>
            </a:stretch>
          </p:blipFill>
          <p:spPr bwMode="auto">
            <a:xfrm>
              <a:off x="3672" y="1514"/>
              <a:ext cx="480" cy="300"/>
            </a:xfrm>
            <a:prstGeom prst="rect">
              <a:avLst/>
            </a:prstGeom>
            <a:noFill/>
            <a:ln w="9525">
              <a:noFill/>
              <a:miter lim="800000"/>
              <a:headEnd/>
              <a:tailEnd/>
            </a:ln>
          </p:spPr>
        </p:pic>
        <p:pic>
          <p:nvPicPr>
            <p:cNvPr id="60436" name="Picture 20" descr="MMj03180560000[1]"/>
            <p:cNvPicPr>
              <a:picLocks noChangeAspect="1" noChangeArrowheads="1" noCrop="1"/>
            </p:cNvPicPr>
            <p:nvPr/>
          </p:nvPicPr>
          <p:blipFill>
            <a:blip r:embed="rId5" cstate="print"/>
            <a:srcRect/>
            <a:stretch>
              <a:fillRect/>
            </a:stretch>
          </p:blipFill>
          <p:spPr bwMode="auto">
            <a:xfrm>
              <a:off x="4240" y="1450"/>
              <a:ext cx="480" cy="300"/>
            </a:xfrm>
            <a:prstGeom prst="rect">
              <a:avLst/>
            </a:prstGeom>
            <a:noFill/>
            <a:ln w="9525">
              <a:noFill/>
              <a:miter lim="800000"/>
              <a:headEnd/>
              <a:tailEnd/>
            </a:ln>
          </p:spPr>
        </p:pic>
        <p:pic>
          <p:nvPicPr>
            <p:cNvPr id="60437" name="Picture 21" descr="MMj03180550000[1]"/>
            <p:cNvPicPr>
              <a:picLocks noChangeAspect="1" noChangeArrowheads="1" noCrop="1"/>
            </p:cNvPicPr>
            <p:nvPr/>
          </p:nvPicPr>
          <p:blipFill>
            <a:blip r:embed="rId6" cstate="print"/>
            <a:srcRect/>
            <a:stretch>
              <a:fillRect/>
            </a:stretch>
          </p:blipFill>
          <p:spPr bwMode="auto">
            <a:xfrm>
              <a:off x="4741" y="1554"/>
              <a:ext cx="534" cy="300"/>
            </a:xfrm>
            <a:prstGeom prst="rect">
              <a:avLst/>
            </a:prstGeom>
            <a:noFill/>
            <a:ln w="9525">
              <a:noFill/>
              <a:miter lim="800000"/>
              <a:headEnd/>
              <a:tailEnd/>
            </a:ln>
          </p:spPr>
        </p:pic>
        <p:pic>
          <p:nvPicPr>
            <p:cNvPr id="60438" name="Picture 22" descr="MMAG00130_0000[1]"/>
            <p:cNvPicPr>
              <a:picLocks noChangeAspect="1" noChangeArrowheads="1" noCrop="1"/>
            </p:cNvPicPr>
            <p:nvPr/>
          </p:nvPicPr>
          <p:blipFill>
            <a:blip r:embed="rId7" cstate="print"/>
            <a:srcRect/>
            <a:stretch>
              <a:fillRect/>
            </a:stretch>
          </p:blipFill>
          <p:spPr bwMode="auto">
            <a:xfrm>
              <a:off x="3711" y="1313"/>
              <a:ext cx="258" cy="222"/>
            </a:xfrm>
            <a:prstGeom prst="rect">
              <a:avLst/>
            </a:prstGeom>
            <a:noFill/>
            <a:ln w="9525">
              <a:noFill/>
              <a:miter lim="800000"/>
              <a:headEnd/>
              <a:tailEnd/>
            </a:ln>
          </p:spPr>
        </p:pic>
        <p:pic>
          <p:nvPicPr>
            <p:cNvPr id="60439" name="Picture 23" descr="MMAG00130_0000[1]"/>
            <p:cNvPicPr>
              <a:picLocks noChangeAspect="1" noChangeArrowheads="1" noCrop="1"/>
            </p:cNvPicPr>
            <p:nvPr/>
          </p:nvPicPr>
          <p:blipFill>
            <a:blip r:embed="rId7" cstate="print"/>
            <a:srcRect/>
            <a:stretch>
              <a:fillRect/>
            </a:stretch>
          </p:blipFill>
          <p:spPr bwMode="auto">
            <a:xfrm>
              <a:off x="3359" y="1233"/>
              <a:ext cx="258" cy="222"/>
            </a:xfrm>
            <a:prstGeom prst="rect">
              <a:avLst/>
            </a:prstGeom>
            <a:noFill/>
            <a:ln w="9525">
              <a:noFill/>
              <a:miter lim="800000"/>
              <a:headEnd/>
              <a:tailEnd/>
            </a:ln>
          </p:spPr>
        </p:pic>
        <p:pic>
          <p:nvPicPr>
            <p:cNvPr id="60440" name="Picture 24" descr="MMj03180550000[1]"/>
            <p:cNvPicPr>
              <a:picLocks noChangeAspect="1" noChangeArrowheads="1" noCrop="1"/>
            </p:cNvPicPr>
            <p:nvPr/>
          </p:nvPicPr>
          <p:blipFill>
            <a:blip r:embed="rId6" cstate="print"/>
            <a:srcRect/>
            <a:stretch>
              <a:fillRect/>
            </a:stretch>
          </p:blipFill>
          <p:spPr bwMode="auto">
            <a:xfrm>
              <a:off x="4005" y="1202"/>
              <a:ext cx="534" cy="300"/>
            </a:xfrm>
            <a:prstGeom prst="rect">
              <a:avLst/>
            </a:prstGeom>
            <a:noFill/>
            <a:ln w="9525">
              <a:noFill/>
              <a:miter lim="800000"/>
              <a:headEnd/>
              <a:tailEnd/>
            </a:ln>
          </p:spPr>
        </p:pic>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ntr" presetSubtype="0" repeatCount="indefinite" fill="hold" nodeType="clickEffect">
                                  <p:stCondLst>
                                    <p:cond delay="0"/>
                                  </p:stCondLst>
                                  <p:endCondLst>
                                    <p:cond evt="onNext" delay="0">
                                      <p:tgtEl>
                                        <p:sldTgt/>
                                      </p:tgtEl>
                                    </p:cond>
                                  </p:endCondLst>
                                  <p:childTnLst>
                                    <p:set>
                                      <p:cBhvr>
                                        <p:cTn id="6" dur="1" fill="hold">
                                          <p:stCondLst>
                                            <p:cond delay="0"/>
                                          </p:stCondLst>
                                        </p:cTn>
                                        <p:tgtEl>
                                          <p:spTgt spid="2"/>
                                        </p:tgtEl>
                                        <p:attrNameLst>
                                          <p:attrName>style.visibility</p:attrName>
                                        </p:attrNameLst>
                                      </p:cBhvr>
                                      <p:to>
                                        <p:strVal val="visible"/>
                                      </p:to>
                                    </p:set>
                                    <p:anim calcmode="lin" valueType="num">
                                      <p:cBhvr>
                                        <p:cTn id="7" dur="8000" fill="hold"/>
                                        <p:tgtEl>
                                          <p:spTgt spid="2"/>
                                        </p:tgtEl>
                                        <p:attrNameLst>
                                          <p:attrName>ppt_x</p:attrName>
                                        </p:attrNameLst>
                                      </p:cBhvr>
                                      <p:tavLst>
                                        <p:tav tm="0">
                                          <p:val>
                                            <p:strVal val="#ppt_x"/>
                                          </p:val>
                                        </p:tav>
                                        <p:tav tm="100000">
                                          <p:val>
                                            <p:strVal val="#ppt_x"/>
                                          </p:val>
                                        </p:tav>
                                      </p:tavLst>
                                    </p:anim>
                                    <p:anim calcmode="lin" valueType="num">
                                      <p:cBhvr>
                                        <p:cTn id="8" dur="8000" fill="hold"/>
                                        <p:tgtEl>
                                          <p:spTgt spid="2"/>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Contact details</a:t>
            </a:r>
          </a:p>
        </p:txBody>
      </p:sp>
      <p:sp>
        <p:nvSpPr>
          <p:cNvPr id="3" name="Content Placeholder 2"/>
          <p:cNvSpPr>
            <a:spLocks noGrp="1"/>
          </p:cNvSpPr>
          <p:nvPr>
            <p:ph idx="1"/>
          </p:nvPr>
        </p:nvSpPr>
        <p:spPr>
          <a:xfrm>
            <a:off x="2362200" y="1600201"/>
            <a:ext cx="7848600" cy="4525963"/>
          </a:xfrm>
        </p:spPr>
        <p:txBody>
          <a:bodyPr>
            <a:normAutofit/>
          </a:bodyPr>
          <a:lstStyle/>
          <a:p>
            <a:pPr algn="r">
              <a:lnSpc>
                <a:spcPct val="90000"/>
              </a:lnSpc>
              <a:buNone/>
            </a:pPr>
            <a:endParaRPr lang="en-GB" sz="2300" dirty="0">
              <a:hlinkClick r:id="rId2"/>
            </a:endParaRPr>
          </a:p>
          <a:p>
            <a:endParaRPr lang="en-GB" dirty="0"/>
          </a:p>
          <a:p>
            <a:endParaRPr lang="en-GB" dirty="0"/>
          </a:p>
          <a:p>
            <a:endParaRPr lang="en-GB" dirty="0"/>
          </a:p>
          <a:p>
            <a:pPr>
              <a:buNone/>
            </a:pPr>
            <a:endParaRPr lang="en-GB" dirty="0"/>
          </a:p>
        </p:txBody>
      </p:sp>
      <p:sp>
        <p:nvSpPr>
          <p:cNvPr id="5" name="TextBox 4"/>
          <p:cNvSpPr txBox="1"/>
          <p:nvPr/>
        </p:nvSpPr>
        <p:spPr>
          <a:xfrm>
            <a:off x="1524000" y="1295401"/>
            <a:ext cx="7772400" cy="3634841"/>
          </a:xfrm>
          <a:prstGeom prst="rect">
            <a:avLst/>
          </a:prstGeom>
          <a:noFill/>
        </p:spPr>
        <p:txBody>
          <a:bodyPr wrap="square" rtlCol="0">
            <a:spAutoFit/>
          </a:bodyPr>
          <a:lstStyle/>
          <a:p>
            <a:pPr algn="r">
              <a:lnSpc>
                <a:spcPct val="80000"/>
              </a:lnSpc>
              <a:spcBef>
                <a:spcPts val="600"/>
              </a:spcBef>
              <a:spcAft>
                <a:spcPts val="600"/>
              </a:spcAft>
              <a:defRPr/>
            </a:pPr>
            <a:r>
              <a:rPr lang="en-GB" sz="2200" dirty="0">
                <a:solidFill>
                  <a:srgbClr val="604A7B"/>
                </a:solidFill>
                <a:ea typeface="ＭＳ Ｐゴシック" charset="-128"/>
                <a:cs typeface="Calibri" pitchFamily="34" charset="0"/>
                <a:hlinkClick r:id="rId3"/>
              </a:rPr>
              <a:t>philippa.cordingley@curee.co.uk</a:t>
            </a:r>
            <a:endParaRPr lang="en-GB" sz="2200" dirty="0">
              <a:solidFill>
                <a:srgbClr val="604A7B"/>
              </a:solidFill>
              <a:ea typeface="ＭＳ Ｐゴシック" charset="-128"/>
              <a:cs typeface="Calibri" pitchFamily="34" charset="0"/>
            </a:endParaRPr>
          </a:p>
          <a:p>
            <a:pPr algn="r">
              <a:lnSpc>
                <a:spcPct val="80000"/>
              </a:lnSpc>
              <a:spcBef>
                <a:spcPts val="600"/>
              </a:spcBef>
              <a:spcAft>
                <a:spcPts val="600"/>
              </a:spcAft>
              <a:defRPr/>
            </a:pPr>
            <a:r>
              <a:rPr lang="en-GB" sz="2200" dirty="0">
                <a:solidFill>
                  <a:srgbClr val="604A7B"/>
                </a:solidFill>
                <a:ea typeface="ＭＳ Ｐゴシック" charset="-128"/>
                <a:cs typeface="Calibri" pitchFamily="34" charset="0"/>
                <a:hlinkClick r:id="rId4"/>
              </a:rPr>
              <a:t>bart.c@CFEY.org</a:t>
            </a:r>
            <a:endParaRPr lang="en-GB" sz="2000" dirty="0">
              <a:solidFill>
                <a:srgbClr val="604A7B"/>
              </a:solidFill>
              <a:latin typeface="Calibri" pitchFamily="34" charset="0"/>
              <a:ea typeface="ＭＳ Ｐゴシック" charset="-128"/>
              <a:cs typeface="Calibri" pitchFamily="34" charset="0"/>
            </a:endParaRPr>
          </a:p>
          <a:p>
            <a:pPr algn="r">
              <a:lnSpc>
                <a:spcPct val="80000"/>
              </a:lnSpc>
              <a:spcBef>
                <a:spcPts val="0"/>
              </a:spcBef>
              <a:spcAft>
                <a:spcPts val="0"/>
              </a:spcAft>
              <a:defRPr/>
            </a:pPr>
            <a:endParaRPr lang="en-US" sz="2000" dirty="0">
              <a:solidFill>
                <a:srgbClr val="604A7B"/>
              </a:solidFill>
              <a:latin typeface="Calibri" pitchFamily="34" charset="0"/>
              <a:ea typeface="ＭＳ Ｐゴシック" charset="-128"/>
              <a:cs typeface="Calibri" pitchFamily="34" charset="0"/>
            </a:endParaRPr>
          </a:p>
          <a:p>
            <a:pPr algn="r">
              <a:lnSpc>
                <a:spcPct val="80000"/>
              </a:lnSpc>
              <a:spcBef>
                <a:spcPts val="0"/>
              </a:spcBef>
              <a:spcAft>
                <a:spcPts val="0"/>
              </a:spcAft>
              <a:defRPr/>
            </a:pPr>
            <a:r>
              <a:rPr lang="en-US" sz="2000" dirty="0">
                <a:solidFill>
                  <a:srgbClr val="604A7B"/>
                </a:solidFill>
                <a:latin typeface="Calibri" pitchFamily="34" charset="0"/>
                <a:ea typeface="ＭＳ Ｐゴシック" charset="-128"/>
                <a:cs typeface="Calibri" pitchFamily="34" charset="0"/>
              </a:rPr>
              <a:t>Twitter @PhilippaCcuree</a:t>
            </a:r>
          </a:p>
          <a:p>
            <a:pPr algn="r">
              <a:lnSpc>
                <a:spcPct val="80000"/>
              </a:lnSpc>
              <a:spcBef>
                <a:spcPts val="0"/>
              </a:spcBef>
              <a:spcAft>
                <a:spcPts val="0"/>
              </a:spcAft>
              <a:defRPr/>
            </a:pPr>
            <a:r>
              <a:rPr lang="en-US" sz="2000" dirty="0">
                <a:solidFill>
                  <a:srgbClr val="604A7B"/>
                </a:solidFill>
                <a:latin typeface="Calibri" pitchFamily="34" charset="0"/>
                <a:ea typeface="ＭＳ Ｐゴシック" charset="-128"/>
                <a:cs typeface="Calibri" pitchFamily="34" charset="0"/>
              </a:rPr>
              <a:t>Twitter </a:t>
            </a:r>
            <a:r>
              <a:rPr lang="en-GB" sz="2000" dirty="0">
                <a:solidFill>
                  <a:srgbClr val="604A7B"/>
                </a:solidFill>
                <a:latin typeface="Calibri" pitchFamily="34" charset="0"/>
                <a:ea typeface="ＭＳ Ｐゴシック" charset="-128"/>
                <a:cs typeface="Calibri" pitchFamily="34" charset="0"/>
              </a:rPr>
              <a:t>@crispy_bart </a:t>
            </a:r>
            <a:r>
              <a:rPr lang="en-US" sz="2000" dirty="0">
                <a:solidFill>
                  <a:srgbClr val="604A7B"/>
                </a:solidFill>
                <a:latin typeface="Calibri" pitchFamily="34" charset="0"/>
                <a:ea typeface="ＭＳ Ｐゴシック" charset="-128"/>
                <a:cs typeface="Calibri" pitchFamily="34" charset="0"/>
              </a:rPr>
              <a:t> </a:t>
            </a:r>
            <a:endParaRPr lang="en-GB" sz="2000" dirty="0">
              <a:solidFill>
                <a:srgbClr val="604A7B"/>
              </a:solidFill>
              <a:latin typeface="Calibri" pitchFamily="34" charset="0"/>
              <a:ea typeface="ＭＳ Ｐゴシック" charset="-128"/>
              <a:cs typeface="Calibri" pitchFamily="34" charset="0"/>
            </a:endParaRPr>
          </a:p>
          <a:p>
            <a:pPr algn="r">
              <a:lnSpc>
                <a:spcPct val="80000"/>
              </a:lnSpc>
              <a:spcBef>
                <a:spcPts val="0"/>
              </a:spcBef>
              <a:spcAft>
                <a:spcPts val="0"/>
              </a:spcAft>
              <a:defRPr/>
            </a:pPr>
            <a:r>
              <a:rPr lang="en-GB" sz="2000" dirty="0">
                <a:solidFill>
                  <a:srgbClr val="604A7B"/>
                </a:solidFill>
                <a:latin typeface="Calibri" pitchFamily="34" charset="0"/>
                <a:ea typeface="ＭＳ Ｐゴシック" charset="-128"/>
                <a:cs typeface="Calibri" pitchFamily="34" charset="0"/>
              </a:rPr>
              <a:t>Twitter @</a:t>
            </a:r>
            <a:r>
              <a:rPr lang="en-GB" sz="2000" dirty="0" err="1">
                <a:solidFill>
                  <a:srgbClr val="604A7B"/>
                </a:solidFill>
                <a:latin typeface="Calibri" pitchFamily="34" charset="0"/>
                <a:ea typeface="ＭＳ Ｐゴシック" charset="-128"/>
                <a:cs typeface="Calibri" pitchFamily="34" charset="0"/>
              </a:rPr>
              <a:t>curee_official</a:t>
            </a:r>
            <a:endParaRPr lang="en-GB" sz="2000" dirty="0">
              <a:solidFill>
                <a:srgbClr val="604A7B"/>
              </a:solidFill>
              <a:latin typeface="Calibri" pitchFamily="34" charset="0"/>
              <a:ea typeface="ＭＳ Ｐゴシック" charset="-128"/>
              <a:cs typeface="Calibri" pitchFamily="34" charset="0"/>
            </a:endParaRPr>
          </a:p>
          <a:p>
            <a:pPr algn="r">
              <a:lnSpc>
                <a:spcPct val="80000"/>
              </a:lnSpc>
              <a:defRPr/>
            </a:pPr>
            <a:endParaRPr lang="en-GB" sz="2000" dirty="0">
              <a:solidFill>
                <a:srgbClr val="604A7B"/>
              </a:solidFill>
              <a:latin typeface="Calibri" pitchFamily="34" charset="0"/>
              <a:ea typeface="ＭＳ Ｐゴシック" charset="-128"/>
              <a:cs typeface="Calibri" pitchFamily="34" charset="0"/>
            </a:endParaRPr>
          </a:p>
          <a:p>
            <a:pPr algn="r">
              <a:lnSpc>
                <a:spcPct val="80000"/>
              </a:lnSpc>
              <a:defRPr/>
            </a:pPr>
            <a:r>
              <a:rPr lang="en-GB" sz="2000" dirty="0">
                <a:solidFill>
                  <a:srgbClr val="604A7B"/>
                </a:solidFill>
                <a:latin typeface="Calibri" pitchFamily="34" charset="0"/>
                <a:ea typeface="ＭＳ Ｐゴシック" charset="-128"/>
                <a:cs typeface="Calibri" pitchFamily="34" charset="0"/>
              </a:rPr>
              <a:t>Centre for the Use of Research and Evidence in Education</a:t>
            </a:r>
          </a:p>
          <a:p>
            <a:pPr algn="r">
              <a:lnSpc>
                <a:spcPct val="80000"/>
              </a:lnSpc>
              <a:spcBef>
                <a:spcPts val="0"/>
              </a:spcBef>
              <a:spcAft>
                <a:spcPts val="0"/>
              </a:spcAft>
              <a:defRPr/>
            </a:pPr>
            <a:r>
              <a:rPr lang="en-GB" sz="2000" dirty="0" err="1">
                <a:solidFill>
                  <a:srgbClr val="604A7B"/>
                </a:solidFill>
                <a:latin typeface="Calibri" pitchFamily="34" charset="0"/>
                <a:ea typeface="ＭＳ Ｐゴシック" charset="-128"/>
                <a:cs typeface="Calibri" pitchFamily="34" charset="0"/>
              </a:rPr>
              <a:t>Maulds</a:t>
            </a:r>
            <a:r>
              <a:rPr lang="en-GB" sz="2000" dirty="0">
                <a:solidFill>
                  <a:srgbClr val="604A7B"/>
                </a:solidFill>
                <a:latin typeface="Calibri" pitchFamily="34" charset="0"/>
                <a:ea typeface="ＭＳ Ｐゴシック" charset="-128"/>
                <a:cs typeface="Calibri" pitchFamily="34" charset="0"/>
              </a:rPr>
              <a:t> </a:t>
            </a:r>
            <a:r>
              <a:rPr lang="en-GB" sz="2000" dirty="0" err="1">
                <a:solidFill>
                  <a:srgbClr val="604A7B"/>
                </a:solidFill>
                <a:latin typeface="Calibri" pitchFamily="34" charset="0"/>
                <a:ea typeface="ＭＳ Ｐゴシック" charset="-128"/>
                <a:cs typeface="Calibri" pitchFamily="34" charset="0"/>
              </a:rPr>
              <a:t>Meaburn</a:t>
            </a:r>
            <a:r>
              <a:rPr lang="en-GB" sz="2000" dirty="0">
                <a:solidFill>
                  <a:srgbClr val="604A7B"/>
                </a:solidFill>
                <a:latin typeface="Calibri" pitchFamily="34" charset="0"/>
                <a:ea typeface="ＭＳ Ｐゴシック" charset="-128"/>
                <a:cs typeface="Calibri" pitchFamily="34" charset="0"/>
              </a:rPr>
              <a:t>, </a:t>
            </a:r>
            <a:r>
              <a:rPr lang="en-GB" sz="2000" dirty="0" err="1">
                <a:solidFill>
                  <a:srgbClr val="604A7B"/>
                </a:solidFill>
                <a:latin typeface="Calibri" pitchFamily="34" charset="0"/>
                <a:ea typeface="ＭＳ Ｐゴシック" charset="-128"/>
                <a:cs typeface="Calibri" pitchFamily="34" charset="0"/>
              </a:rPr>
              <a:t>Penrith</a:t>
            </a:r>
            <a:endParaRPr lang="en-GB" sz="2000" dirty="0">
              <a:solidFill>
                <a:srgbClr val="604A7B"/>
              </a:solidFill>
              <a:latin typeface="Calibri" pitchFamily="34" charset="0"/>
              <a:ea typeface="ＭＳ Ｐゴシック" charset="-128"/>
              <a:cs typeface="Calibri" pitchFamily="34" charset="0"/>
            </a:endParaRPr>
          </a:p>
          <a:p>
            <a:pPr algn="r">
              <a:lnSpc>
                <a:spcPct val="80000"/>
              </a:lnSpc>
              <a:spcBef>
                <a:spcPts val="0"/>
              </a:spcBef>
              <a:spcAft>
                <a:spcPts val="0"/>
              </a:spcAft>
              <a:defRPr/>
            </a:pPr>
            <a:r>
              <a:rPr lang="en-GB" sz="2000" dirty="0">
                <a:solidFill>
                  <a:srgbClr val="604A7B"/>
                </a:solidFill>
                <a:latin typeface="Calibri" pitchFamily="34" charset="0"/>
                <a:ea typeface="ＭＳ Ｐゴシック" charset="-128"/>
                <a:cs typeface="Calibri" pitchFamily="34" charset="0"/>
              </a:rPr>
              <a:t>CA10 3HN</a:t>
            </a:r>
          </a:p>
          <a:p>
            <a:pPr algn="r">
              <a:lnSpc>
                <a:spcPct val="80000"/>
              </a:lnSpc>
              <a:spcBef>
                <a:spcPts val="0"/>
              </a:spcBef>
              <a:spcAft>
                <a:spcPts val="0"/>
              </a:spcAft>
              <a:defRPr/>
            </a:pPr>
            <a:endParaRPr lang="en-GB" sz="2000" dirty="0">
              <a:solidFill>
                <a:srgbClr val="604A7B"/>
              </a:solidFill>
              <a:latin typeface="Calibri" pitchFamily="34" charset="0"/>
              <a:ea typeface="ＭＳ Ｐゴシック" charset="-128"/>
              <a:cs typeface="Calibri" pitchFamily="34" charset="0"/>
            </a:endParaRPr>
          </a:p>
          <a:p>
            <a:pPr algn="r">
              <a:lnSpc>
                <a:spcPct val="80000"/>
              </a:lnSpc>
              <a:spcBef>
                <a:spcPts val="0"/>
              </a:spcBef>
              <a:spcAft>
                <a:spcPts val="0"/>
              </a:spcAft>
              <a:defRPr/>
            </a:pPr>
            <a:r>
              <a:rPr lang="en-GB" sz="2000" dirty="0">
                <a:solidFill>
                  <a:srgbClr val="604A7B"/>
                </a:solidFill>
                <a:latin typeface="Calibri" pitchFamily="34" charset="0"/>
                <a:ea typeface="ＭＳ Ｐゴシック" charset="-128"/>
                <a:cs typeface="Calibri" pitchFamily="34" charset="0"/>
              </a:rPr>
              <a:t>Tel: 01931 715886</a:t>
            </a:r>
          </a:p>
          <a:p>
            <a:pPr lvl="0" eaLnBrk="0" fontAlgn="base" hangingPunct="0">
              <a:spcBef>
                <a:spcPct val="0"/>
              </a:spcBef>
              <a:spcAft>
                <a:spcPct val="0"/>
              </a:spcAft>
            </a:pPr>
            <a:endParaRPr lang="en-GB" sz="2000" dirty="0">
              <a:ea typeface="Calibri" pitchFamily="34" charset="0"/>
              <a:cs typeface="Arial" pitchFamily="34" charset="0"/>
              <a:hlinkClick r:id="rId5"/>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56B82-CD93-6D3D-C163-25B2A873732D}"/>
              </a:ext>
            </a:extLst>
          </p:cNvPr>
          <p:cNvSpPr>
            <a:spLocks noGrp="1"/>
          </p:cNvSpPr>
          <p:nvPr>
            <p:ph type="title"/>
          </p:nvPr>
        </p:nvSpPr>
        <p:spPr>
          <a:xfrm>
            <a:off x="1131216" y="274638"/>
            <a:ext cx="9313683" cy="1143000"/>
          </a:xfrm>
        </p:spPr>
        <p:txBody>
          <a:bodyPr/>
          <a:lstStyle/>
          <a:p>
            <a:r>
              <a:rPr lang="en-GB" sz="3600" dirty="0">
                <a:effectLst>
                  <a:outerShdw blurRad="38100" dist="38100" dir="2700000" algn="tl">
                    <a:srgbClr val="000000">
                      <a:alpha val="43137"/>
                    </a:srgbClr>
                  </a:outerShdw>
                </a:effectLst>
              </a:rPr>
              <a:t>An outline of our session today (and a follow up cycle for completing your poster)</a:t>
            </a:r>
          </a:p>
        </p:txBody>
      </p:sp>
      <p:sp>
        <p:nvSpPr>
          <p:cNvPr id="3" name="Content Placeholder 2">
            <a:extLst>
              <a:ext uri="{FF2B5EF4-FFF2-40B4-BE49-F238E27FC236}">
                <a16:creationId xmlns:a16="http://schemas.microsoft.com/office/drawing/2014/main" id="{10674BAD-3DB7-03CA-8BB5-56E4DA6E9593}"/>
              </a:ext>
            </a:extLst>
          </p:cNvPr>
          <p:cNvSpPr>
            <a:spLocks noGrp="1"/>
          </p:cNvSpPr>
          <p:nvPr>
            <p:ph idx="1"/>
          </p:nvPr>
        </p:nvSpPr>
        <p:spPr/>
        <p:txBody>
          <a:bodyPr/>
          <a:lstStyle/>
          <a:p>
            <a:r>
              <a:rPr lang="en-GB" sz="2800" dirty="0"/>
              <a:t>A Birds eye view of leadership learning across  Cumbria WELL action research participants</a:t>
            </a:r>
          </a:p>
          <a:p>
            <a:r>
              <a:rPr lang="en-GB" sz="2800" dirty="0"/>
              <a:t>A write up template for posters or short summaries</a:t>
            </a:r>
          </a:p>
          <a:p>
            <a:r>
              <a:rPr lang="en-GB" sz="2800" dirty="0"/>
              <a:t>A mini, iterative cycle of:</a:t>
            </a:r>
          </a:p>
          <a:p>
            <a:pPr lvl="1"/>
            <a:r>
              <a:rPr lang="en-GB" sz="2400" dirty="0"/>
              <a:t>Identifying assumptions and headline results</a:t>
            </a:r>
          </a:p>
          <a:p>
            <a:pPr lvl="1"/>
            <a:r>
              <a:rPr lang="en-GB" sz="2400" dirty="0"/>
              <a:t>Mining evidence </a:t>
            </a:r>
            <a:r>
              <a:rPr lang="en-GB" sz="2400" i="1" dirty="0"/>
              <a:t>to test and exemplify headline results</a:t>
            </a:r>
          </a:p>
          <a:p>
            <a:pPr lvl="1"/>
            <a:r>
              <a:rPr lang="en-GB" sz="2400" dirty="0"/>
              <a:t>Refining our analysis and thinking by considering whether there is contradictory as well s confirmatory evidence/ alternative possibilities or explanations)</a:t>
            </a:r>
          </a:p>
          <a:p>
            <a:r>
              <a:rPr lang="en-GB" sz="2800" dirty="0"/>
              <a:t>Reflection and crystalising  insights (drawing conclusions)</a:t>
            </a:r>
          </a:p>
        </p:txBody>
      </p:sp>
    </p:spTree>
    <p:extLst>
      <p:ext uri="{BB962C8B-B14F-4D97-AF65-F5344CB8AC3E}">
        <p14:creationId xmlns:p14="http://schemas.microsoft.com/office/powerpoint/2010/main" val="3628962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3E886-E48F-1B22-AC59-D1A7557EB111}"/>
              </a:ext>
            </a:extLst>
          </p:cNvPr>
          <p:cNvSpPr>
            <a:spLocks noGrp="1"/>
          </p:cNvSpPr>
          <p:nvPr>
            <p:ph type="title"/>
          </p:nvPr>
        </p:nvSpPr>
        <p:spPr>
          <a:xfrm>
            <a:off x="609600" y="0"/>
            <a:ext cx="10972800" cy="1143000"/>
          </a:xfrm>
        </p:spPr>
        <p:txBody>
          <a:bodyPr/>
          <a:lstStyle/>
          <a:p>
            <a:r>
              <a:rPr lang="en-GB" dirty="0"/>
              <a:t>Powerful evidence!</a:t>
            </a:r>
          </a:p>
        </p:txBody>
      </p:sp>
      <p:sp>
        <p:nvSpPr>
          <p:cNvPr id="3" name="Content Placeholder 2">
            <a:extLst>
              <a:ext uri="{FF2B5EF4-FFF2-40B4-BE49-F238E27FC236}">
                <a16:creationId xmlns:a16="http://schemas.microsoft.com/office/drawing/2014/main" id="{36A58817-6760-89FB-81F2-B21A2A725A8C}"/>
              </a:ext>
            </a:extLst>
          </p:cNvPr>
          <p:cNvSpPr>
            <a:spLocks noGrp="1"/>
          </p:cNvSpPr>
          <p:nvPr>
            <p:ph idx="1"/>
          </p:nvPr>
        </p:nvSpPr>
        <p:spPr>
          <a:xfrm>
            <a:off x="431371" y="1242301"/>
            <a:ext cx="10081120" cy="4525963"/>
          </a:xfrm>
        </p:spPr>
        <p:txBody>
          <a:bodyPr/>
          <a:lstStyle/>
          <a:p>
            <a:r>
              <a:rPr lang="en-GB" sz="2800" dirty="0"/>
              <a:t>We asked you to bring or identify a powerful example of evidence that has informed your leadership of WELL work this year</a:t>
            </a:r>
          </a:p>
          <a:p>
            <a:r>
              <a:rPr lang="en-GB" sz="2800" dirty="0"/>
              <a:t>We will work in 3 groups- those focusing on GTT, on Cumbria Award and on specific pedagogic interventions </a:t>
            </a:r>
          </a:p>
          <a:p>
            <a:r>
              <a:rPr lang="en-GB" sz="2800" dirty="0"/>
              <a:t>Let’s share your example with your neighbour </a:t>
            </a:r>
          </a:p>
          <a:p>
            <a:pPr lvl="1"/>
            <a:r>
              <a:rPr lang="en-GB" sz="2400" dirty="0"/>
              <a:t>Take a minute to describe the evidence</a:t>
            </a:r>
          </a:p>
          <a:p>
            <a:pPr lvl="1"/>
            <a:r>
              <a:rPr lang="en-GB" sz="2400" dirty="0"/>
              <a:t>Another to say why it was important; and </a:t>
            </a:r>
          </a:p>
          <a:p>
            <a:pPr lvl="1"/>
            <a:r>
              <a:rPr lang="en-GB" sz="2400" dirty="0"/>
              <a:t>A third to answer any questions from your partner. We’ll call the time swap</a:t>
            </a:r>
          </a:p>
          <a:p>
            <a:r>
              <a:rPr lang="en-GB" sz="2800" dirty="0"/>
              <a:t>Then we will explore a few examples of evidence you brought or  heard about from a colleague</a:t>
            </a:r>
          </a:p>
        </p:txBody>
      </p:sp>
    </p:spTree>
    <p:extLst>
      <p:ext uri="{BB962C8B-B14F-4D97-AF65-F5344CB8AC3E}">
        <p14:creationId xmlns:p14="http://schemas.microsoft.com/office/powerpoint/2010/main" val="3865166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85259-BAA7-D9B9-C363-D9460F8B6531}"/>
              </a:ext>
            </a:extLst>
          </p:cNvPr>
          <p:cNvSpPr>
            <a:spLocks noGrp="1"/>
          </p:cNvSpPr>
          <p:nvPr>
            <p:ph type="title"/>
          </p:nvPr>
        </p:nvSpPr>
        <p:spPr>
          <a:xfrm>
            <a:off x="1121790" y="274638"/>
            <a:ext cx="9502218" cy="1143000"/>
          </a:xfrm>
        </p:spPr>
        <p:txBody>
          <a:bodyPr/>
          <a:lstStyle/>
          <a:p>
            <a:r>
              <a:rPr lang="en-GB" dirty="0"/>
              <a:t>Components of  a leadership enquiry poster for WELL</a:t>
            </a:r>
          </a:p>
        </p:txBody>
      </p:sp>
      <p:sp>
        <p:nvSpPr>
          <p:cNvPr id="3" name="Content Placeholder 2">
            <a:extLst>
              <a:ext uri="{FF2B5EF4-FFF2-40B4-BE49-F238E27FC236}">
                <a16:creationId xmlns:a16="http://schemas.microsoft.com/office/drawing/2014/main" id="{DD85B6E6-A23E-8668-B850-115838D09479}"/>
              </a:ext>
            </a:extLst>
          </p:cNvPr>
          <p:cNvSpPr>
            <a:spLocks noGrp="1"/>
          </p:cNvSpPr>
          <p:nvPr>
            <p:ph idx="1"/>
          </p:nvPr>
        </p:nvSpPr>
        <p:spPr/>
        <p:txBody>
          <a:bodyPr/>
          <a:lstStyle/>
          <a:p>
            <a:r>
              <a:rPr lang="en-GB" sz="2800" dirty="0"/>
              <a:t>We will look at a template and start to fill it in today</a:t>
            </a:r>
          </a:p>
          <a:p>
            <a:r>
              <a:rPr lang="en-GB" sz="2800" dirty="0"/>
              <a:t>You can </a:t>
            </a:r>
          </a:p>
          <a:p>
            <a:pPr lvl="1"/>
            <a:r>
              <a:rPr lang="en-GB" dirty="0"/>
              <a:t>take it away and refine it </a:t>
            </a:r>
          </a:p>
          <a:p>
            <a:pPr lvl="1"/>
            <a:r>
              <a:rPr lang="en-GB" dirty="0"/>
              <a:t>test your emerging draft with school and project colleagues</a:t>
            </a:r>
          </a:p>
          <a:p>
            <a:pPr lvl="1"/>
            <a:r>
              <a:rPr lang="en-GB" dirty="0"/>
              <a:t>partner up with another project leader to explore and refine thinking</a:t>
            </a:r>
          </a:p>
          <a:p>
            <a:r>
              <a:rPr lang="en-GB" sz="2800" dirty="0"/>
              <a:t>Do a final check with CUREE colleagues who will help you fill in gaps, dot is and cross </a:t>
            </a:r>
            <a:r>
              <a:rPr lang="en-GB" sz="2800" dirty="0" err="1"/>
              <a:t>ts</a:t>
            </a:r>
            <a:endParaRPr lang="en-GB" sz="2800" dirty="0"/>
          </a:p>
          <a:p>
            <a:endParaRPr lang="en-GB" dirty="0"/>
          </a:p>
        </p:txBody>
      </p:sp>
    </p:spTree>
    <p:extLst>
      <p:ext uri="{BB962C8B-B14F-4D97-AF65-F5344CB8AC3E}">
        <p14:creationId xmlns:p14="http://schemas.microsoft.com/office/powerpoint/2010/main" val="2997017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76670B8F-EF74-9286-B6DC-0B882DCE5FC6}"/>
              </a:ext>
            </a:extLst>
          </p:cNvPr>
          <p:cNvSpPr/>
          <p:nvPr/>
        </p:nvSpPr>
        <p:spPr bwMode="auto">
          <a:xfrm>
            <a:off x="467320" y="1021974"/>
            <a:ext cx="2634467" cy="1631579"/>
          </a:xfrm>
          <a:prstGeom prst="round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rgbClr val="00239B"/>
                </a:solidFill>
                <a:effectLst/>
                <a:latin typeface="Calibri" panose="020F0502020204030204" pitchFamily="34" charset="0"/>
                <a:cs typeface="Calibri" panose="020F0502020204030204" pitchFamily="34" charset="0"/>
              </a:rPr>
              <a:t>Question - </a:t>
            </a:r>
            <a:r>
              <a:rPr lang="en-GB" sz="1600" b="1" dirty="0">
                <a:solidFill>
                  <a:srgbClr val="00239B"/>
                </a:solidFill>
                <a:latin typeface="Calibri" panose="020F0502020204030204" pitchFamily="34" charset="0"/>
                <a:cs typeface="Calibri" panose="020F0502020204030204" pitchFamily="34" charset="0"/>
              </a:rPr>
              <a:t>original</a:t>
            </a:r>
            <a:r>
              <a:rPr kumimoji="0" lang="en-GB" sz="1600" b="1" i="0" u="none" strike="noStrike" cap="none" normalizeH="0" baseline="0" dirty="0">
                <a:ln>
                  <a:noFill/>
                </a:ln>
                <a:solidFill>
                  <a:srgbClr val="00239B"/>
                </a:solidFill>
                <a:effectLst/>
                <a:latin typeface="Calibri" panose="020F0502020204030204" pitchFamily="34" charset="0"/>
                <a:cs typeface="Calibri" panose="020F0502020204030204" pitchFamily="34" charset="0"/>
              </a:rPr>
              <a:t> and refined plus </a:t>
            </a:r>
            <a:r>
              <a:rPr lang="en-GB" sz="1600" b="1" dirty="0">
                <a:solidFill>
                  <a:srgbClr val="00239B"/>
                </a:solidFill>
                <a:latin typeface="Calibri" panose="020F0502020204030204" pitchFamily="34" charset="0"/>
                <a:cs typeface="Calibri" panose="020F0502020204030204" pitchFamily="34" charset="0"/>
              </a:rPr>
              <a:t>a</a:t>
            </a:r>
            <a:r>
              <a:rPr kumimoji="0" lang="en-GB" sz="1600" b="1" i="0" u="none" strike="noStrike" cap="none" normalizeH="0" baseline="0" dirty="0">
                <a:ln>
                  <a:noFill/>
                </a:ln>
                <a:solidFill>
                  <a:srgbClr val="00239B"/>
                </a:solidFill>
                <a:effectLst/>
                <a:latin typeface="Calibri" panose="020F0502020204030204" pitchFamily="34" charset="0"/>
                <a:cs typeface="Calibri" panose="020F0502020204030204" pitchFamily="34" charset="0"/>
              </a:rPr>
              <a:t>ny sub questions </a:t>
            </a:r>
            <a:r>
              <a:rPr kumimoji="0" lang="en-GB" sz="1600" b="1" i="0" u="none" strike="noStrike" cap="none" normalizeH="0" baseline="0" dirty="0" err="1">
                <a:ln>
                  <a:noFill/>
                </a:ln>
                <a:solidFill>
                  <a:srgbClr val="00239B"/>
                </a:solidFill>
                <a:effectLst/>
                <a:latin typeface="Calibri" panose="020F0502020204030204" pitchFamily="34" charset="0"/>
                <a:cs typeface="Calibri" panose="020F0502020204030204" pitchFamily="34" charset="0"/>
              </a:rPr>
              <a:t>eg</a:t>
            </a:r>
            <a:r>
              <a:rPr kumimoji="0" lang="en-GB" sz="1600" b="1" i="0" u="none" strike="noStrike" cap="none" normalizeH="0" baseline="0" dirty="0">
                <a:ln>
                  <a:noFill/>
                </a:ln>
                <a:solidFill>
                  <a:srgbClr val="00239B"/>
                </a:solidFill>
                <a:effectLst/>
                <a:latin typeface="Calibri" panose="020F0502020204030204" pitchFamily="34" charset="0"/>
                <a:cs typeface="Calibri" panose="020F0502020204030204" pitchFamily="34" charset="0"/>
              </a:rPr>
              <a:t> about how  you needed to refine your approach to leadership</a:t>
            </a:r>
            <a:endParaRPr kumimoji="0" lang="en-GB" sz="2800" b="1" i="0" u="none" strike="noStrike" cap="none" normalizeH="0" baseline="0" dirty="0">
              <a:ln>
                <a:noFill/>
              </a:ln>
              <a:solidFill>
                <a:srgbClr val="00239B"/>
              </a:solidFill>
              <a:effectLst/>
              <a:latin typeface="Calibri" panose="020F0502020204030204" pitchFamily="34" charset="0"/>
              <a:cs typeface="Calibri" panose="020F0502020204030204" pitchFamily="34" charset="0"/>
            </a:endParaRPr>
          </a:p>
        </p:txBody>
      </p:sp>
      <p:sp>
        <p:nvSpPr>
          <p:cNvPr id="8" name="Rectangle: Rounded Corners 7">
            <a:extLst>
              <a:ext uri="{FF2B5EF4-FFF2-40B4-BE49-F238E27FC236}">
                <a16:creationId xmlns:a16="http://schemas.microsoft.com/office/drawing/2014/main" id="{B6F14083-88AF-7EB0-09C0-8F08E601852A}"/>
              </a:ext>
            </a:extLst>
          </p:cNvPr>
          <p:cNvSpPr/>
          <p:nvPr/>
        </p:nvSpPr>
        <p:spPr bwMode="auto">
          <a:xfrm>
            <a:off x="6972300" y="3831025"/>
            <a:ext cx="2429436" cy="1568822"/>
          </a:xfrm>
          <a:prstGeom prst="round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eaLnBrk="1" latinLnBrk="0" hangingPunct="1">
              <a:lnSpc>
                <a:spcPct val="100000"/>
              </a:lnSpc>
              <a:buClrTx/>
              <a:buSzTx/>
              <a:buFontTx/>
              <a:buNone/>
              <a:tabLst/>
            </a:pPr>
            <a:r>
              <a:rPr lang="en-GB" sz="2000" b="1" dirty="0">
                <a:solidFill>
                  <a:srgbClr val="00239B"/>
                </a:solidFill>
                <a:latin typeface="Calibri" panose="020F0502020204030204" pitchFamily="34" charset="0"/>
                <a:cs typeface="Calibri" panose="020F0502020204030204" pitchFamily="34" charset="0"/>
              </a:rPr>
              <a:t>Conclusions</a:t>
            </a:r>
          </a:p>
          <a:p>
            <a:pPr marL="0" marR="0" indent="0" algn="ctr" defTabSz="914400" eaLnBrk="1" latinLnBrk="0" hangingPunct="1">
              <a:lnSpc>
                <a:spcPct val="100000"/>
              </a:lnSpc>
              <a:buClrTx/>
              <a:buSzTx/>
              <a:buFontTx/>
              <a:buNone/>
              <a:tabLst/>
            </a:pPr>
            <a:r>
              <a:rPr lang="en-GB" sz="2000" b="1" dirty="0">
                <a:solidFill>
                  <a:srgbClr val="00239B"/>
                </a:solidFill>
                <a:latin typeface="Calibri" panose="020F0502020204030204" pitchFamily="34" charset="0"/>
                <a:cs typeface="Calibri" panose="020F0502020204030204" pitchFamily="34" charset="0"/>
              </a:rPr>
              <a:t> </a:t>
            </a:r>
            <a:r>
              <a:rPr lang="en-GB" sz="1600" b="1" dirty="0">
                <a:solidFill>
                  <a:srgbClr val="00239B"/>
                </a:solidFill>
                <a:latin typeface="Calibri" panose="020F0502020204030204" pitchFamily="34" charset="0"/>
                <a:cs typeface="Calibri" panose="020F0502020204030204" pitchFamily="34" charset="0"/>
              </a:rPr>
              <a:t>Lessons learned/ things to avoid in future/ hang on to as a lead</a:t>
            </a:r>
            <a:r>
              <a:rPr lang="en-GB" b="1" dirty="0">
                <a:solidFill>
                  <a:srgbClr val="00239B"/>
                </a:solidFill>
                <a:latin typeface="Calibri" panose="020F0502020204030204" pitchFamily="34" charset="0"/>
                <a:cs typeface="Calibri" panose="020F0502020204030204" pitchFamily="34" charset="0"/>
              </a:rPr>
              <a:t>er</a:t>
            </a:r>
            <a:endParaRPr lang="en-GB" sz="2000" b="1" dirty="0">
              <a:solidFill>
                <a:srgbClr val="00239B"/>
              </a:solidFill>
              <a:latin typeface="Calibri" panose="020F0502020204030204" pitchFamily="34" charset="0"/>
              <a:cs typeface="Calibri" panose="020F0502020204030204" pitchFamily="34" charset="0"/>
            </a:endParaRPr>
          </a:p>
        </p:txBody>
      </p:sp>
      <p:sp>
        <p:nvSpPr>
          <p:cNvPr id="9" name="Rectangle: Rounded Corners 8">
            <a:extLst>
              <a:ext uri="{FF2B5EF4-FFF2-40B4-BE49-F238E27FC236}">
                <a16:creationId xmlns:a16="http://schemas.microsoft.com/office/drawing/2014/main" id="{6F4A6405-00BC-E59E-B732-48095FCE1156}"/>
              </a:ext>
            </a:extLst>
          </p:cNvPr>
          <p:cNvSpPr/>
          <p:nvPr/>
        </p:nvSpPr>
        <p:spPr bwMode="auto">
          <a:xfrm>
            <a:off x="6884893" y="1264021"/>
            <a:ext cx="2692740" cy="2088779"/>
          </a:xfrm>
          <a:prstGeom prst="round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eaLnBrk="1" latinLnBrk="0" hangingPunct="1">
              <a:lnSpc>
                <a:spcPct val="100000"/>
              </a:lnSpc>
              <a:buClrTx/>
              <a:buSzTx/>
              <a:buFontTx/>
              <a:buNone/>
              <a:tabLst/>
            </a:pPr>
            <a:r>
              <a:rPr lang="en-GB" sz="2000" b="1" dirty="0">
                <a:solidFill>
                  <a:srgbClr val="00239B"/>
                </a:solidFill>
                <a:latin typeface="Calibri" panose="020F0502020204030204" pitchFamily="34" charset="0"/>
                <a:cs typeface="Calibri" panose="020F0502020204030204" pitchFamily="34" charset="0"/>
              </a:rPr>
              <a:t>Key leadership  </a:t>
            </a:r>
            <a:r>
              <a:rPr lang="en-GB" b="1" dirty="0">
                <a:solidFill>
                  <a:srgbClr val="00239B"/>
                </a:solidFill>
                <a:latin typeface="Calibri" panose="020F0502020204030204" pitchFamily="34" charset="0"/>
                <a:cs typeface="Calibri" panose="020F0502020204030204" pitchFamily="34" charset="0"/>
              </a:rPr>
              <a:t>insights</a:t>
            </a:r>
          </a:p>
          <a:p>
            <a:pPr marL="0" marR="0" indent="0" algn="ctr" defTabSz="914400" eaLnBrk="1" latinLnBrk="0" hangingPunct="1">
              <a:lnSpc>
                <a:spcPct val="100000"/>
              </a:lnSpc>
              <a:buClrTx/>
              <a:buSzTx/>
              <a:buFontTx/>
              <a:buNone/>
              <a:tabLst/>
            </a:pPr>
            <a:r>
              <a:rPr lang="en-GB" sz="1600" b="1" dirty="0">
                <a:solidFill>
                  <a:srgbClr val="00239B"/>
                </a:solidFill>
                <a:effectLst/>
                <a:latin typeface="Calibri" panose="020F0502020204030204" pitchFamily="34" charset="0"/>
                <a:ea typeface="Times New Roman" panose="02020603050405020304" pitchFamily="18" charset="0"/>
                <a:cs typeface="Calibri" panose="020F0502020204030204" pitchFamily="34" charset="0"/>
              </a:rPr>
              <a:t>Meta question </a:t>
            </a:r>
            <a:r>
              <a:rPr lang="en-GB" sz="1600" i="1" dirty="0">
                <a:solidFill>
                  <a:schemeClr val="tx2"/>
                </a:solidFill>
                <a:effectLst/>
                <a:latin typeface="Calibri" panose="020F0502020204030204" pitchFamily="34" charset="0"/>
                <a:ea typeface="Times New Roman" panose="02020603050405020304" pitchFamily="18" charset="0"/>
              </a:rPr>
              <a:t>How (successfully) are we using evidence to inform our school’s improvement journey and work?”</a:t>
            </a:r>
            <a:endParaRPr lang="en-GB" sz="2000" b="1" i="1" dirty="0">
              <a:solidFill>
                <a:schemeClr val="tx2"/>
              </a:solidFill>
              <a:latin typeface="Calibri" panose="020F0502020204030204" pitchFamily="34" charset="0"/>
              <a:cs typeface="Calibri" panose="020F0502020204030204" pitchFamily="34" charset="0"/>
            </a:endParaRPr>
          </a:p>
        </p:txBody>
      </p:sp>
      <p:sp>
        <p:nvSpPr>
          <p:cNvPr id="11" name="Rectangle: Rounded Corners 10">
            <a:extLst>
              <a:ext uri="{FF2B5EF4-FFF2-40B4-BE49-F238E27FC236}">
                <a16:creationId xmlns:a16="http://schemas.microsoft.com/office/drawing/2014/main" id="{EC657660-88AA-3A18-B0A0-25D0DBD5DF1D}"/>
              </a:ext>
            </a:extLst>
          </p:cNvPr>
          <p:cNvSpPr/>
          <p:nvPr/>
        </p:nvSpPr>
        <p:spPr bwMode="auto">
          <a:xfrm>
            <a:off x="3641911" y="5002306"/>
            <a:ext cx="2602006" cy="1443319"/>
          </a:xfrm>
          <a:prstGeom prst="round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eaLnBrk="1" latinLnBrk="0" hangingPunct="1">
              <a:lnSpc>
                <a:spcPct val="100000"/>
              </a:lnSpc>
              <a:buClrTx/>
              <a:buSzTx/>
              <a:buFontTx/>
              <a:buNone/>
              <a:tabLst/>
            </a:pPr>
            <a:r>
              <a:rPr lang="en-GB" sz="2000" b="1" dirty="0">
                <a:solidFill>
                  <a:srgbClr val="00239B"/>
                </a:solidFill>
                <a:latin typeface="Calibri" panose="020F0502020204030204" pitchFamily="34" charset="0"/>
                <a:cs typeface="Calibri" panose="020F0502020204030204" pitchFamily="34" charset="0"/>
              </a:rPr>
              <a:t>Evidenced outcomes </a:t>
            </a:r>
            <a:r>
              <a:rPr lang="en-GB" sz="1600" b="1" dirty="0">
                <a:solidFill>
                  <a:srgbClr val="00239B"/>
                </a:solidFill>
                <a:latin typeface="Calibri" panose="020F0502020204030204" pitchFamily="34" charset="0"/>
                <a:cs typeface="Calibri" panose="020F0502020204030204" pitchFamily="34" charset="0"/>
              </a:rPr>
              <a:t>Changes in pupil attitudes, progress, wellbeing, or in staff expertise, practices or attitudes</a:t>
            </a:r>
            <a:endParaRPr lang="en-GB" sz="1400" b="1" dirty="0">
              <a:solidFill>
                <a:srgbClr val="00239B"/>
              </a:solidFill>
              <a:latin typeface="Calibri" panose="020F0502020204030204" pitchFamily="34" charset="0"/>
              <a:cs typeface="Calibri" panose="020F0502020204030204" pitchFamily="34" charset="0"/>
            </a:endParaRPr>
          </a:p>
        </p:txBody>
      </p:sp>
      <p:sp>
        <p:nvSpPr>
          <p:cNvPr id="12" name="Rectangle: Rounded Corners 11">
            <a:extLst>
              <a:ext uri="{FF2B5EF4-FFF2-40B4-BE49-F238E27FC236}">
                <a16:creationId xmlns:a16="http://schemas.microsoft.com/office/drawing/2014/main" id="{4C1C4C78-7B6B-C62C-4B9F-E47866CA67D3}"/>
              </a:ext>
            </a:extLst>
          </p:cNvPr>
          <p:cNvSpPr/>
          <p:nvPr/>
        </p:nvSpPr>
        <p:spPr bwMode="auto">
          <a:xfrm>
            <a:off x="359743" y="4908175"/>
            <a:ext cx="2643433" cy="1631579"/>
          </a:xfrm>
          <a:prstGeom prst="round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algn="ctr"/>
            <a:r>
              <a:rPr lang="en-GB" sz="2000" b="1" dirty="0">
                <a:solidFill>
                  <a:srgbClr val="00239B"/>
                </a:solidFill>
                <a:latin typeface="Calibri" panose="020F0502020204030204" pitchFamily="34" charset="0"/>
                <a:cs typeface="Calibri" panose="020F0502020204030204" pitchFamily="34" charset="0"/>
              </a:rPr>
              <a:t>Evidence re inputs – </a:t>
            </a:r>
            <a:r>
              <a:rPr lang="en-GB" sz="1600" b="1" dirty="0">
                <a:solidFill>
                  <a:srgbClr val="00239B"/>
                </a:solidFill>
                <a:latin typeface="Calibri" panose="020F0502020204030204" pitchFamily="34" charset="0"/>
                <a:cs typeface="Calibri" panose="020F0502020204030204" pitchFamily="34" charset="0"/>
              </a:rPr>
              <a:t>Approaches e.g. Read, Write Inc, resources, expertise &amp; evidence for them plus evidence collected</a:t>
            </a:r>
            <a:endParaRPr lang="en-GB" sz="2000" b="1" dirty="0">
              <a:solidFill>
                <a:srgbClr val="00239B"/>
              </a:solidFill>
              <a:latin typeface="Calibri" panose="020F0502020204030204" pitchFamily="34" charset="0"/>
              <a:cs typeface="Calibri" panose="020F0502020204030204" pitchFamily="34" charset="0"/>
            </a:endParaRPr>
          </a:p>
        </p:txBody>
      </p:sp>
      <p:sp>
        <p:nvSpPr>
          <p:cNvPr id="13" name="Rectangle: Rounded Corners 12">
            <a:extLst>
              <a:ext uri="{FF2B5EF4-FFF2-40B4-BE49-F238E27FC236}">
                <a16:creationId xmlns:a16="http://schemas.microsoft.com/office/drawing/2014/main" id="{10C351D0-49F3-ECEC-A2A5-E4D8D36F949C}"/>
              </a:ext>
            </a:extLst>
          </p:cNvPr>
          <p:cNvSpPr/>
          <p:nvPr/>
        </p:nvSpPr>
        <p:spPr bwMode="auto">
          <a:xfrm>
            <a:off x="467320" y="3083860"/>
            <a:ext cx="2634467" cy="1488139"/>
          </a:xfrm>
          <a:prstGeom prst="round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algn="ctr"/>
            <a:r>
              <a:rPr lang="en-GB" sz="2000" b="1" dirty="0">
                <a:solidFill>
                  <a:srgbClr val="00239B"/>
                </a:solidFill>
                <a:latin typeface="Calibri" panose="020F0502020204030204" pitchFamily="34" charset="0"/>
                <a:cs typeface="Calibri" panose="020F0502020204030204" pitchFamily="34" charset="0"/>
              </a:rPr>
              <a:t>Dimensions – </a:t>
            </a:r>
            <a:r>
              <a:rPr lang="en-GB" sz="1600" b="1" dirty="0">
                <a:solidFill>
                  <a:srgbClr val="00239B"/>
                </a:solidFill>
                <a:latin typeface="Calibri" panose="020F0502020204030204" pitchFamily="34" charset="0"/>
                <a:cs typeface="Calibri" panose="020F0502020204030204" pitchFamily="34" charset="0"/>
              </a:rPr>
              <a:t>who/ how many people involved &amp; goals/scale </a:t>
            </a:r>
            <a:r>
              <a:rPr lang="en-GB" sz="1400" b="1" dirty="0">
                <a:solidFill>
                  <a:srgbClr val="00239B"/>
                </a:solidFill>
                <a:latin typeface="Calibri" panose="020F0502020204030204" pitchFamily="34" charset="0"/>
                <a:cs typeface="Calibri" panose="020F0502020204030204" pitchFamily="34" charset="0"/>
              </a:rPr>
              <a:t>of </a:t>
            </a:r>
            <a:r>
              <a:rPr lang="en-GB" sz="1600" b="1" dirty="0">
                <a:solidFill>
                  <a:srgbClr val="00239B"/>
                </a:solidFill>
                <a:latin typeface="Calibri" panose="020F0502020204030204" pitchFamily="34" charset="0"/>
                <a:cs typeface="Calibri" panose="020F0502020204030204" pitchFamily="34" charset="0"/>
              </a:rPr>
              <a:t>distance to travel from base line</a:t>
            </a:r>
            <a:endParaRPr lang="en-GB" sz="2000" b="1" dirty="0">
              <a:solidFill>
                <a:srgbClr val="00239B"/>
              </a:solidFill>
              <a:latin typeface="Calibri" panose="020F0502020204030204" pitchFamily="34" charset="0"/>
              <a:cs typeface="Calibri" panose="020F0502020204030204" pitchFamily="34" charset="0"/>
            </a:endParaRPr>
          </a:p>
        </p:txBody>
      </p:sp>
      <p:sp>
        <p:nvSpPr>
          <p:cNvPr id="14" name="Rectangle: Rounded Corners 13">
            <a:extLst>
              <a:ext uri="{FF2B5EF4-FFF2-40B4-BE49-F238E27FC236}">
                <a16:creationId xmlns:a16="http://schemas.microsoft.com/office/drawing/2014/main" id="{91534D63-304A-86A2-EDCA-7B6144C9ECE8}"/>
              </a:ext>
            </a:extLst>
          </p:cNvPr>
          <p:cNvSpPr/>
          <p:nvPr/>
        </p:nvSpPr>
        <p:spPr bwMode="auto">
          <a:xfrm>
            <a:off x="3742763" y="1111622"/>
            <a:ext cx="2501154" cy="1541931"/>
          </a:xfrm>
          <a:prstGeom prst="round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eaLnBrk="1" latinLnBrk="0" hangingPunct="1">
              <a:lnSpc>
                <a:spcPct val="100000"/>
              </a:lnSpc>
              <a:buClrTx/>
              <a:buSzTx/>
              <a:buFontTx/>
              <a:buNone/>
              <a:tabLst/>
            </a:pPr>
            <a:r>
              <a:rPr lang="en-GB" sz="2000" b="1" dirty="0">
                <a:solidFill>
                  <a:srgbClr val="00239B"/>
                </a:solidFill>
                <a:latin typeface="Calibri" panose="020F0502020204030204" pitchFamily="34" charset="0"/>
                <a:cs typeface="Calibri" panose="020F0502020204030204" pitchFamily="34" charset="0"/>
              </a:rPr>
              <a:t>Evidenced processes</a:t>
            </a:r>
          </a:p>
          <a:p>
            <a:pPr marL="0" marR="0" indent="0" algn="ctr" defTabSz="914400" eaLnBrk="1" latinLnBrk="0" hangingPunct="1">
              <a:lnSpc>
                <a:spcPct val="100000"/>
              </a:lnSpc>
              <a:buClrTx/>
              <a:buSzTx/>
              <a:buFontTx/>
              <a:buNone/>
              <a:tabLst/>
            </a:pPr>
            <a:r>
              <a:rPr lang="en-GB" sz="1600" b="1" dirty="0">
                <a:solidFill>
                  <a:srgbClr val="00239B"/>
                </a:solidFill>
                <a:latin typeface="Calibri" panose="020F0502020204030204" pitchFamily="34" charset="0"/>
                <a:cs typeface="Calibri" panose="020F0502020204030204" pitchFamily="34" charset="0"/>
              </a:rPr>
              <a:t>Leadership and WELL project delivery processes e.g. coaching, monitoring, enquiry</a:t>
            </a:r>
          </a:p>
        </p:txBody>
      </p:sp>
      <p:sp>
        <p:nvSpPr>
          <p:cNvPr id="15" name="Rectangle: Rounded Corners 14">
            <a:extLst>
              <a:ext uri="{FF2B5EF4-FFF2-40B4-BE49-F238E27FC236}">
                <a16:creationId xmlns:a16="http://schemas.microsoft.com/office/drawing/2014/main" id="{FA081A6F-5BF7-08F6-BC49-E35B549BC59B}"/>
              </a:ext>
            </a:extLst>
          </p:cNvPr>
          <p:cNvSpPr/>
          <p:nvPr/>
        </p:nvSpPr>
        <p:spPr bwMode="auto">
          <a:xfrm>
            <a:off x="3742763" y="3146612"/>
            <a:ext cx="2501154" cy="1568822"/>
          </a:xfrm>
          <a:prstGeom prst="round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eaLnBrk="1" latinLnBrk="0" hangingPunct="1">
              <a:lnSpc>
                <a:spcPct val="100000"/>
              </a:lnSpc>
              <a:buClrTx/>
              <a:buSzTx/>
              <a:buFontTx/>
              <a:buNone/>
              <a:tabLst/>
            </a:pPr>
            <a:r>
              <a:rPr lang="en-GB" sz="2000" b="1" dirty="0">
                <a:solidFill>
                  <a:srgbClr val="00239B"/>
                </a:solidFill>
                <a:latin typeface="Calibri" panose="020F0502020204030204" pitchFamily="34" charset="0"/>
                <a:cs typeface="Calibri" panose="020F0502020204030204" pitchFamily="34" charset="0"/>
              </a:rPr>
              <a:t>Evidenced outputs – </a:t>
            </a:r>
            <a:r>
              <a:rPr lang="en-GB" sz="1600" b="1" dirty="0">
                <a:solidFill>
                  <a:srgbClr val="00239B"/>
                </a:solidFill>
                <a:latin typeface="Calibri" panose="020F0502020204030204" pitchFamily="34" charset="0"/>
                <a:cs typeface="Calibri" panose="020F0502020204030204" pitchFamily="34" charset="0"/>
              </a:rPr>
              <a:t>resources, policies or protocols now embedded in school </a:t>
            </a:r>
          </a:p>
          <a:p>
            <a:pPr marL="0" marR="0" indent="0" algn="ctr" defTabSz="914400" eaLnBrk="1" latinLnBrk="0" hangingPunct="1">
              <a:lnSpc>
                <a:spcPct val="100000"/>
              </a:lnSpc>
              <a:buClrTx/>
              <a:buSzTx/>
              <a:buFontTx/>
              <a:buNone/>
              <a:tabLst/>
            </a:pPr>
            <a:r>
              <a:rPr lang="en-GB" sz="2000" b="1" dirty="0">
                <a:solidFill>
                  <a:srgbClr val="00239B"/>
                </a:solidFill>
                <a:latin typeface="Calibri" panose="020F0502020204030204" pitchFamily="34" charset="0"/>
                <a:cs typeface="Calibri" panose="020F0502020204030204" pitchFamily="34" charset="0"/>
              </a:rPr>
              <a:t> </a:t>
            </a:r>
          </a:p>
        </p:txBody>
      </p:sp>
      <p:sp>
        <p:nvSpPr>
          <p:cNvPr id="16" name="Rectangle 15">
            <a:extLst>
              <a:ext uri="{FF2B5EF4-FFF2-40B4-BE49-F238E27FC236}">
                <a16:creationId xmlns:a16="http://schemas.microsoft.com/office/drawing/2014/main" id="{F06EE9CD-74BD-A0EE-A0A2-94C57EAE302E}"/>
              </a:ext>
            </a:extLst>
          </p:cNvPr>
          <p:cNvSpPr/>
          <p:nvPr/>
        </p:nvSpPr>
        <p:spPr bwMode="auto">
          <a:xfrm>
            <a:off x="10130119" y="5665694"/>
            <a:ext cx="1882588" cy="1192307"/>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2800" b="1" i="0" u="none" strike="noStrike" cap="none" normalizeH="0" baseline="0">
              <a:ln>
                <a:noFill/>
              </a:ln>
              <a:solidFill>
                <a:srgbClr val="00239B"/>
              </a:solidFill>
              <a:effectLst/>
              <a:latin typeface="Arial" charset="0"/>
            </a:endParaRPr>
          </a:p>
        </p:txBody>
      </p:sp>
      <p:sp>
        <p:nvSpPr>
          <p:cNvPr id="17" name="Rectangle 16">
            <a:extLst>
              <a:ext uri="{FF2B5EF4-FFF2-40B4-BE49-F238E27FC236}">
                <a16:creationId xmlns:a16="http://schemas.microsoft.com/office/drawing/2014/main" id="{935D7BF9-416F-DD56-29A4-8A693DEE415A}"/>
              </a:ext>
            </a:extLst>
          </p:cNvPr>
          <p:cNvSpPr/>
          <p:nvPr/>
        </p:nvSpPr>
        <p:spPr bwMode="auto">
          <a:xfrm>
            <a:off x="2026024" y="197223"/>
            <a:ext cx="7288305" cy="627527"/>
          </a:xfrm>
          <a:prstGeom prst="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800" b="1" i="0" u="none" strike="noStrike" cap="none" normalizeH="0" baseline="0" dirty="0">
                <a:ln>
                  <a:noFill/>
                </a:ln>
                <a:solidFill>
                  <a:srgbClr val="00239B"/>
                </a:solidFill>
                <a:effectLst/>
                <a:latin typeface="Arial" charset="0"/>
              </a:rPr>
              <a:t>Key poster sections</a:t>
            </a:r>
          </a:p>
        </p:txBody>
      </p:sp>
      <p:sp>
        <p:nvSpPr>
          <p:cNvPr id="19" name="Rectangle 18">
            <a:extLst>
              <a:ext uri="{FF2B5EF4-FFF2-40B4-BE49-F238E27FC236}">
                <a16:creationId xmlns:a16="http://schemas.microsoft.com/office/drawing/2014/main" id="{10B5265B-8A5C-5C82-F40E-9B025F49E3C5}"/>
              </a:ext>
            </a:extLst>
          </p:cNvPr>
          <p:cNvSpPr/>
          <p:nvPr/>
        </p:nvSpPr>
        <p:spPr bwMode="auto">
          <a:xfrm>
            <a:off x="10174364" y="4134436"/>
            <a:ext cx="1577789" cy="2366683"/>
          </a:xfrm>
          <a:prstGeom prst="rect">
            <a:avLst/>
          </a:prstGeom>
          <a:noFill/>
          <a:ln>
            <a:noFill/>
          </a:ln>
        </p:spPr>
        <p:style>
          <a:lnRef idx="0">
            <a:scrgbClr r="0" g="0" b="0"/>
          </a:lnRef>
          <a:fillRef idx="0">
            <a:scrgbClr r="0" g="0" b="0"/>
          </a:fillRef>
          <a:effectRef idx="0">
            <a:scrgbClr r="0" g="0" b="0"/>
          </a:effectRef>
          <a:fontRef idx="minor">
            <a:schemeClr val="accent4"/>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rgbClr val="00239B"/>
                </a:solidFill>
                <a:effectLst/>
                <a:latin typeface="Calibri" panose="020F0502020204030204" pitchFamily="34" charset="0"/>
                <a:cs typeface="Calibri" panose="020F0502020204030204" pitchFamily="34" charset="0"/>
              </a:rPr>
              <a:t>NB every section should have an opening summary sentence and, concrete illustrations rooted in evidence</a:t>
            </a:r>
          </a:p>
        </p:txBody>
      </p:sp>
      <p:sp>
        <p:nvSpPr>
          <p:cNvPr id="20" name="Rectangle: Rounded Corners 19">
            <a:extLst>
              <a:ext uri="{FF2B5EF4-FFF2-40B4-BE49-F238E27FC236}">
                <a16:creationId xmlns:a16="http://schemas.microsoft.com/office/drawing/2014/main" id="{CF050C2B-A71D-753E-E40C-AF3E44347911}"/>
              </a:ext>
            </a:extLst>
          </p:cNvPr>
          <p:cNvSpPr/>
          <p:nvPr/>
        </p:nvSpPr>
        <p:spPr bwMode="auto">
          <a:xfrm>
            <a:off x="7016545" y="5832606"/>
            <a:ext cx="2429435" cy="439273"/>
          </a:xfrm>
          <a:prstGeom prst="round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rtlCol="0" anchor="t" anchorCtr="0" compatLnSpc="1">
            <a:prstTxWarp prst="textNoShape">
              <a:avLst/>
            </a:prstTxWarp>
          </a:bodyPr>
          <a:lstStyle/>
          <a:p>
            <a:pPr algn="ctr"/>
            <a:r>
              <a:rPr lang="en-GB" sz="2000" b="1" dirty="0">
                <a:solidFill>
                  <a:srgbClr val="00239B"/>
                </a:solidFill>
                <a:latin typeface="Calibri" panose="020F0502020204030204" pitchFamily="34" charset="0"/>
                <a:cs typeface="Calibri" panose="020F0502020204030204" pitchFamily="34" charset="0"/>
              </a:rPr>
              <a:t>Further reading</a:t>
            </a:r>
          </a:p>
        </p:txBody>
      </p:sp>
      <p:sp>
        <p:nvSpPr>
          <p:cNvPr id="3" name="Rectangle: Rounded Corners 2">
            <a:extLst>
              <a:ext uri="{FF2B5EF4-FFF2-40B4-BE49-F238E27FC236}">
                <a16:creationId xmlns:a16="http://schemas.microsoft.com/office/drawing/2014/main" id="{249580F6-74C7-005D-414B-6EA8E2D172EA}"/>
              </a:ext>
            </a:extLst>
          </p:cNvPr>
          <p:cNvSpPr/>
          <p:nvPr/>
        </p:nvSpPr>
        <p:spPr bwMode="auto">
          <a:xfrm>
            <a:off x="10218609" y="678543"/>
            <a:ext cx="1695485" cy="3065929"/>
          </a:xfrm>
          <a:prstGeom prst="round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lang="en-GB" sz="1600" b="1" dirty="0">
                <a:solidFill>
                  <a:srgbClr val="00239B"/>
                </a:solidFill>
                <a:latin typeface="Calibri" panose="020F0502020204030204" pitchFamily="34" charset="0"/>
                <a:cs typeface="Calibri" panose="020F0502020204030204" pitchFamily="34" charset="0"/>
              </a:rPr>
              <a:t>E.G. changes in project leadership arising from early insights and or changes in school leadership systems or protocols </a:t>
            </a:r>
            <a:r>
              <a:rPr lang="en-GB" sz="1600" b="1" dirty="0" err="1">
                <a:solidFill>
                  <a:srgbClr val="00239B"/>
                </a:solidFill>
                <a:latin typeface="Calibri" panose="020F0502020204030204" pitchFamily="34" charset="0"/>
                <a:cs typeface="Calibri" panose="020F0502020204030204" pitchFamily="34" charset="0"/>
              </a:rPr>
              <a:t>e.g</a:t>
            </a:r>
            <a:r>
              <a:rPr lang="en-GB" sz="1600" b="1" dirty="0">
                <a:solidFill>
                  <a:srgbClr val="00239B"/>
                </a:solidFill>
                <a:latin typeface="Calibri" panose="020F0502020204030204" pitchFamily="34" charset="0"/>
                <a:cs typeface="Calibri" panose="020F0502020204030204" pitchFamily="34" charset="0"/>
              </a:rPr>
              <a:t> for project focus and or use of evidence</a:t>
            </a:r>
            <a:endParaRPr kumimoji="0" lang="en-GB" sz="3200" b="1" i="0" u="none" strike="noStrike" cap="none" normalizeH="0" baseline="0" dirty="0">
              <a:ln>
                <a:noFill/>
              </a:ln>
              <a:solidFill>
                <a:srgbClr val="00239B"/>
              </a:solidFill>
              <a:effectLst/>
              <a:latin typeface="Arial" charset="0"/>
            </a:endParaRPr>
          </a:p>
        </p:txBody>
      </p:sp>
      <p:sp>
        <p:nvSpPr>
          <p:cNvPr id="18" name="Arrow: Right 17">
            <a:extLst>
              <a:ext uri="{FF2B5EF4-FFF2-40B4-BE49-F238E27FC236}">
                <a16:creationId xmlns:a16="http://schemas.microsoft.com/office/drawing/2014/main" id="{580C082E-311B-325B-D83D-2F8E8F9250D1}"/>
              </a:ext>
            </a:extLst>
          </p:cNvPr>
          <p:cNvSpPr/>
          <p:nvPr/>
        </p:nvSpPr>
        <p:spPr bwMode="auto">
          <a:xfrm rot="10800000">
            <a:off x="9858678" y="2034450"/>
            <a:ext cx="318758" cy="484632"/>
          </a:xfrm>
          <a:prstGeom prst="rightArrow">
            <a:avLst/>
          </a:prstGeom>
          <a:solidFill>
            <a:srgbClr val="00B0F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2800" b="1" i="0" u="none" strike="noStrike" cap="none" normalizeH="0" baseline="0">
              <a:ln>
                <a:noFill/>
              </a:ln>
              <a:solidFill>
                <a:srgbClr val="00239B"/>
              </a:solidFill>
              <a:effectLst/>
              <a:latin typeface="Arial" charset="0"/>
            </a:endParaRPr>
          </a:p>
        </p:txBody>
      </p:sp>
    </p:spTree>
    <p:extLst>
      <p:ext uri="{BB962C8B-B14F-4D97-AF65-F5344CB8AC3E}">
        <p14:creationId xmlns:p14="http://schemas.microsoft.com/office/powerpoint/2010/main" val="3901597910"/>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2F35760F-B383-9C45-F6CE-CB3D43E8668A}"/>
              </a:ext>
            </a:extLst>
          </p:cNvPr>
          <p:cNvSpPr/>
          <p:nvPr/>
        </p:nvSpPr>
        <p:spPr bwMode="auto">
          <a:xfrm>
            <a:off x="652458" y="1281800"/>
            <a:ext cx="1057835" cy="920410"/>
          </a:xfrm>
          <a:prstGeom prst="round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dirty="0">
                <a:ln>
                  <a:noFill/>
                </a:ln>
                <a:solidFill>
                  <a:srgbClr val="00239B"/>
                </a:solidFill>
                <a:effectLst/>
                <a:latin typeface="Calibri" panose="020F0502020204030204" pitchFamily="34" charset="0"/>
                <a:cs typeface="Calibri" panose="020F0502020204030204" pitchFamily="34" charset="0"/>
              </a:rPr>
              <a:t>Our  starting ?</a:t>
            </a:r>
          </a:p>
        </p:txBody>
      </p:sp>
      <p:cxnSp>
        <p:nvCxnSpPr>
          <p:cNvPr id="16" name="Connector: Elbow 15">
            <a:extLst>
              <a:ext uri="{FF2B5EF4-FFF2-40B4-BE49-F238E27FC236}">
                <a16:creationId xmlns:a16="http://schemas.microsoft.com/office/drawing/2014/main" id="{39637650-ED79-4988-E76E-A41C3FCFF040}"/>
              </a:ext>
            </a:extLst>
          </p:cNvPr>
          <p:cNvCxnSpPr>
            <a:stCxn id="7" idx="3"/>
            <a:endCxn id="8" idx="3"/>
          </p:cNvCxnSpPr>
          <p:nvPr/>
        </p:nvCxnSpPr>
        <p:spPr bwMode="auto">
          <a:xfrm flipH="1">
            <a:off x="5839994" y="3739427"/>
            <a:ext cx="12703" cy="838200"/>
          </a:xfrm>
          <a:prstGeom prst="bentConnector3">
            <a:avLst>
              <a:gd name="adj1" fmla="val -1799575"/>
            </a:avLst>
          </a:prstGeom>
          <a:solidFill>
            <a:srgbClr val="FFFFFF"/>
          </a:solidFill>
          <a:ln w="9525" cap="flat" cmpd="sng" algn="ctr">
            <a:noFill/>
            <a:prstDash val="solid"/>
            <a:round/>
            <a:headEnd type="none" w="med" len="med"/>
            <a:tailEnd type="triangle"/>
          </a:ln>
          <a:effectLst/>
        </p:spPr>
      </p:cxnSp>
      <p:cxnSp>
        <p:nvCxnSpPr>
          <p:cNvPr id="18" name="Connector: Elbow 17">
            <a:extLst>
              <a:ext uri="{FF2B5EF4-FFF2-40B4-BE49-F238E27FC236}">
                <a16:creationId xmlns:a16="http://schemas.microsoft.com/office/drawing/2014/main" id="{1048A8D7-B860-A516-64FD-2C8BE10C78DA}"/>
              </a:ext>
            </a:extLst>
          </p:cNvPr>
          <p:cNvCxnSpPr>
            <a:stCxn id="7" idx="3"/>
            <a:endCxn id="8" idx="3"/>
          </p:cNvCxnSpPr>
          <p:nvPr/>
        </p:nvCxnSpPr>
        <p:spPr bwMode="auto">
          <a:xfrm flipH="1">
            <a:off x="5839994" y="3739427"/>
            <a:ext cx="12703" cy="838200"/>
          </a:xfrm>
          <a:prstGeom prst="bentConnector3">
            <a:avLst>
              <a:gd name="adj1" fmla="val -1799575"/>
            </a:avLst>
          </a:prstGeom>
          <a:solidFill>
            <a:srgbClr val="FFFFFF"/>
          </a:solidFill>
          <a:ln w="9525" cap="flat" cmpd="sng" algn="ctr">
            <a:noFill/>
            <a:prstDash val="solid"/>
            <a:round/>
            <a:headEnd type="none" w="med" len="med"/>
            <a:tailEnd type="triangle"/>
          </a:ln>
          <a:effectLst/>
        </p:spPr>
      </p:cxnSp>
      <p:sp>
        <p:nvSpPr>
          <p:cNvPr id="29" name="Rectangle: Rounded Corners 28">
            <a:extLst>
              <a:ext uri="{FF2B5EF4-FFF2-40B4-BE49-F238E27FC236}">
                <a16:creationId xmlns:a16="http://schemas.microsoft.com/office/drawing/2014/main" id="{0ED1F231-E05A-5D9C-8FE8-35D0DB55F175}"/>
              </a:ext>
            </a:extLst>
          </p:cNvPr>
          <p:cNvSpPr/>
          <p:nvPr/>
        </p:nvSpPr>
        <p:spPr bwMode="auto">
          <a:xfrm>
            <a:off x="644690" y="2777446"/>
            <a:ext cx="1117053" cy="665629"/>
          </a:xfrm>
          <a:prstGeom prst="round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400" i="0" u="none" strike="noStrike" cap="none" normalizeH="0" baseline="0" dirty="0">
                <a:ln>
                  <a:noFill/>
                </a:ln>
                <a:solidFill>
                  <a:srgbClr val="00239B"/>
                </a:solidFill>
                <a:effectLst/>
                <a:latin typeface="Arial" charset="0"/>
              </a:rPr>
              <a:t>Headline results</a:t>
            </a:r>
            <a:r>
              <a:rPr kumimoji="0" lang="en-GB" sz="1400" b="1" i="0" u="none" strike="noStrike" cap="none" normalizeH="0" baseline="0" dirty="0">
                <a:ln>
                  <a:noFill/>
                </a:ln>
                <a:solidFill>
                  <a:srgbClr val="00239B"/>
                </a:solidFill>
                <a:effectLst/>
                <a:latin typeface="Arial" charset="0"/>
              </a:rPr>
              <a:t> </a:t>
            </a:r>
          </a:p>
        </p:txBody>
      </p:sp>
      <p:cxnSp>
        <p:nvCxnSpPr>
          <p:cNvPr id="36" name="Connector: Elbow 35">
            <a:extLst>
              <a:ext uri="{FF2B5EF4-FFF2-40B4-BE49-F238E27FC236}">
                <a16:creationId xmlns:a16="http://schemas.microsoft.com/office/drawing/2014/main" id="{B8293266-B1DB-5720-900B-1AA8083F7E9A}"/>
              </a:ext>
            </a:extLst>
          </p:cNvPr>
          <p:cNvCxnSpPr>
            <a:endCxn id="8" idx="3"/>
          </p:cNvCxnSpPr>
          <p:nvPr/>
        </p:nvCxnSpPr>
        <p:spPr bwMode="auto">
          <a:xfrm rot="16200000" flipV="1">
            <a:off x="5357770" y="5059852"/>
            <a:ext cx="977153" cy="12703"/>
          </a:xfrm>
          <a:prstGeom prst="bentConnector2">
            <a:avLst/>
          </a:prstGeom>
          <a:solidFill>
            <a:srgbClr val="FFFFFF"/>
          </a:solidFill>
          <a:ln w="9525" cap="flat" cmpd="sng" algn="ctr">
            <a:noFill/>
            <a:prstDash val="solid"/>
            <a:round/>
            <a:headEnd type="none" w="med" len="med"/>
            <a:tailEnd type="triangle"/>
          </a:ln>
          <a:effectLst/>
        </p:spPr>
      </p:cxnSp>
      <p:cxnSp>
        <p:nvCxnSpPr>
          <p:cNvPr id="42" name="Connector: Elbow 41">
            <a:extLst>
              <a:ext uri="{FF2B5EF4-FFF2-40B4-BE49-F238E27FC236}">
                <a16:creationId xmlns:a16="http://schemas.microsoft.com/office/drawing/2014/main" id="{DA41DCAF-5BFD-3BD5-7A3F-11E268214A73}"/>
              </a:ext>
            </a:extLst>
          </p:cNvPr>
          <p:cNvCxnSpPr>
            <a:stCxn id="8" idx="3"/>
            <a:endCxn id="7" idx="3"/>
          </p:cNvCxnSpPr>
          <p:nvPr/>
        </p:nvCxnSpPr>
        <p:spPr bwMode="auto">
          <a:xfrm flipV="1">
            <a:off x="5839994" y="3739427"/>
            <a:ext cx="12703" cy="838200"/>
          </a:xfrm>
          <a:prstGeom prst="bentConnector3">
            <a:avLst>
              <a:gd name="adj1" fmla="val 1899575"/>
            </a:avLst>
          </a:prstGeom>
          <a:solidFill>
            <a:srgbClr val="FFFFFF"/>
          </a:solidFill>
          <a:ln w="9525" cap="flat" cmpd="sng" algn="ctr">
            <a:noFill/>
            <a:prstDash val="solid"/>
            <a:round/>
            <a:headEnd type="none" w="med" len="med"/>
            <a:tailEnd type="triangle"/>
          </a:ln>
          <a:effectLst/>
        </p:spPr>
      </p:cxnSp>
      <p:sp>
        <p:nvSpPr>
          <p:cNvPr id="33" name="Oval 32">
            <a:extLst>
              <a:ext uri="{FF2B5EF4-FFF2-40B4-BE49-F238E27FC236}">
                <a16:creationId xmlns:a16="http://schemas.microsoft.com/office/drawing/2014/main" id="{BCBB6F38-593C-E188-4FCB-4957CF86A9A0}"/>
              </a:ext>
            </a:extLst>
          </p:cNvPr>
          <p:cNvSpPr/>
          <p:nvPr/>
        </p:nvSpPr>
        <p:spPr bwMode="auto">
          <a:xfrm>
            <a:off x="2373312" y="2926366"/>
            <a:ext cx="1282046" cy="1403196"/>
          </a:xfrm>
          <a:prstGeom prst="ellipse">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wrap="square" lIns="91440" tIns="45720" rIns="91440" bIns="45720" numCol="1" rtlCol="0" anchor="t" anchorCtr="0" compatLnSpc="1">
            <a:prstTxWarp prst="textNoShape">
              <a:avLst/>
            </a:prstTxWarp>
          </a:bodyPr>
          <a:lstStyle/>
          <a:p>
            <a:pPr marL="0" marR="0" indent="0" algn="ctr" defTabSz="914400" eaLnBrk="1" latinLnBrk="0" hangingPunct="1">
              <a:lnSpc>
                <a:spcPct val="100000"/>
              </a:lnSpc>
              <a:buClrTx/>
              <a:buSzTx/>
              <a:buFontTx/>
              <a:buNone/>
              <a:tabLst/>
            </a:pPr>
            <a:r>
              <a:rPr lang="en-GB" sz="1400" dirty="0">
                <a:solidFill>
                  <a:srgbClr val="00239B"/>
                </a:solidFill>
                <a:latin typeface="Calibri" panose="020F0502020204030204" pitchFamily="34" charset="0"/>
                <a:cs typeface="Calibri" panose="020F0502020204030204" pitchFamily="34" charset="0"/>
              </a:rPr>
              <a:t>Tested via mining evidence about  </a:t>
            </a:r>
          </a:p>
        </p:txBody>
      </p:sp>
      <p:grpSp>
        <p:nvGrpSpPr>
          <p:cNvPr id="55" name="Group 54">
            <a:extLst>
              <a:ext uri="{FF2B5EF4-FFF2-40B4-BE49-F238E27FC236}">
                <a16:creationId xmlns:a16="http://schemas.microsoft.com/office/drawing/2014/main" id="{191B7C21-D76B-569E-BAF9-63CD1DDBD807}"/>
              </a:ext>
            </a:extLst>
          </p:cNvPr>
          <p:cNvGrpSpPr/>
          <p:nvPr/>
        </p:nvGrpSpPr>
        <p:grpSpPr>
          <a:xfrm>
            <a:off x="4469881" y="2394721"/>
            <a:ext cx="1395516" cy="3464859"/>
            <a:chOff x="667486" y="2850776"/>
            <a:chExt cx="1395516" cy="3464859"/>
          </a:xfrm>
        </p:grpSpPr>
        <p:cxnSp>
          <p:nvCxnSpPr>
            <p:cNvPr id="32" name="Connector: Elbow 31">
              <a:extLst>
                <a:ext uri="{FF2B5EF4-FFF2-40B4-BE49-F238E27FC236}">
                  <a16:creationId xmlns:a16="http://schemas.microsoft.com/office/drawing/2014/main" id="{613C728B-4392-CC8E-715F-5C806BA68415}"/>
                </a:ext>
              </a:extLst>
            </p:cNvPr>
            <p:cNvCxnSpPr>
              <a:cxnSpLocks/>
            </p:cNvCxnSpPr>
            <p:nvPr/>
          </p:nvCxnSpPr>
          <p:spPr bwMode="auto">
            <a:xfrm rot="10800000" flipV="1">
              <a:off x="686541" y="4195482"/>
              <a:ext cx="12702" cy="838200"/>
            </a:xfrm>
            <a:prstGeom prst="bentConnector3">
              <a:avLst>
                <a:gd name="adj1" fmla="val 1899717"/>
              </a:avLst>
            </a:prstGeom>
            <a:ln w="381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6" name="Rectangle 5">
              <a:extLst>
                <a:ext uri="{FF2B5EF4-FFF2-40B4-BE49-F238E27FC236}">
                  <a16:creationId xmlns:a16="http://schemas.microsoft.com/office/drawing/2014/main" id="{B1C04F67-E04A-31AF-9A42-C9B149A56423}"/>
                </a:ext>
              </a:extLst>
            </p:cNvPr>
            <p:cNvSpPr/>
            <p:nvPr/>
          </p:nvSpPr>
          <p:spPr bwMode="auto">
            <a:xfrm>
              <a:off x="705596" y="2850776"/>
              <a:ext cx="1344706" cy="609600"/>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rtlCol="0" anchor="t" anchorCtr="0" compatLnSpc="1">
              <a:prstTxWarp prst="textNoShape">
                <a:avLst/>
              </a:prstTxWarp>
            </a:bodyPr>
            <a:lstStyle/>
            <a:p>
              <a:pPr algn="ctr"/>
              <a:r>
                <a:rPr lang="en-GB" sz="1400" dirty="0">
                  <a:solidFill>
                    <a:srgbClr val="00239B"/>
                  </a:solidFill>
                  <a:latin typeface="Calibri" panose="020F0502020204030204" pitchFamily="34" charset="0"/>
                  <a:cs typeface="Calibri" panose="020F0502020204030204" pitchFamily="34" charset="0"/>
                </a:rPr>
                <a:t>Inputs</a:t>
              </a:r>
            </a:p>
          </p:txBody>
        </p:sp>
        <p:sp>
          <p:nvSpPr>
            <p:cNvPr id="7" name="Rectangle 6">
              <a:extLst>
                <a:ext uri="{FF2B5EF4-FFF2-40B4-BE49-F238E27FC236}">
                  <a16:creationId xmlns:a16="http://schemas.microsoft.com/office/drawing/2014/main" id="{2D05196F-7815-0850-1132-8975A0A9B53C}"/>
                </a:ext>
              </a:extLst>
            </p:cNvPr>
            <p:cNvSpPr/>
            <p:nvPr/>
          </p:nvSpPr>
          <p:spPr bwMode="auto">
            <a:xfrm>
              <a:off x="705595" y="3890682"/>
              <a:ext cx="1344707" cy="609600"/>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rtlCol="0" anchor="t" anchorCtr="0" compatLnSpc="1">
              <a:prstTxWarp prst="textNoShape">
                <a:avLst/>
              </a:prstTxWarp>
            </a:bodyPr>
            <a:lstStyle/>
            <a:p>
              <a:pPr algn="ctr"/>
              <a:r>
                <a:rPr lang="en-GB" sz="1400" dirty="0">
                  <a:solidFill>
                    <a:srgbClr val="00239B"/>
                  </a:solidFill>
                  <a:latin typeface="Calibri" panose="020F0502020204030204" pitchFamily="34" charset="0"/>
                  <a:cs typeface="Calibri" panose="020F0502020204030204" pitchFamily="34" charset="0"/>
                </a:rPr>
                <a:t>Processes </a:t>
              </a:r>
              <a:r>
                <a:rPr lang="en-GB" sz="1050" b="1" dirty="0">
                  <a:solidFill>
                    <a:srgbClr val="00239B"/>
                  </a:solidFill>
                  <a:latin typeface="Calibri" panose="020F0502020204030204" pitchFamily="34" charset="0"/>
                  <a:cs typeface="Calibri" panose="020F0502020204030204" pitchFamily="34" charset="0"/>
                </a:rPr>
                <a:t>( e.g. set out in plan?)</a:t>
              </a:r>
              <a:endParaRPr lang="en-GB" sz="1400" b="1" dirty="0">
                <a:solidFill>
                  <a:srgbClr val="00239B"/>
                </a:solidFill>
                <a:latin typeface="Calibri" panose="020F0502020204030204" pitchFamily="34" charset="0"/>
                <a:cs typeface="Calibri" panose="020F0502020204030204" pitchFamily="34" charset="0"/>
              </a:endParaRPr>
            </a:p>
          </p:txBody>
        </p:sp>
        <p:sp>
          <p:nvSpPr>
            <p:cNvPr id="8" name="Rectangle 7">
              <a:extLst>
                <a:ext uri="{FF2B5EF4-FFF2-40B4-BE49-F238E27FC236}">
                  <a16:creationId xmlns:a16="http://schemas.microsoft.com/office/drawing/2014/main" id="{8D3AE9B6-F9A2-DE73-B8DF-29C15D57E11B}"/>
                </a:ext>
              </a:extLst>
            </p:cNvPr>
            <p:cNvSpPr/>
            <p:nvPr/>
          </p:nvSpPr>
          <p:spPr bwMode="auto">
            <a:xfrm>
              <a:off x="692893" y="4728882"/>
              <a:ext cx="1344706" cy="609600"/>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rtlCol="0" anchor="t" anchorCtr="0" compatLnSpc="1">
              <a:prstTxWarp prst="textNoShape">
                <a:avLst/>
              </a:prstTxWarp>
            </a:bodyPr>
            <a:lstStyle/>
            <a:p>
              <a:pPr algn="ctr"/>
              <a:r>
                <a:rPr lang="en-GB" sz="1400" dirty="0">
                  <a:solidFill>
                    <a:srgbClr val="00239B"/>
                  </a:solidFill>
                  <a:latin typeface="Calibri" panose="020F0502020204030204" pitchFamily="34" charset="0"/>
                  <a:cs typeface="Calibri" panose="020F0502020204030204" pitchFamily="34" charset="0"/>
                </a:rPr>
                <a:t>Outputs</a:t>
              </a:r>
            </a:p>
          </p:txBody>
        </p:sp>
        <p:sp>
          <p:nvSpPr>
            <p:cNvPr id="9" name="Rectangle 8">
              <a:extLst>
                <a:ext uri="{FF2B5EF4-FFF2-40B4-BE49-F238E27FC236}">
                  <a16:creationId xmlns:a16="http://schemas.microsoft.com/office/drawing/2014/main" id="{CD3B2363-2982-F97B-8557-535F41F69D2B}"/>
                </a:ext>
              </a:extLst>
            </p:cNvPr>
            <p:cNvSpPr/>
            <p:nvPr/>
          </p:nvSpPr>
          <p:spPr bwMode="auto">
            <a:xfrm>
              <a:off x="667486" y="5706035"/>
              <a:ext cx="1370113" cy="609600"/>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rtlCol="0" anchor="t" anchorCtr="0" compatLnSpc="1">
              <a:prstTxWarp prst="textNoShape">
                <a:avLst/>
              </a:prstTxWarp>
            </a:bodyPr>
            <a:lstStyle/>
            <a:p>
              <a:pPr algn="ctr"/>
              <a:r>
                <a:rPr lang="en-GB" sz="1400" dirty="0">
                  <a:solidFill>
                    <a:srgbClr val="00239B"/>
                  </a:solidFill>
                  <a:latin typeface="Calibri" panose="020F0502020204030204" pitchFamily="34" charset="0"/>
                  <a:cs typeface="Calibri" panose="020F0502020204030204" pitchFamily="34" charset="0"/>
                </a:rPr>
                <a:t>Outcomes</a:t>
              </a:r>
            </a:p>
          </p:txBody>
        </p:sp>
        <p:cxnSp>
          <p:nvCxnSpPr>
            <p:cNvPr id="14" name="Connector: Elbow 13">
              <a:extLst>
                <a:ext uri="{FF2B5EF4-FFF2-40B4-BE49-F238E27FC236}">
                  <a16:creationId xmlns:a16="http://schemas.microsoft.com/office/drawing/2014/main" id="{8B1E6244-862E-5F80-E2B3-EA5D858E2F76}"/>
                </a:ext>
              </a:extLst>
            </p:cNvPr>
            <p:cNvCxnSpPr>
              <a:cxnSpLocks/>
            </p:cNvCxnSpPr>
            <p:nvPr/>
          </p:nvCxnSpPr>
          <p:spPr bwMode="auto">
            <a:xfrm rot="10800000" flipV="1">
              <a:off x="680187" y="3155576"/>
              <a:ext cx="1" cy="1039906"/>
            </a:xfrm>
            <a:prstGeom prst="bentConnector3">
              <a:avLst>
                <a:gd name="adj1" fmla="val 22860100000"/>
              </a:avLst>
            </a:prstGeom>
            <a:ln w="38100">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22" name="Connector: Elbow 21">
              <a:extLst>
                <a:ext uri="{FF2B5EF4-FFF2-40B4-BE49-F238E27FC236}">
                  <a16:creationId xmlns:a16="http://schemas.microsoft.com/office/drawing/2014/main" id="{B98E9EA8-2824-9756-74DD-83A7C0C1D92B}"/>
                </a:ext>
              </a:extLst>
            </p:cNvPr>
            <p:cNvCxnSpPr>
              <a:cxnSpLocks/>
            </p:cNvCxnSpPr>
            <p:nvPr/>
          </p:nvCxnSpPr>
          <p:spPr bwMode="auto">
            <a:xfrm rot="10800000" flipV="1">
              <a:off x="680189" y="5033682"/>
              <a:ext cx="1" cy="977153"/>
            </a:xfrm>
            <a:prstGeom prst="bentConnector3">
              <a:avLst>
                <a:gd name="adj1" fmla="val 22860100000"/>
              </a:avLst>
            </a:prstGeom>
            <a:ln w="38100">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40" name="Connector: Elbow 39">
              <a:extLst>
                <a:ext uri="{FF2B5EF4-FFF2-40B4-BE49-F238E27FC236}">
                  <a16:creationId xmlns:a16="http://schemas.microsoft.com/office/drawing/2014/main" id="{DA2E7B22-9E01-77D5-5309-49394FE910D4}"/>
                </a:ext>
              </a:extLst>
            </p:cNvPr>
            <p:cNvCxnSpPr>
              <a:stCxn id="9" idx="3"/>
              <a:endCxn id="8" idx="3"/>
            </p:cNvCxnSpPr>
            <p:nvPr/>
          </p:nvCxnSpPr>
          <p:spPr bwMode="auto">
            <a:xfrm flipV="1">
              <a:off x="2037599" y="5033682"/>
              <a:ext cx="12700" cy="977153"/>
            </a:xfrm>
            <a:prstGeom prst="bentConnector3">
              <a:avLst>
                <a:gd name="adj1" fmla="val 1800000"/>
              </a:avLst>
            </a:prstGeom>
            <a:ln w="38100">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44" name="Connector: Elbow 43">
              <a:extLst>
                <a:ext uri="{FF2B5EF4-FFF2-40B4-BE49-F238E27FC236}">
                  <a16:creationId xmlns:a16="http://schemas.microsoft.com/office/drawing/2014/main" id="{36D2C969-6874-E6B0-76A9-79B87603A75E}"/>
                </a:ext>
              </a:extLst>
            </p:cNvPr>
            <p:cNvCxnSpPr>
              <a:stCxn id="7" idx="3"/>
              <a:endCxn id="6" idx="3"/>
            </p:cNvCxnSpPr>
            <p:nvPr/>
          </p:nvCxnSpPr>
          <p:spPr bwMode="auto">
            <a:xfrm flipV="1">
              <a:off x="2050302" y="3155576"/>
              <a:ext cx="12700" cy="1039906"/>
            </a:xfrm>
            <a:prstGeom prst="bentConnector3">
              <a:avLst>
                <a:gd name="adj1" fmla="val 1800000"/>
              </a:avLst>
            </a:prstGeom>
            <a:ln w="38100">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46" name="Connector: Elbow 45">
              <a:extLst>
                <a:ext uri="{FF2B5EF4-FFF2-40B4-BE49-F238E27FC236}">
                  <a16:creationId xmlns:a16="http://schemas.microsoft.com/office/drawing/2014/main" id="{5BEA610D-2052-368E-ACE2-307C73A47F3D}"/>
                </a:ext>
              </a:extLst>
            </p:cNvPr>
            <p:cNvCxnSpPr>
              <a:stCxn id="7" idx="3"/>
              <a:endCxn id="8" idx="3"/>
            </p:cNvCxnSpPr>
            <p:nvPr/>
          </p:nvCxnSpPr>
          <p:spPr bwMode="auto">
            <a:xfrm flipH="1">
              <a:off x="2037599" y="4195482"/>
              <a:ext cx="12703" cy="838200"/>
            </a:xfrm>
            <a:prstGeom prst="bentConnector3">
              <a:avLst>
                <a:gd name="adj1" fmla="val -1799575"/>
              </a:avLst>
            </a:prstGeom>
            <a:ln w="38100">
              <a:headEnd type="none" w="med" len="med"/>
              <a:tailEnd type="triangle"/>
            </a:ln>
          </p:spPr>
          <p:style>
            <a:lnRef idx="1">
              <a:schemeClr val="accent2"/>
            </a:lnRef>
            <a:fillRef idx="0">
              <a:schemeClr val="accent2"/>
            </a:fillRef>
            <a:effectRef idx="0">
              <a:schemeClr val="accent2"/>
            </a:effectRef>
            <a:fontRef idx="minor">
              <a:schemeClr val="tx1"/>
            </a:fontRef>
          </p:style>
        </p:cxnSp>
      </p:grpSp>
      <p:sp>
        <p:nvSpPr>
          <p:cNvPr id="57" name="Rectangle: Rounded Corners 56">
            <a:extLst>
              <a:ext uri="{FF2B5EF4-FFF2-40B4-BE49-F238E27FC236}">
                <a16:creationId xmlns:a16="http://schemas.microsoft.com/office/drawing/2014/main" id="{8DCD404A-6E40-7FD8-665B-432CB690D87E}"/>
              </a:ext>
            </a:extLst>
          </p:cNvPr>
          <p:cNvSpPr/>
          <p:nvPr/>
        </p:nvSpPr>
        <p:spPr bwMode="auto">
          <a:xfrm>
            <a:off x="7014583" y="3113490"/>
            <a:ext cx="1473497" cy="1078079"/>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400" i="0" u="none" strike="noStrike" cap="none" normalizeH="0" baseline="0" dirty="0">
                <a:ln>
                  <a:noFill/>
                </a:ln>
                <a:solidFill>
                  <a:srgbClr val="00239B"/>
                </a:solidFill>
                <a:effectLst/>
                <a:latin typeface="Calibri" panose="020F0502020204030204" pitchFamily="34" charset="0"/>
                <a:cs typeface="Calibri" panose="020F0502020204030204" pitchFamily="34" charset="0"/>
              </a:rPr>
              <a:t>Emerging  findings to inform scaling up</a:t>
            </a:r>
          </a:p>
        </p:txBody>
      </p:sp>
      <p:sp>
        <p:nvSpPr>
          <p:cNvPr id="58" name="Rectangle 57">
            <a:extLst>
              <a:ext uri="{FF2B5EF4-FFF2-40B4-BE49-F238E27FC236}">
                <a16:creationId xmlns:a16="http://schemas.microsoft.com/office/drawing/2014/main" id="{E8EDD62F-BE16-8EA1-7FF6-EFA0570BCFD9}"/>
              </a:ext>
            </a:extLst>
          </p:cNvPr>
          <p:cNvSpPr/>
          <p:nvPr/>
        </p:nvSpPr>
        <p:spPr bwMode="auto">
          <a:xfrm>
            <a:off x="10049435" y="5737412"/>
            <a:ext cx="1981200" cy="112058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2800" b="1" i="0" u="none" strike="noStrike" cap="none" normalizeH="0" baseline="0">
              <a:ln>
                <a:noFill/>
              </a:ln>
              <a:solidFill>
                <a:srgbClr val="00239B"/>
              </a:solidFill>
              <a:effectLst/>
              <a:latin typeface="Arial" charset="0"/>
            </a:endParaRPr>
          </a:p>
        </p:txBody>
      </p:sp>
      <p:sp>
        <p:nvSpPr>
          <p:cNvPr id="59" name="Freeform: Shape 58">
            <a:extLst>
              <a:ext uri="{FF2B5EF4-FFF2-40B4-BE49-F238E27FC236}">
                <a16:creationId xmlns:a16="http://schemas.microsoft.com/office/drawing/2014/main" id="{3896CB97-97BE-A982-CE1C-170AF01F3929}"/>
              </a:ext>
            </a:extLst>
          </p:cNvPr>
          <p:cNvSpPr/>
          <p:nvPr/>
        </p:nvSpPr>
        <p:spPr bwMode="auto">
          <a:xfrm>
            <a:off x="5889812" y="2805953"/>
            <a:ext cx="1299993" cy="1479176"/>
          </a:xfrm>
          <a:custGeom>
            <a:avLst/>
            <a:gdLst>
              <a:gd name="connsiteX0" fmla="*/ 0 w 1299993"/>
              <a:gd name="connsiteY0" fmla="*/ 0 h 1479176"/>
              <a:gd name="connsiteX1" fmla="*/ 0 w 1299993"/>
              <a:gd name="connsiteY1" fmla="*/ 0 h 1479176"/>
              <a:gd name="connsiteX2" fmla="*/ 188259 w 1299993"/>
              <a:gd name="connsiteY2" fmla="*/ 259976 h 1479176"/>
              <a:gd name="connsiteX3" fmla="*/ 448235 w 1299993"/>
              <a:gd name="connsiteY3" fmla="*/ 753035 h 1479176"/>
              <a:gd name="connsiteX4" fmla="*/ 842682 w 1299993"/>
              <a:gd name="connsiteY4" fmla="*/ 1030941 h 1479176"/>
              <a:gd name="connsiteX5" fmla="*/ 959223 w 1299993"/>
              <a:gd name="connsiteY5" fmla="*/ 1102659 h 1479176"/>
              <a:gd name="connsiteX6" fmla="*/ 1030941 w 1299993"/>
              <a:gd name="connsiteY6" fmla="*/ 1174376 h 1479176"/>
              <a:gd name="connsiteX7" fmla="*/ 1120588 w 1299993"/>
              <a:gd name="connsiteY7" fmla="*/ 1210235 h 1479176"/>
              <a:gd name="connsiteX8" fmla="*/ 1246094 w 1299993"/>
              <a:gd name="connsiteY8" fmla="*/ 1290918 h 1479176"/>
              <a:gd name="connsiteX9" fmla="*/ 1299882 w 1299993"/>
              <a:gd name="connsiteY9" fmla="*/ 1344706 h 1479176"/>
              <a:gd name="connsiteX10" fmla="*/ 1255059 w 1299993"/>
              <a:gd name="connsiteY10" fmla="*/ 1452282 h 1479176"/>
              <a:gd name="connsiteX11" fmla="*/ 1237129 w 1299993"/>
              <a:gd name="connsiteY11" fmla="*/ 1470212 h 1479176"/>
              <a:gd name="connsiteX12" fmla="*/ 1201270 w 1299993"/>
              <a:gd name="connsiteY12" fmla="*/ 1479176 h 1479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99993" h="1479176">
                <a:moveTo>
                  <a:pt x="0" y="0"/>
                </a:moveTo>
                <a:lnTo>
                  <a:pt x="0" y="0"/>
                </a:lnTo>
                <a:cubicBezTo>
                  <a:pt x="113307" y="226614"/>
                  <a:pt x="-105838" y="-198817"/>
                  <a:pt x="188259" y="259976"/>
                </a:cubicBezTo>
                <a:cubicBezTo>
                  <a:pt x="337100" y="492169"/>
                  <a:pt x="175863" y="468092"/>
                  <a:pt x="448235" y="753035"/>
                </a:cubicBezTo>
                <a:cubicBezTo>
                  <a:pt x="559371" y="869300"/>
                  <a:pt x="709941" y="940118"/>
                  <a:pt x="842682" y="1030941"/>
                </a:cubicBezTo>
                <a:cubicBezTo>
                  <a:pt x="880327" y="1056698"/>
                  <a:pt x="922941" y="1075015"/>
                  <a:pt x="959223" y="1102659"/>
                </a:cubicBezTo>
                <a:cubicBezTo>
                  <a:pt x="986115" y="1123148"/>
                  <a:pt x="1004357" y="1153489"/>
                  <a:pt x="1030941" y="1174376"/>
                </a:cubicBezTo>
                <a:cubicBezTo>
                  <a:pt x="1061188" y="1198142"/>
                  <a:pt x="1086524" y="1201720"/>
                  <a:pt x="1120588" y="1210235"/>
                </a:cubicBezTo>
                <a:cubicBezTo>
                  <a:pt x="1162423" y="1237129"/>
                  <a:pt x="1206307" y="1261077"/>
                  <a:pt x="1246094" y="1290918"/>
                </a:cubicBezTo>
                <a:cubicBezTo>
                  <a:pt x="1266379" y="1306132"/>
                  <a:pt x="1298475" y="1319389"/>
                  <a:pt x="1299882" y="1344706"/>
                </a:cubicBezTo>
                <a:cubicBezTo>
                  <a:pt x="1302037" y="1383493"/>
                  <a:pt x="1272432" y="1417536"/>
                  <a:pt x="1255059" y="1452282"/>
                </a:cubicBezTo>
                <a:cubicBezTo>
                  <a:pt x="1251279" y="1459842"/>
                  <a:pt x="1244689" y="1466432"/>
                  <a:pt x="1237129" y="1470212"/>
                </a:cubicBezTo>
                <a:cubicBezTo>
                  <a:pt x="1226109" y="1475722"/>
                  <a:pt x="1201270" y="1479176"/>
                  <a:pt x="1201270" y="1479176"/>
                </a:cubicBezTo>
              </a:path>
            </a:pathLst>
          </a:cu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2800" b="1" i="0" u="none" strike="noStrike" cap="none" normalizeH="0" baseline="0">
              <a:ln>
                <a:noFill/>
              </a:ln>
              <a:solidFill>
                <a:srgbClr val="00239B"/>
              </a:solidFill>
              <a:effectLst/>
              <a:latin typeface="Arial" charset="0"/>
            </a:endParaRPr>
          </a:p>
        </p:txBody>
      </p:sp>
      <p:sp>
        <p:nvSpPr>
          <p:cNvPr id="60" name="Freeform: Shape 59">
            <a:extLst>
              <a:ext uri="{FF2B5EF4-FFF2-40B4-BE49-F238E27FC236}">
                <a16:creationId xmlns:a16="http://schemas.microsoft.com/office/drawing/2014/main" id="{87F05EFA-83F4-8A19-C78E-6339CFD0CF98}"/>
              </a:ext>
            </a:extLst>
          </p:cNvPr>
          <p:cNvSpPr/>
          <p:nvPr/>
        </p:nvSpPr>
        <p:spPr bwMode="auto">
          <a:xfrm>
            <a:off x="6051176" y="3048000"/>
            <a:ext cx="1170606" cy="1069993"/>
          </a:xfrm>
          <a:custGeom>
            <a:avLst/>
            <a:gdLst>
              <a:gd name="connsiteX0" fmla="*/ 0 w 1170606"/>
              <a:gd name="connsiteY0" fmla="*/ 0 h 1069993"/>
              <a:gd name="connsiteX1" fmla="*/ 0 w 1170606"/>
              <a:gd name="connsiteY1" fmla="*/ 0 h 1069993"/>
              <a:gd name="connsiteX2" fmla="*/ 277906 w 1170606"/>
              <a:gd name="connsiteY2" fmla="*/ 304800 h 1069993"/>
              <a:gd name="connsiteX3" fmla="*/ 385483 w 1170606"/>
              <a:gd name="connsiteY3" fmla="*/ 457200 h 1069993"/>
              <a:gd name="connsiteX4" fmla="*/ 591671 w 1170606"/>
              <a:gd name="connsiteY4" fmla="*/ 636494 h 1069993"/>
              <a:gd name="connsiteX5" fmla="*/ 636495 w 1170606"/>
              <a:gd name="connsiteY5" fmla="*/ 726141 h 1069993"/>
              <a:gd name="connsiteX6" fmla="*/ 753036 w 1170606"/>
              <a:gd name="connsiteY6" fmla="*/ 815788 h 1069993"/>
              <a:gd name="connsiteX7" fmla="*/ 950259 w 1170606"/>
              <a:gd name="connsiteY7" fmla="*/ 914400 h 1069993"/>
              <a:gd name="connsiteX8" fmla="*/ 1111624 w 1170606"/>
              <a:gd name="connsiteY8" fmla="*/ 986118 h 1069993"/>
              <a:gd name="connsiteX9" fmla="*/ 116542 w 1170606"/>
              <a:gd name="connsiteY9" fmla="*/ 17929 h 1069993"/>
              <a:gd name="connsiteX10" fmla="*/ 98612 w 1170606"/>
              <a:gd name="connsiteY10" fmla="*/ 62753 h 1069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70606" h="1069993">
                <a:moveTo>
                  <a:pt x="0" y="0"/>
                </a:moveTo>
                <a:lnTo>
                  <a:pt x="0" y="0"/>
                </a:lnTo>
                <a:cubicBezTo>
                  <a:pt x="92635" y="101600"/>
                  <a:pt x="189279" y="199685"/>
                  <a:pt x="277906" y="304800"/>
                </a:cubicBezTo>
                <a:cubicBezTo>
                  <a:pt x="317988" y="352339"/>
                  <a:pt x="342752" y="412027"/>
                  <a:pt x="385483" y="457200"/>
                </a:cubicBezTo>
                <a:cubicBezTo>
                  <a:pt x="448073" y="523367"/>
                  <a:pt x="591671" y="636494"/>
                  <a:pt x="591671" y="636494"/>
                </a:cubicBezTo>
                <a:cubicBezTo>
                  <a:pt x="606612" y="666376"/>
                  <a:pt x="614145" y="701308"/>
                  <a:pt x="636495" y="726141"/>
                </a:cubicBezTo>
                <a:cubicBezTo>
                  <a:pt x="669281" y="762570"/>
                  <a:pt x="711010" y="790572"/>
                  <a:pt x="753036" y="815788"/>
                </a:cubicBezTo>
                <a:cubicBezTo>
                  <a:pt x="816062" y="853604"/>
                  <a:pt x="883754" y="883103"/>
                  <a:pt x="950259" y="914400"/>
                </a:cubicBezTo>
                <a:cubicBezTo>
                  <a:pt x="1307506" y="1082517"/>
                  <a:pt x="1126565" y="1126565"/>
                  <a:pt x="1111624" y="986118"/>
                </a:cubicBezTo>
                <a:lnTo>
                  <a:pt x="116542" y="17929"/>
                </a:lnTo>
                <a:lnTo>
                  <a:pt x="98612" y="62753"/>
                </a:lnTo>
              </a:path>
            </a:pathLst>
          </a:cu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2800" b="1" i="0" u="none" strike="noStrike" cap="none" normalizeH="0" baseline="0">
              <a:ln>
                <a:noFill/>
              </a:ln>
              <a:solidFill>
                <a:srgbClr val="00239B"/>
              </a:solidFill>
              <a:effectLst/>
              <a:latin typeface="Arial" charset="0"/>
            </a:endParaRPr>
          </a:p>
        </p:txBody>
      </p:sp>
      <p:sp>
        <p:nvSpPr>
          <p:cNvPr id="61" name="Speech Bubble: Oval 60">
            <a:extLst>
              <a:ext uri="{FF2B5EF4-FFF2-40B4-BE49-F238E27FC236}">
                <a16:creationId xmlns:a16="http://schemas.microsoft.com/office/drawing/2014/main" id="{2BF31CC9-58CB-B0FF-7181-65EBCBAE6BF0}"/>
              </a:ext>
            </a:extLst>
          </p:cNvPr>
          <p:cNvSpPr/>
          <p:nvPr/>
        </p:nvSpPr>
        <p:spPr bwMode="auto">
          <a:xfrm>
            <a:off x="9276369" y="2913925"/>
            <a:ext cx="2455229" cy="1293109"/>
          </a:xfrm>
          <a:prstGeom prst="wedgeEllipseCallou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400" i="0" u="none" strike="noStrike" cap="none" normalizeH="0" baseline="0" dirty="0">
                <a:ln>
                  <a:noFill/>
                </a:ln>
                <a:solidFill>
                  <a:srgbClr val="00239B"/>
                </a:solidFill>
                <a:effectLst/>
                <a:latin typeface="Calibri" panose="020F0502020204030204" pitchFamily="34" charset="0"/>
                <a:cs typeface="Calibri" panose="020F0502020204030204" pitchFamily="34" charset="0"/>
              </a:rPr>
              <a:t>Testing via  discussion with other leaders, CUREE, colleagues</a:t>
            </a:r>
          </a:p>
        </p:txBody>
      </p:sp>
      <p:sp>
        <p:nvSpPr>
          <p:cNvPr id="63" name="Rectangle: Rounded Corners 62">
            <a:extLst>
              <a:ext uri="{FF2B5EF4-FFF2-40B4-BE49-F238E27FC236}">
                <a16:creationId xmlns:a16="http://schemas.microsoft.com/office/drawing/2014/main" id="{9CE81E41-60BB-B21C-735F-D3F364462E84}"/>
              </a:ext>
            </a:extLst>
          </p:cNvPr>
          <p:cNvSpPr/>
          <p:nvPr/>
        </p:nvSpPr>
        <p:spPr bwMode="auto">
          <a:xfrm>
            <a:off x="9470887" y="5357306"/>
            <a:ext cx="1326777" cy="798163"/>
          </a:xfrm>
          <a:prstGeom prst="round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400" i="0" u="none" strike="noStrike" cap="none" normalizeH="0" baseline="0" dirty="0">
                <a:ln>
                  <a:noFill/>
                </a:ln>
                <a:solidFill>
                  <a:srgbClr val="00239B"/>
                </a:solidFill>
                <a:effectLst/>
                <a:latin typeface="Calibri" panose="020F0502020204030204" pitchFamily="34" charset="0"/>
                <a:cs typeface="Calibri" panose="020F0502020204030204" pitchFamily="34" charset="0"/>
              </a:rPr>
              <a:t>Final poster/ report</a:t>
            </a:r>
          </a:p>
        </p:txBody>
      </p:sp>
      <p:sp>
        <p:nvSpPr>
          <p:cNvPr id="66" name="Arrow: Right 65">
            <a:extLst>
              <a:ext uri="{FF2B5EF4-FFF2-40B4-BE49-F238E27FC236}">
                <a16:creationId xmlns:a16="http://schemas.microsoft.com/office/drawing/2014/main" id="{C3198B10-1544-2909-5856-7582516B9FFD}"/>
              </a:ext>
            </a:extLst>
          </p:cNvPr>
          <p:cNvSpPr/>
          <p:nvPr/>
        </p:nvSpPr>
        <p:spPr bwMode="auto">
          <a:xfrm>
            <a:off x="8718511" y="3542425"/>
            <a:ext cx="318758" cy="484632"/>
          </a:xfrm>
          <a:prstGeom prst="rightArrow">
            <a:avLst/>
          </a:prstGeom>
          <a:solidFill>
            <a:srgbClr val="00B0F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2800" b="1" i="0" u="none" strike="noStrike" cap="none" normalizeH="0" baseline="0">
              <a:ln>
                <a:noFill/>
              </a:ln>
              <a:solidFill>
                <a:srgbClr val="00239B"/>
              </a:solidFill>
              <a:effectLst/>
              <a:latin typeface="Arial" charset="0"/>
            </a:endParaRPr>
          </a:p>
        </p:txBody>
      </p:sp>
      <p:sp>
        <p:nvSpPr>
          <p:cNvPr id="67" name="Arrow: Right 66">
            <a:extLst>
              <a:ext uri="{FF2B5EF4-FFF2-40B4-BE49-F238E27FC236}">
                <a16:creationId xmlns:a16="http://schemas.microsoft.com/office/drawing/2014/main" id="{BF373CC6-ACD4-B2A2-2015-24EB0863E9F4}"/>
              </a:ext>
            </a:extLst>
          </p:cNvPr>
          <p:cNvSpPr/>
          <p:nvPr/>
        </p:nvSpPr>
        <p:spPr bwMode="auto">
          <a:xfrm>
            <a:off x="6313189" y="3545541"/>
            <a:ext cx="318758" cy="484632"/>
          </a:xfrm>
          <a:prstGeom prst="rightArrow">
            <a:avLst/>
          </a:prstGeom>
          <a:solidFill>
            <a:srgbClr val="00B0F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2800" b="1" i="0" u="none" strike="noStrike" cap="none" normalizeH="0" baseline="0">
              <a:ln>
                <a:noFill/>
              </a:ln>
              <a:solidFill>
                <a:srgbClr val="00239B"/>
              </a:solidFill>
              <a:effectLst/>
              <a:latin typeface="Arial" charset="0"/>
            </a:endParaRPr>
          </a:p>
        </p:txBody>
      </p:sp>
      <p:sp>
        <p:nvSpPr>
          <p:cNvPr id="68" name="Arrow: Right 67">
            <a:extLst>
              <a:ext uri="{FF2B5EF4-FFF2-40B4-BE49-F238E27FC236}">
                <a16:creationId xmlns:a16="http://schemas.microsoft.com/office/drawing/2014/main" id="{C1B988D6-1AF1-2A7C-CADA-0CED82DE6ADC}"/>
              </a:ext>
            </a:extLst>
          </p:cNvPr>
          <p:cNvSpPr/>
          <p:nvPr/>
        </p:nvSpPr>
        <p:spPr bwMode="auto">
          <a:xfrm>
            <a:off x="3766424" y="3496643"/>
            <a:ext cx="318758" cy="484632"/>
          </a:xfrm>
          <a:prstGeom prst="rightArrow">
            <a:avLst/>
          </a:prstGeom>
          <a:solidFill>
            <a:srgbClr val="00B0F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2800" b="1" i="0" u="none" strike="noStrike" cap="none" normalizeH="0" baseline="0">
              <a:ln>
                <a:noFill/>
              </a:ln>
              <a:solidFill>
                <a:srgbClr val="00239B"/>
              </a:solidFill>
              <a:effectLst/>
              <a:latin typeface="Arial" charset="0"/>
            </a:endParaRPr>
          </a:p>
        </p:txBody>
      </p:sp>
      <p:sp>
        <p:nvSpPr>
          <p:cNvPr id="69" name="Arrow: Right 68">
            <a:extLst>
              <a:ext uri="{FF2B5EF4-FFF2-40B4-BE49-F238E27FC236}">
                <a16:creationId xmlns:a16="http://schemas.microsoft.com/office/drawing/2014/main" id="{507F69A3-6FB3-FDD0-E4F3-7296942D4A43}"/>
              </a:ext>
            </a:extLst>
          </p:cNvPr>
          <p:cNvSpPr/>
          <p:nvPr/>
        </p:nvSpPr>
        <p:spPr bwMode="auto">
          <a:xfrm rot="5400000">
            <a:off x="10026875" y="4528893"/>
            <a:ext cx="318758" cy="484632"/>
          </a:xfrm>
          <a:prstGeom prst="rightArrow">
            <a:avLst/>
          </a:prstGeom>
          <a:solidFill>
            <a:srgbClr val="00B0F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2800" b="1" i="0" u="none" strike="noStrike" cap="none" normalizeH="0" baseline="0">
              <a:ln>
                <a:noFill/>
              </a:ln>
              <a:solidFill>
                <a:srgbClr val="00239B"/>
              </a:solidFill>
              <a:effectLst/>
              <a:latin typeface="Arial" charset="0"/>
            </a:endParaRPr>
          </a:p>
        </p:txBody>
      </p:sp>
      <p:sp>
        <p:nvSpPr>
          <p:cNvPr id="70" name="Arrow: Right 69">
            <a:extLst>
              <a:ext uri="{FF2B5EF4-FFF2-40B4-BE49-F238E27FC236}">
                <a16:creationId xmlns:a16="http://schemas.microsoft.com/office/drawing/2014/main" id="{80DDBF4A-E16D-3112-6EB2-B935C2632615}"/>
              </a:ext>
            </a:extLst>
          </p:cNvPr>
          <p:cNvSpPr/>
          <p:nvPr/>
        </p:nvSpPr>
        <p:spPr bwMode="auto">
          <a:xfrm rot="5400000">
            <a:off x="1049785" y="2243689"/>
            <a:ext cx="318758" cy="484632"/>
          </a:xfrm>
          <a:prstGeom prst="rightArrow">
            <a:avLst/>
          </a:prstGeom>
          <a:solidFill>
            <a:srgbClr val="00B0F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2800" b="1" i="0" u="none" strike="noStrike" cap="none" normalizeH="0" baseline="0">
              <a:ln>
                <a:noFill/>
              </a:ln>
              <a:solidFill>
                <a:srgbClr val="00239B"/>
              </a:solidFill>
              <a:effectLst/>
              <a:latin typeface="Arial" charset="0"/>
            </a:endParaRPr>
          </a:p>
        </p:txBody>
      </p:sp>
      <p:sp>
        <p:nvSpPr>
          <p:cNvPr id="71" name="Rectangle: Rounded Corners 70">
            <a:extLst>
              <a:ext uri="{FF2B5EF4-FFF2-40B4-BE49-F238E27FC236}">
                <a16:creationId xmlns:a16="http://schemas.microsoft.com/office/drawing/2014/main" id="{0D6E66AC-1010-5D1D-63AF-1CF3199F927C}"/>
              </a:ext>
            </a:extLst>
          </p:cNvPr>
          <p:cNvSpPr/>
          <p:nvPr/>
        </p:nvSpPr>
        <p:spPr bwMode="auto">
          <a:xfrm>
            <a:off x="600723" y="3981275"/>
            <a:ext cx="1160816" cy="609600"/>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algn="ctr"/>
            <a:r>
              <a:rPr lang="en-GB" sz="1400" dirty="0">
                <a:solidFill>
                  <a:srgbClr val="00239B"/>
                </a:solidFill>
                <a:latin typeface="Arial" charset="0"/>
              </a:rPr>
              <a:t>Re the projects</a:t>
            </a:r>
          </a:p>
        </p:txBody>
      </p:sp>
      <p:sp>
        <p:nvSpPr>
          <p:cNvPr id="72" name="Rectangle: Rounded Corners 71">
            <a:extLst>
              <a:ext uri="{FF2B5EF4-FFF2-40B4-BE49-F238E27FC236}">
                <a16:creationId xmlns:a16="http://schemas.microsoft.com/office/drawing/2014/main" id="{D17FEFEA-F118-A67F-EC2B-D1D522C4ADA2}"/>
              </a:ext>
            </a:extLst>
          </p:cNvPr>
          <p:cNvSpPr/>
          <p:nvPr/>
        </p:nvSpPr>
        <p:spPr bwMode="auto">
          <a:xfrm>
            <a:off x="602614" y="5077480"/>
            <a:ext cx="1160816" cy="609600"/>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algn="ctr"/>
            <a:r>
              <a:rPr lang="en-GB" sz="1400" dirty="0">
                <a:solidFill>
                  <a:srgbClr val="00239B"/>
                </a:solidFill>
                <a:latin typeface="Arial" charset="0"/>
              </a:rPr>
              <a:t>Re leadership</a:t>
            </a:r>
          </a:p>
        </p:txBody>
      </p:sp>
      <p:cxnSp>
        <p:nvCxnSpPr>
          <p:cNvPr id="76" name="Connector: Elbow 75">
            <a:extLst>
              <a:ext uri="{FF2B5EF4-FFF2-40B4-BE49-F238E27FC236}">
                <a16:creationId xmlns:a16="http://schemas.microsoft.com/office/drawing/2014/main" id="{6E4EFC14-86C8-218D-9B93-D328C6DD5FA0}"/>
              </a:ext>
            </a:extLst>
          </p:cNvPr>
          <p:cNvCxnSpPr>
            <a:endCxn id="33" idx="2"/>
          </p:cNvCxnSpPr>
          <p:nvPr/>
        </p:nvCxnSpPr>
        <p:spPr bwMode="auto">
          <a:xfrm rot="5400000" flipH="1" flipV="1">
            <a:off x="1191213" y="4200181"/>
            <a:ext cx="1754316" cy="609882"/>
          </a:xfrm>
          <a:prstGeom prst="bentConnector2">
            <a:avLst/>
          </a:prstGeom>
          <a:solidFill>
            <a:srgbClr val="FFFFFF"/>
          </a:solidFill>
          <a:ln w="9525" cap="flat" cmpd="sng" algn="ctr">
            <a:noFill/>
            <a:prstDash val="solid"/>
            <a:round/>
            <a:headEnd type="none" w="med" len="med"/>
            <a:tailEnd type="triangle"/>
          </a:ln>
          <a:effectLst/>
        </p:spPr>
      </p:cxnSp>
      <p:cxnSp>
        <p:nvCxnSpPr>
          <p:cNvPr id="78" name="Connector: Elbow 77">
            <a:extLst>
              <a:ext uri="{FF2B5EF4-FFF2-40B4-BE49-F238E27FC236}">
                <a16:creationId xmlns:a16="http://schemas.microsoft.com/office/drawing/2014/main" id="{A9BFA125-F4E3-F301-349B-0B4683DFE1D7}"/>
              </a:ext>
            </a:extLst>
          </p:cNvPr>
          <p:cNvCxnSpPr>
            <a:stCxn id="72" idx="3"/>
            <a:endCxn id="33" idx="2"/>
          </p:cNvCxnSpPr>
          <p:nvPr/>
        </p:nvCxnSpPr>
        <p:spPr bwMode="auto">
          <a:xfrm flipV="1">
            <a:off x="1763430" y="3627964"/>
            <a:ext cx="609882" cy="1754316"/>
          </a:xfrm>
          <a:prstGeom prst="bentConnector3">
            <a:avLst/>
          </a:prstGeom>
          <a:ln w="38100">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80" name="Connector: Elbow 79">
            <a:extLst>
              <a:ext uri="{FF2B5EF4-FFF2-40B4-BE49-F238E27FC236}">
                <a16:creationId xmlns:a16="http://schemas.microsoft.com/office/drawing/2014/main" id="{E435ED1A-D111-92C3-722E-FD0C65A338DE}"/>
              </a:ext>
            </a:extLst>
          </p:cNvPr>
          <p:cNvCxnSpPr>
            <a:stCxn id="71" idx="3"/>
            <a:endCxn id="33" idx="2"/>
          </p:cNvCxnSpPr>
          <p:nvPr/>
        </p:nvCxnSpPr>
        <p:spPr bwMode="auto">
          <a:xfrm flipV="1">
            <a:off x="1761539" y="3627964"/>
            <a:ext cx="611773" cy="658111"/>
          </a:xfrm>
          <a:prstGeom prst="bentConnector3">
            <a:avLst/>
          </a:prstGeom>
          <a:solidFill>
            <a:srgbClr val="FFFFFF"/>
          </a:solidFill>
          <a:ln w="9525" cap="flat" cmpd="sng" algn="ctr">
            <a:noFill/>
            <a:prstDash val="solid"/>
            <a:round/>
            <a:headEnd type="none" w="med" len="med"/>
            <a:tailEnd type="triangle"/>
          </a:ln>
          <a:effectLst/>
        </p:spPr>
      </p:cxnSp>
      <p:cxnSp>
        <p:nvCxnSpPr>
          <p:cNvPr id="82" name="Connector: Elbow 81">
            <a:extLst>
              <a:ext uri="{FF2B5EF4-FFF2-40B4-BE49-F238E27FC236}">
                <a16:creationId xmlns:a16="http://schemas.microsoft.com/office/drawing/2014/main" id="{207B96FE-E07B-5838-93E2-4D691FAB968F}"/>
              </a:ext>
            </a:extLst>
          </p:cNvPr>
          <p:cNvCxnSpPr>
            <a:cxnSpLocks/>
            <a:stCxn id="33" idx="2"/>
            <a:endCxn id="71" idx="3"/>
          </p:cNvCxnSpPr>
          <p:nvPr/>
        </p:nvCxnSpPr>
        <p:spPr bwMode="auto">
          <a:xfrm rot="10800000" flipV="1">
            <a:off x="1761540" y="3627963"/>
            <a:ext cx="611773" cy="658111"/>
          </a:xfrm>
          <a:prstGeom prst="bentConnector3">
            <a:avLst>
              <a:gd name="adj1" fmla="val 50000"/>
            </a:avLst>
          </a:prstGeom>
          <a:ln w="381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84" name="Arrow: Right 83">
            <a:extLst>
              <a:ext uri="{FF2B5EF4-FFF2-40B4-BE49-F238E27FC236}">
                <a16:creationId xmlns:a16="http://schemas.microsoft.com/office/drawing/2014/main" id="{1FBDC3D5-4900-C45D-9520-B29ECC3BDBC7}"/>
              </a:ext>
            </a:extLst>
          </p:cNvPr>
          <p:cNvSpPr/>
          <p:nvPr/>
        </p:nvSpPr>
        <p:spPr bwMode="auto">
          <a:xfrm rot="5400000">
            <a:off x="1023643" y="3487582"/>
            <a:ext cx="318758" cy="484632"/>
          </a:xfrm>
          <a:prstGeom prst="rightArrow">
            <a:avLst/>
          </a:prstGeom>
          <a:solidFill>
            <a:srgbClr val="00B0F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2800" b="1" i="0" u="none" strike="noStrike" cap="none" normalizeH="0" baseline="0">
              <a:ln>
                <a:noFill/>
              </a:ln>
              <a:solidFill>
                <a:srgbClr val="00239B"/>
              </a:solidFill>
              <a:effectLst/>
              <a:latin typeface="Arial" charset="0"/>
            </a:endParaRPr>
          </a:p>
        </p:txBody>
      </p:sp>
      <p:sp>
        <p:nvSpPr>
          <p:cNvPr id="85" name="Arrow: Right 84">
            <a:extLst>
              <a:ext uri="{FF2B5EF4-FFF2-40B4-BE49-F238E27FC236}">
                <a16:creationId xmlns:a16="http://schemas.microsoft.com/office/drawing/2014/main" id="{1FD036DD-F07B-0E30-03C9-34C2247A70E7}"/>
              </a:ext>
            </a:extLst>
          </p:cNvPr>
          <p:cNvSpPr/>
          <p:nvPr/>
        </p:nvSpPr>
        <p:spPr bwMode="auto">
          <a:xfrm rot="5400000">
            <a:off x="1043837" y="4591861"/>
            <a:ext cx="318758" cy="484632"/>
          </a:xfrm>
          <a:prstGeom prst="rightArrow">
            <a:avLst/>
          </a:prstGeom>
          <a:solidFill>
            <a:srgbClr val="00B0F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2800" b="1" i="0" u="none" strike="noStrike" cap="none" normalizeH="0" baseline="0">
              <a:ln>
                <a:noFill/>
              </a:ln>
              <a:solidFill>
                <a:srgbClr val="00239B"/>
              </a:solidFill>
              <a:effectLst/>
              <a:latin typeface="Arial" charset="0"/>
            </a:endParaRPr>
          </a:p>
        </p:txBody>
      </p:sp>
      <p:sp>
        <p:nvSpPr>
          <p:cNvPr id="88" name="Title 87">
            <a:extLst>
              <a:ext uri="{FF2B5EF4-FFF2-40B4-BE49-F238E27FC236}">
                <a16:creationId xmlns:a16="http://schemas.microsoft.com/office/drawing/2014/main" id="{BD5B5B99-AE3F-4F58-ED72-DC99DA677116}"/>
              </a:ext>
            </a:extLst>
          </p:cNvPr>
          <p:cNvSpPr>
            <a:spLocks noGrp="1"/>
          </p:cNvSpPr>
          <p:nvPr>
            <p:ph type="title"/>
          </p:nvPr>
        </p:nvSpPr>
        <p:spPr>
          <a:xfrm>
            <a:off x="600723" y="250826"/>
            <a:ext cx="11199695" cy="804863"/>
          </a:xfrm>
        </p:spPr>
        <p:txBody>
          <a:bodyPr/>
          <a:lstStyle/>
          <a:p>
            <a:pPr algn="ctr"/>
            <a:r>
              <a:rPr lang="en-GB"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 flow chart for initiating and finalising a poster</a:t>
            </a:r>
          </a:p>
        </p:txBody>
      </p:sp>
    </p:spTree>
    <p:extLst>
      <p:ext uri="{BB962C8B-B14F-4D97-AF65-F5344CB8AC3E}">
        <p14:creationId xmlns:p14="http://schemas.microsoft.com/office/powerpoint/2010/main" val="3310375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CE87E-30AC-D4E4-1BB2-E4B2E986EC97}"/>
              </a:ext>
            </a:extLst>
          </p:cNvPr>
          <p:cNvSpPr>
            <a:spLocks noGrp="1"/>
          </p:cNvSpPr>
          <p:nvPr>
            <p:ph type="title"/>
          </p:nvPr>
        </p:nvSpPr>
        <p:spPr/>
        <p:txBody>
          <a:bodyPr/>
          <a:lstStyle/>
          <a:p>
            <a:r>
              <a:rPr lang="en-GB" dirty="0"/>
              <a:t>Cockermouth school 21-22</a:t>
            </a:r>
          </a:p>
        </p:txBody>
      </p:sp>
      <p:sp>
        <p:nvSpPr>
          <p:cNvPr id="3" name="Rectangle: Rounded Corners 2">
            <a:extLst>
              <a:ext uri="{FF2B5EF4-FFF2-40B4-BE49-F238E27FC236}">
                <a16:creationId xmlns:a16="http://schemas.microsoft.com/office/drawing/2014/main" id="{6EAF0401-0ED0-9FB6-D859-B2B955F1B103}"/>
              </a:ext>
            </a:extLst>
          </p:cNvPr>
          <p:cNvSpPr/>
          <p:nvPr/>
        </p:nvSpPr>
        <p:spPr>
          <a:xfrm>
            <a:off x="408796" y="835026"/>
            <a:ext cx="3247496" cy="1423266"/>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r>
              <a:rPr lang="en-GB" sz="1400" b="1" dirty="0">
                <a:latin typeface="Calibri" panose="020F0502020204030204" pitchFamily="34" charset="0"/>
                <a:cs typeface="Calibri" panose="020F0502020204030204" pitchFamily="34" charset="0"/>
              </a:rPr>
              <a:t>How far does reciprocal reading improve the comprehension of students whose </a:t>
            </a:r>
            <a:r>
              <a:rPr lang="en-GB" sz="1400" b="1" dirty="0" err="1">
                <a:latin typeface="Calibri" panose="020F0502020204030204" pitchFamily="34" charset="0"/>
                <a:cs typeface="Calibri" panose="020F0502020204030204" pitchFamily="34" charset="0"/>
              </a:rPr>
              <a:t>standardardised</a:t>
            </a:r>
            <a:r>
              <a:rPr lang="en-GB" sz="1400" b="1" dirty="0">
                <a:latin typeface="Calibri" panose="020F0502020204030204" pitchFamily="34" charset="0"/>
                <a:cs typeface="Calibri" panose="020F0502020204030204" pitchFamily="34" charset="0"/>
              </a:rPr>
              <a:t> score for reading is lower than the average for their chronological age?</a:t>
            </a:r>
          </a:p>
        </p:txBody>
      </p:sp>
      <p:sp>
        <p:nvSpPr>
          <p:cNvPr id="5" name="Rectangle: Rounded Corners 4">
            <a:extLst>
              <a:ext uri="{FF2B5EF4-FFF2-40B4-BE49-F238E27FC236}">
                <a16:creationId xmlns:a16="http://schemas.microsoft.com/office/drawing/2014/main" id="{2F4E8E7C-AB70-E1E0-DA4A-01761916A3E8}"/>
              </a:ext>
            </a:extLst>
          </p:cNvPr>
          <p:cNvSpPr/>
          <p:nvPr/>
        </p:nvSpPr>
        <p:spPr>
          <a:xfrm>
            <a:off x="385481" y="2542175"/>
            <a:ext cx="3145865" cy="2090270"/>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t"/>
          <a:lstStyle/>
          <a:p>
            <a:r>
              <a:rPr lang="en-GB" sz="1400" b="1" dirty="0">
                <a:latin typeface="+mj-lt"/>
              </a:rPr>
              <a:t>Dimensions </a:t>
            </a:r>
            <a:r>
              <a:rPr lang="en-GB" sz="1200" b="1" dirty="0">
                <a:latin typeface="+mj-lt"/>
              </a:rPr>
              <a:t>– </a:t>
            </a:r>
          </a:p>
          <a:p>
            <a:r>
              <a:rPr lang="en-GB" sz="1200" b="1" dirty="0">
                <a:latin typeface="+mj-lt"/>
              </a:rPr>
              <a:t>Staff </a:t>
            </a:r>
            <a:r>
              <a:rPr lang="en-GB" sz="1200" dirty="0">
                <a:latin typeface="+mj-lt"/>
              </a:rPr>
              <a:t>Director of literacy; literacy </a:t>
            </a:r>
            <a:r>
              <a:rPr lang="en-GB" sz="1400" b="1" dirty="0">
                <a:latin typeface="Calibri" panose="020F0502020204030204" pitchFamily="34" charset="0"/>
                <a:cs typeface="Calibri" panose="020F0502020204030204" pitchFamily="34" charset="0"/>
              </a:rPr>
              <a:t>teacher</a:t>
            </a:r>
            <a:r>
              <a:rPr lang="en-GB" sz="1200" dirty="0">
                <a:latin typeface="+mj-lt"/>
              </a:rPr>
              <a:t>, SLT advocates and facilitators, TAs, subject leads </a:t>
            </a:r>
          </a:p>
          <a:p>
            <a:r>
              <a:rPr lang="en-GB" sz="1200" b="1" dirty="0">
                <a:latin typeface="+mj-lt"/>
              </a:rPr>
              <a:t>Student</a:t>
            </a:r>
            <a:r>
              <a:rPr lang="en-GB" sz="1200" dirty="0">
                <a:latin typeface="+mj-lt"/>
              </a:rPr>
              <a:t>s significantly below age related  expectations</a:t>
            </a:r>
          </a:p>
          <a:p>
            <a:r>
              <a:rPr lang="en-GB" sz="1400" b="1" dirty="0">
                <a:latin typeface="Calibri" panose="020F0502020204030204" pitchFamily="34" charset="0"/>
                <a:cs typeface="Calibri" panose="020F0502020204030204" pitchFamily="34" charset="0"/>
              </a:rPr>
              <a:t>Journey</a:t>
            </a:r>
            <a:r>
              <a:rPr lang="en-GB" sz="1200" dirty="0">
                <a:latin typeface="+mj-lt"/>
              </a:rPr>
              <a:t> Students should improve their comprehension score&amp; experience  modelling and reinforcement of RR in all subjects</a:t>
            </a:r>
          </a:p>
          <a:p>
            <a:endParaRPr lang="en-GB" sz="1200" dirty="0">
              <a:latin typeface="+mj-lt"/>
            </a:endParaRPr>
          </a:p>
        </p:txBody>
      </p:sp>
      <p:sp>
        <p:nvSpPr>
          <p:cNvPr id="6" name="Rectangle: Rounded Corners 5">
            <a:extLst>
              <a:ext uri="{FF2B5EF4-FFF2-40B4-BE49-F238E27FC236}">
                <a16:creationId xmlns:a16="http://schemas.microsoft.com/office/drawing/2014/main" id="{D657DFA7-54BC-28E0-A30E-834A7C0C86D4}"/>
              </a:ext>
            </a:extLst>
          </p:cNvPr>
          <p:cNvSpPr/>
          <p:nvPr/>
        </p:nvSpPr>
        <p:spPr>
          <a:xfrm>
            <a:off x="385480" y="4846019"/>
            <a:ext cx="2957769" cy="1905000"/>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t"/>
          <a:lstStyle/>
          <a:p>
            <a:r>
              <a:rPr lang="en-GB" sz="1400" b="1" dirty="0">
                <a:latin typeface="+mj-lt"/>
              </a:rPr>
              <a:t>Inputs </a:t>
            </a:r>
            <a:r>
              <a:rPr lang="en-GB" sz="1200" b="1" dirty="0">
                <a:latin typeface="+mj-lt"/>
              </a:rPr>
              <a:t>Leadership</a:t>
            </a:r>
            <a:r>
              <a:rPr lang="en-GB" sz="1200" dirty="0">
                <a:latin typeface="+mj-lt"/>
              </a:rPr>
              <a:t> training in EEF implementation &amp; literacy leadership</a:t>
            </a:r>
          </a:p>
          <a:p>
            <a:r>
              <a:rPr lang="en-GB" sz="1200" b="1" dirty="0">
                <a:latin typeface="+mj-lt"/>
              </a:rPr>
              <a:t>Teachers</a:t>
            </a:r>
            <a:r>
              <a:rPr lang="en-GB" sz="1200" dirty="0">
                <a:latin typeface="+mj-lt"/>
              </a:rPr>
              <a:t>- teacher and TA training in RR- initial and ongoing  scheduled half termly coaching </a:t>
            </a:r>
          </a:p>
          <a:p>
            <a:r>
              <a:rPr lang="en-GB" sz="1200" b="1" dirty="0">
                <a:latin typeface="+mj-lt"/>
              </a:rPr>
              <a:t>Ongoing</a:t>
            </a:r>
            <a:r>
              <a:rPr lang="en-GB" sz="1200" dirty="0">
                <a:latin typeface="+mj-lt"/>
              </a:rPr>
              <a:t> half termly CPD delivery, review &amp; refinement across year pus purchase of reading resources</a:t>
            </a:r>
            <a:endParaRPr lang="en-GB" sz="2400" dirty="0">
              <a:latin typeface="+mj-lt"/>
            </a:endParaRPr>
          </a:p>
        </p:txBody>
      </p:sp>
      <p:sp>
        <p:nvSpPr>
          <p:cNvPr id="7" name="Rectangle: Rounded Corners 6">
            <a:extLst>
              <a:ext uri="{FF2B5EF4-FFF2-40B4-BE49-F238E27FC236}">
                <a16:creationId xmlns:a16="http://schemas.microsoft.com/office/drawing/2014/main" id="{8D7EC631-00F5-002D-98D4-06EA6644A85F}"/>
              </a:ext>
            </a:extLst>
          </p:cNvPr>
          <p:cNvSpPr/>
          <p:nvPr/>
        </p:nvSpPr>
        <p:spPr>
          <a:xfrm>
            <a:off x="3909802" y="872753"/>
            <a:ext cx="3523129" cy="1734483"/>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t"/>
          <a:lstStyle/>
          <a:p>
            <a:r>
              <a:rPr lang="en-GB" sz="1400" b="1" dirty="0">
                <a:latin typeface="+mj-lt"/>
              </a:rPr>
              <a:t>Evidenced processes: </a:t>
            </a:r>
          </a:p>
          <a:p>
            <a:r>
              <a:rPr lang="en-GB" sz="1200" b="1" dirty="0">
                <a:latin typeface="+mj-lt"/>
              </a:rPr>
              <a:t>Diagnosis of need</a:t>
            </a:r>
            <a:r>
              <a:rPr lang="en-GB" sz="1200" dirty="0">
                <a:latin typeface="+mj-lt"/>
              </a:rPr>
              <a:t>, initial &amp; probe screening</a:t>
            </a:r>
          </a:p>
          <a:p>
            <a:r>
              <a:rPr lang="en-GB" sz="1200" b="1" dirty="0">
                <a:latin typeface="+mj-lt"/>
              </a:rPr>
              <a:t>Research </a:t>
            </a:r>
            <a:r>
              <a:rPr lang="en-GB" sz="1200" dirty="0">
                <a:latin typeface="+mj-lt"/>
              </a:rPr>
              <a:t>to identify evidenced tool – RR</a:t>
            </a:r>
          </a:p>
          <a:p>
            <a:r>
              <a:rPr lang="en-GB" sz="1200" b="1" dirty="0">
                <a:latin typeface="+mj-lt"/>
              </a:rPr>
              <a:t>Professional learning </a:t>
            </a:r>
            <a:r>
              <a:rPr lang="en-GB" sz="1200" dirty="0">
                <a:latin typeface="+mj-lt"/>
              </a:rPr>
              <a:t>of teachers/ Tas</a:t>
            </a:r>
          </a:p>
          <a:p>
            <a:r>
              <a:rPr lang="en-GB" sz="1200" b="1" dirty="0">
                <a:latin typeface="+mj-lt"/>
              </a:rPr>
              <a:t>Monitoring</a:t>
            </a:r>
            <a:r>
              <a:rPr lang="en-GB" sz="1200" dirty="0">
                <a:latin typeface="+mj-lt"/>
              </a:rPr>
              <a:t>, </a:t>
            </a:r>
            <a:r>
              <a:rPr lang="en-GB" sz="1400" b="1" dirty="0">
                <a:latin typeface="Calibri" panose="020F0502020204030204" pitchFamily="34" charset="0"/>
                <a:cs typeface="Calibri" panose="020F0502020204030204" pitchFamily="34" charset="0"/>
              </a:rPr>
              <a:t>retesting</a:t>
            </a:r>
            <a:r>
              <a:rPr lang="en-GB" sz="1200" dirty="0">
                <a:latin typeface="+mj-lt"/>
              </a:rPr>
              <a:t> after  12 weeks; student and parent voice; departmental development plans and progress reviews; Teacher voice</a:t>
            </a:r>
            <a:endParaRPr lang="en-GB" sz="1400" dirty="0">
              <a:latin typeface="+mj-lt"/>
            </a:endParaRPr>
          </a:p>
          <a:p>
            <a:endParaRPr lang="en-GB" sz="1400" b="1" dirty="0">
              <a:latin typeface="+mj-lt"/>
            </a:endParaRPr>
          </a:p>
        </p:txBody>
      </p:sp>
      <p:sp>
        <p:nvSpPr>
          <p:cNvPr id="8" name="Rectangle: Rounded Corners 7">
            <a:extLst>
              <a:ext uri="{FF2B5EF4-FFF2-40B4-BE49-F238E27FC236}">
                <a16:creationId xmlns:a16="http://schemas.microsoft.com/office/drawing/2014/main" id="{E630E0D8-97F9-ACBD-99AC-74C7EF3FA607}"/>
              </a:ext>
            </a:extLst>
          </p:cNvPr>
          <p:cNvSpPr/>
          <p:nvPr/>
        </p:nvSpPr>
        <p:spPr>
          <a:xfrm>
            <a:off x="3762732" y="2796988"/>
            <a:ext cx="3585882" cy="1900518"/>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t"/>
          <a:lstStyle/>
          <a:p>
            <a:r>
              <a:rPr lang="en-GB" sz="1600" b="1" dirty="0">
                <a:latin typeface="Calibri" panose="020F0502020204030204" pitchFamily="34" charset="0"/>
                <a:ea typeface="Calibri" panose="020F0502020204030204" pitchFamily="34" charset="0"/>
                <a:cs typeface="Calibri" panose="020F0502020204030204" pitchFamily="34" charset="0"/>
              </a:rPr>
              <a:t>Evidenced outputs</a:t>
            </a:r>
          </a:p>
          <a:p>
            <a:r>
              <a:rPr lang="en-GB" sz="1400" dirty="0">
                <a:latin typeface="+mj-lt"/>
              </a:rPr>
              <a:t>Screening programme  to ensure literacy needs of all students known</a:t>
            </a:r>
          </a:p>
          <a:p>
            <a:r>
              <a:rPr lang="en-GB" sz="1400" dirty="0">
                <a:latin typeface="+mj-lt"/>
              </a:rPr>
              <a:t>5 stage literacy journey : phonics</a:t>
            </a:r>
            <a:r>
              <a:rPr lang="en-GB" sz="1200" dirty="0">
                <a:latin typeface="+mj-lt"/>
              </a:rPr>
              <a:t>; thinking reading; RR; fluency; Dyslexia </a:t>
            </a:r>
          </a:p>
          <a:p>
            <a:r>
              <a:rPr lang="en-GB" sz="1200" dirty="0">
                <a:latin typeface="+mj-lt"/>
              </a:rPr>
              <a:t>RR intervention occurs  for students with identified needs</a:t>
            </a:r>
          </a:p>
          <a:p>
            <a:r>
              <a:rPr lang="en-GB" sz="1200" dirty="0">
                <a:latin typeface="+mj-lt"/>
              </a:rPr>
              <a:t>Delivery team expected to scale up after initial successful term</a:t>
            </a:r>
          </a:p>
        </p:txBody>
      </p:sp>
      <p:sp>
        <p:nvSpPr>
          <p:cNvPr id="9" name="Rectangle: Rounded Corners 8">
            <a:extLst>
              <a:ext uri="{FF2B5EF4-FFF2-40B4-BE49-F238E27FC236}">
                <a16:creationId xmlns:a16="http://schemas.microsoft.com/office/drawing/2014/main" id="{E29A495B-9761-DB5E-73E1-1FA537A59ABD}"/>
              </a:ext>
            </a:extLst>
          </p:cNvPr>
          <p:cNvSpPr/>
          <p:nvPr/>
        </p:nvSpPr>
        <p:spPr>
          <a:xfrm>
            <a:off x="3711095" y="4887258"/>
            <a:ext cx="3693459" cy="1905000"/>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t"/>
          <a:lstStyle/>
          <a:p>
            <a:r>
              <a:rPr lang="en-GB" sz="1200" b="1" dirty="0">
                <a:latin typeface="+mj-lt"/>
              </a:rPr>
              <a:t>Evidenced outcomes</a:t>
            </a:r>
          </a:p>
          <a:p>
            <a:r>
              <a:rPr lang="en-GB" sz="1200" dirty="0">
                <a:latin typeface="+mj-lt"/>
              </a:rPr>
              <a:t>Literacy data regularly collected, analysed&amp; used to intervene if necessary for all students</a:t>
            </a:r>
          </a:p>
          <a:p>
            <a:r>
              <a:rPr lang="en-GB" sz="1200" dirty="0">
                <a:latin typeface="+mj-lt"/>
              </a:rPr>
              <a:t>Students made excellent progress in 12 or 24 weeks on RR</a:t>
            </a:r>
          </a:p>
          <a:p>
            <a:r>
              <a:rPr lang="en-GB" sz="1200" dirty="0">
                <a:latin typeface="+mj-lt"/>
              </a:rPr>
              <a:t>RR now a common approach to comprehension across all subjects</a:t>
            </a:r>
          </a:p>
          <a:p>
            <a:r>
              <a:rPr lang="en-GB" sz="1200" dirty="0">
                <a:latin typeface="+mj-lt"/>
              </a:rPr>
              <a:t>Student, parent and teachers feedback  report positive impacts</a:t>
            </a:r>
          </a:p>
        </p:txBody>
      </p:sp>
      <p:sp>
        <p:nvSpPr>
          <p:cNvPr id="10" name="Rectangle: Rounded Corners 9">
            <a:extLst>
              <a:ext uri="{FF2B5EF4-FFF2-40B4-BE49-F238E27FC236}">
                <a16:creationId xmlns:a16="http://schemas.microsoft.com/office/drawing/2014/main" id="{65B8BCE0-721A-727D-8838-E2D6AB0FE7C6}"/>
              </a:ext>
            </a:extLst>
          </p:cNvPr>
          <p:cNvSpPr/>
          <p:nvPr/>
        </p:nvSpPr>
        <p:spPr>
          <a:xfrm>
            <a:off x="7698442" y="5677951"/>
            <a:ext cx="4182036" cy="884917"/>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t"/>
          <a:lstStyle/>
          <a:p>
            <a:r>
              <a:rPr lang="en-GB" sz="1400" b="1" dirty="0">
                <a:latin typeface="+mj-lt"/>
              </a:rPr>
              <a:t>Further reading</a:t>
            </a:r>
          </a:p>
          <a:p>
            <a:r>
              <a:rPr lang="en-GB" sz="1200" dirty="0">
                <a:latin typeface="+mj-lt"/>
              </a:rPr>
              <a:t>EEF guidance on implementation, professional development and literacy  </a:t>
            </a:r>
            <a:endParaRPr lang="en-GB" sz="2000" dirty="0">
              <a:latin typeface="+mj-lt"/>
            </a:endParaRPr>
          </a:p>
        </p:txBody>
      </p:sp>
      <p:sp>
        <p:nvSpPr>
          <p:cNvPr id="11" name="Rectangle: Rounded Corners 10">
            <a:extLst>
              <a:ext uri="{FF2B5EF4-FFF2-40B4-BE49-F238E27FC236}">
                <a16:creationId xmlns:a16="http://schemas.microsoft.com/office/drawing/2014/main" id="{9F45717B-8DDD-EBCE-451B-A3982546D5D7}"/>
              </a:ext>
            </a:extLst>
          </p:cNvPr>
          <p:cNvSpPr/>
          <p:nvPr/>
        </p:nvSpPr>
        <p:spPr>
          <a:xfrm>
            <a:off x="7624484" y="3551121"/>
            <a:ext cx="4329952" cy="1882588"/>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t"/>
          <a:lstStyle/>
          <a:p>
            <a:r>
              <a:rPr lang="en-GB" sz="1400" b="1" dirty="0">
                <a:latin typeface="+mj-lt"/>
              </a:rPr>
              <a:t>Conclusions</a:t>
            </a:r>
          </a:p>
          <a:p>
            <a:r>
              <a:rPr lang="en-GB" sz="1200" dirty="0">
                <a:latin typeface="+mj-lt"/>
              </a:rPr>
              <a:t>RR intervention &amp; school wide reinforcement - was essential for some, helpful for all &amp; harmful to none</a:t>
            </a:r>
          </a:p>
          <a:p>
            <a:r>
              <a:rPr lang="en-GB" sz="1200" dirty="0">
                <a:latin typeface="+mj-lt"/>
              </a:rPr>
              <a:t>Progress for many students exceptional in 12 or 24 weeks. Key is sustaining improvements in comprehension afterwards</a:t>
            </a:r>
          </a:p>
          <a:p>
            <a:r>
              <a:rPr lang="en-GB" sz="1200" dirty="0">
                <a:latin typeface="+mj-lt"/>
              </a:rPr>
              <a:t>Establishing  RR was straightforward, embedding it as part of disciplinary literacy – bigger challenge – still more to do</a:t>
            </a:r>
          </a:p>
        </p:txBody>
      </p:sp>
      <p:sp>
        <p:nvSpPr>
          <p:cNvPr id="12" name="Rectangle: Rounded Corners 11">
            <a:extLst>
              <a:ext uri="{FF2B5EF4-FFF2-40B4-BE49-F238E27FC236}">
                <a16:creationId xmlns:a16="http://schemas.microsoft.com/office/drawing/2014/main" id="{4CA35278-C815-BD00-0427-2E966AD7439E}"/>
              </a:ext>
            </a:extLst>
          </p:cNvPr>
          <p:cNvSpPr/>
          <p:nvPr/>
        </p:nvSpPr>
        <p:spPr>
          <a:xfrm>
            <a:off x="7709757" y="599537"/>
            <a:ext cx="4249269" cy="2707342"/>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t"/>
          <a:lstStyle/>
          <a:p>
            <a:r>
              <a:rPr lang="en-GB" sz="1400" b="1" dirty="0">
                <a:latin typeface="+mj-lt"/>
              </a:rPr>
              <a:t>Key leadership insights</a:t>
            </a:r>
          </a:p>
          <a:p>
            <a:r>
              <a:rPr lang="en-GB" sz="1200" dirty="0">
                <a:latin typeface="+mj-lt"/>
              </a:rPr>
              <a:t>Use of EEF implementation guidance linked with this as the most impactful intervention</a:t>
            </a:r>
          </a:p>
          <a:p>
            <a:r>
              <a:rPr lang="en-GB" sz="1200" dirty="0">
                <a:latin typeface="+mj-lt"/>
              </a:rPr>
              <a:t>Explore phase 20-21 to establish need, tools and methods</a:t>
            </a:r>
          </a:p>
          <a:p>
            <a:r>
              <a:rPr lang="en-GB" sz="1200" dirty="0">
                <a:latin typeface="+mj-lt"/>
              </a:rPr>
              <a:t>Prepare phase to develop delivery strategy</a:t>
            </a:r>
          </a:p>
          <a:p>
            <a:r>
              <a:rPr lang="en-GB" sz="1200" dirty="0">
                <a:latin typeface="+mj-lt"/>
              </a:rPr>
              <a:t>Delivery was well organised &amp; understood , CPD supported delivery &amp; embedding</a:t>
            </a:r>
          </a:p>
          <a:p>
            <a:r>
              <a:rPr lang="en-GB" sz="1200" dirty="0">
                <a:latin typeface="+mj-lt"/>
              </a:rPr>
              <a:t>Review of impact led to refinement improvement &amp; scale up (staffing &amp; funding)</a:t>
            </a:r>
          </a:p>
          <a:p>
            <a:r>
              <a:rPr lang="en-GB" sz="1200" dirty="0">
                <a:latin typeface="+mj-lt"/>
              </a:rPr>
              <a:t>2022-23 is about sustaining, embedding &amp; developing approach</a:t>
            </a:r>
          </a:p>
          <a:p>
            <a:r>
              <a:rPr lang="en-GB" sz="1200" dirty="0">
                <a:latin typeface="+mj-lt"/>
              </a:rPr>
              <a:t>Systematic approach now used by other leaders</a:t>
            </a:r>
          </a:p>
          <a:p>
            <a:endParaRPr lang="en-GB" sz="1100" dirty="0">
              <a:latin typeface="+mj-lt"/>
            </a:endParaRPr>
          </a:p>
        </p:txBody>
      </p:sp>
      <p:sp>
        <p:nvSpPr>
          <p:cNvPr id="13" name="Rectangle 12">
            <a:extLst>
              <a:ext uri="{FF2B5EF4-FFF2-40B4-BE49-F238E27FC236}">
                <a16:creationId xmlns:a16="http://schemas.microsoft.com/office/drawing/2014/main" id="{052E7778-F8A8-0B84-0BCA-6C0DC39CD759}"/>
              </a:ext>
            </a:extLst>
          </p:cNvPr>
          <p:cNvSpPr/>
          <p:nvPr/>
        </p:nvSpPr>
        <p:spPr bwMode="auto">
          <a:xfrm>
            <a:off x="385480" y="157068"/>
            <a:ext cx="6158755" cy="525933"/>
          </a:xfrm>
          <a:prstGeom prst="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800" b="1" i="0" u="none" strike="noStrike" cap="none" normalizeH="0" baseline="0" dirty="0">
                <a:ln>
                  <a:noFill/>
                </a:ln>
                <a:solidFill>
                  <a:srgbClr val="00239B"/>
                </a:solidFill>
                <a:effectLst/>
                <a:latin typeface="Arial" charset="0"/>
              </a:rPr>
              <a:t>Cockermouth School 2021-2</a:t>
            </a:r>
          </a:p>
        </p:txBody>
      </p:sp>
    </p:spTree>
    <p:extLst>
      <p:ext uri="{BB962C8B-B14F-4D97-AF65-F5344CB8AC3E}">
        <p14:creationId xmlns:p14="http://schemas.microsoft.com/office/powerpoint/2010/main" val="874470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CE87E-30AC-D4E4-1BB2-E4B2E986EC97}"/>
              </a:ext>
            </a:extLst>
          </p:cNvPr>
          <p:cNvSpPr>
            <a:spLocks noGrp="1"/>
          </p:cNvSpPr>
          <p:nvPr>
            <p:ph type="title"/>
          </p:nvPr>
        </p:nvSpPr>
        <p:spPr/>
        <p:txBody>
          <a:bodyPr/>
          <a:lstStyle/>
          <a:p>
            <a:r>
              <a:rPr lang="en-GB" dirty="0"/>
              <a:t>Cockermouth school 21-22</a:t>
            </a:r>
          </a:p>
        </p:txBody>
      </p:sp>
      <p:sp>
        <p:nvSpPr>
          <p:cNvPr id="3" name="Rectangle: Rounded Corners 2">
            <a:extLst>
              <a:ext uri="{FF2B5EF4-FFF2-40B4-BE49-F238E27FC236}">
                <a16:creationId xmlns:a16="http://schemas.microsoft.com/office/drawing/2014/main" id="{6EAF0401-0ED0-9FB6-D859-B2B955F1B103}"/>
              </a:ext>
            </a:extLst>
          </p:cNvPr>
          <p:cNvSpPr/>
          <p:nvPr/>
        </p:nvSpPr>
        <p:spPr>
          <a:xfrm>
            <a:off x="408796" y="835026"/>
            <a:ext cx="3247496" cy="1440000"/>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t"/>
          <a:lstStyle/>
          <a:p>
            <a:r>
              <a:rPr lang="en-GB" sz="1400" b="1" dirty="0">
                <a:latin typeface="Calibri" panose="020F0502020204030204" pitchFamily="34" charset="0"/>
                <a:cs typeface="Calibri" panose="020F0502020204030204" pitchFamily="34" charset="0"/>
              </a:rPr>
              <a:t>Question</a:t>
            </a:r>
          </a:p>
        </p:txBody>
      </p:sp>
      <p:sp>
        <p:nvSpPr>
          <p:cNvPr id="5" name="Rectangle: Rounded Corners 4">
            <a:extLst>
              <a:ext uri="{FF2B5EF4-FFF2-40B4-BE49-F238E27FC236}">
                <a16:creationId xmlns:a16="http://schemas.microsoft.com/office/drawing/2014/main" id="{2F4E8E7C-AB70-E1E0-DA4A-01761916A3E8}"/>
              </a:ext>
            </a:extLst>
          </p:cNvPr>
          <p:cNvSpPr/>
          <p:nvPr/>
        </p:nvSpPr>
        <p:spPr>
          <a:xfrm>
            <a:off x="385481" y="2542175"/>
            <a:ext cx="3145865" cy="2090270"/>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t"/>
          <a:lstStyle/>
          <a:p>
            <a:r>
              <a:rPr lang="en-GB" sz="1400" b="1" dirty="0">
                <a:latin typeface="+mj-lt"/>
              </a:rPr>
              <a:t>Dimensions </a:t>
            </a:r>
            <a:r>
              <a:rPr lang="en-GB" sz="1200" b="1" dirty="0">
                <a:latin typeface="+mj-lt"/>
              </a:rPr>
              <a:t>– </a:t>
            </a:r>
            <a:endParaRPr lang="en-GB" sz="1200" dirty="0">
              <a:latin typeface="+mj-lt"/>
            </a:endParaRPr>
          </a:p>
        </p:txBody>
      </p:sp>
      <p:sp>
        <p:nvSpPr>
          <p:cNvPr id="6" name="Rectangle: Rounded Corners 5">
            <a:extLst>
              <a:ext uri="{FF2B5EF4-FFF2-40B4-BE49-F238E27FC236}">
                <a16:creationId xmlns:a16="http://schemas.microsoft.com/office/drawing/2014/main" id="{D657DFA7-54BC-28E0-A30E-834A7C0C86D4}"/>
              </a:ext>
            </a:extLst>
          </p:cNvPr>
          <p:cNvSpPr/>
          <p:nvPr/>
        </p:nvSpPr>
        <p:spPr>
          <a:xfrm>
            <a:off x="385480" y="4846019"/>
            <a:ext cx="2957769" cy="1905000"/>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t"/>
          <a:lstStyle/>
          <a:p>
            <a:r>
              <a:rPr lang="en-GB" sz="1400" b="1" dirty="0">
                <a:latin typeface="+mj-lt"/>
              </a:rPr>
              <a:t>Inputs</a:t>
            </a:r>
            <a:endParaRPr lang="en-GB" sz="2400" dirty="0">
              <a:latin typeface="+mj-lt"/>
            </a:endParaRPr>
          </a:p>
        </p:txBody>
      </p:sp>
      <p:sp>
        <p:nvSpPr>
          <p:cNvPr id="7" name="Rectangle: Rounded Corners 6">
            <a:extLst>
              <a:ext uri="{FF2B5EF4-FFF2-40B4-BE49-F238E27FC236}">
                <a16:creationId xmlns:a16="http://schemas.microsoft.com/office/drawing/2014/main" id="{8D7EC631-00F5-002D-98D4-06EA6644A85F}"/>
              </a:ext>
            </a:extLst>
          </p:cNvPr>
          <p:cNvSpPr/>
          <p:nvPr/>
        </p:nvSpPr>
        <p:spPr>
          <a:xfrm>
            <a:off x="3909802" y="872753"/>
            <a:ext cx="3523129" cy="1734483"/>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t"/>
          <a:lstStyle/>
          <a:p>
            <a:r>
              <a:rPr lang="en-GB" sz="1400" b="1" dirty="0">
                <a:latin typeface="+mj-lt"/>
              </a:rPr>
              <a:t>Evidenced processes: </a:t>
            </a:r>
          </a:p>
          <a:p>
            <a:endParaRPr lang="en-GB" sz="1400" b="1" dirty="0">
              <a:latin typeface="+mj-lt"/>
            </a:endParaRPr>
          </a:p>
        </p:txBody>
      </p:sp>
      <p:sp>
        <p:nvSpPr>
          <p:cNvPr id="8" name="Rectangle: Rounded Corners 7">
            <a:extLst>
              <a:ext uri="{FF2B5EF4-FFF2-40B4-BE49-F238E27FC236}">
                <a16:creationId xmlns:a16="http://schemas.microsoft.com/office/drawing/2014/main" id="{E630E0D8-97F9-ACBD-99AC-74C7EF3FA607}"/>
              </a:ext>
            </a:extLst>
          </p:cNvPr>
          <p:cNvSpPr/>
          <p:nvPr/>
        </p:nvSpPr>
        <p:spPr>
          <a:xfrm>
            <a:off x="3784974" y="2796988"/>
            <a:ext cx="3585882" cy="1900518"/>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t"/>
          <a:lstStyle/>
          <a:p>
            <a:r>
              <a:rPr lang="en-GB" sz="1600" b="1" dirty="0">
                <a:latin typeface="Calibri" panose="020F0502020204030204" pitchFamily="34" charset="0"/>
                <a:ea typeface="Calibri" panose="020F0502020204030204" pitchFamily="34" charset="0"/>
                <a:cs typeface="Calibri" panose="020F0502020204030204" pitchFamily="34" charset="0"/>
              </a:rPr>
              <a:t>Evidenced outputs</a:t>
            </a:r>
          </a:p>
        </p:txBody>
      </p:sp>
      <p:sp>
        <p:nvSpPr>
          <p:cNvPr id="9" name="Rectangle: Rounded Corners 8">
            <a:extLst>
              <a:ext uri="{FF2B5EF4-FFF2-40B4-BE49-F238E27FC236}">
                <a16:creationId xmlns:a16="http://schemas.microsoft.com/office/drawing/2014/main" id="{E29A495B-9761-DB5E-73E1-1FA537A59ABD}"/>
              </a:ext>
            </a:extLst>
          </p:cNvPr>
          <p:cNvSpPr/>
          <p:nvPr/>
        </p:nvSpPr>
        <p:spPr>
          <a:xfrm>
            <a:off x="3711095" y="4887258"/>
            <a:ext cx="3693459" cy="1905000"/>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t"/>
          <a:lstStyle/>
          <a:p>
            <a:r>
              <a:rPr lang="en-GB" sz="1200" b="1" dirty="0">
                <a:latin typeface="+mj-lt"/>
              </a:rPr>
              <a:t>Evidenced outcomes</a:t>
            </a:r>
          </a:p>
        </p:txBody>
      </p:sp>
      <p:sp>
        <p:nvSpPr>
          <p:cNvPr id="10" name="Rectangle: Rounded Corners 9">
            <a:extLst>
              <a:ext uri="{FF2B5EF4-FFF2-40B4-BE49-F238E27FC236}">
                <a16:creationId xmlns:a16="http://schemas.microsoft.com/office/drawing/2014/main" id="{65B8BCE0-721A-727D-8838-E2D6AB0FE7C6}"/>
              </a:ext>
            </a:extLst>
          </p:cNvPr>
          <p:cNvSpPr/>
          <p:nvPr/>
        </p:nvSpPr>
        <p:spPr>
          <a:xfrm>
            <a:off x="7698442" y="5677951"/>
            <a:ext cx="4182036" cy="884917"/>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t"/>
          <a:lstStyle/>
          <a:p>
            <a:r>
              <a:rPr lang="en-GB" sz="1400" b="1" dirty="0">
                <a:latin typeface="+mj-lt"/>
              </a:rPr>
              <a:t>Further reading</a:t>
            </a:r>
          </a:p>
        </p:txBody>
      </p:sp>
      <p:sp>
        <p:nvSpPr>
          <p:cNvPr id="11" name="Rectangle: Rounded Corners 10">
            <a:extLst>
              <a:ext uri="{FF2B5EF4-FFF2-40B4-BE49-F238E27FC236}">
                <a16:creationId xmlns:a16="http://schemas.microsoft.com/office/drawing/2014/main" id="{9F45717B-8DDD-EBCE-451B-A3982546D5D7}"/>
              </a:ext>
            </a:extLst>
          </p:cNvPr>
          <p:cNvSpPr/>
          <p:nvPr/>
        </p:nvSpPr>
        <p:spPr>
          <a:xfrm>
            <a:off x="7624484" y="3551121"/>
            <a:ext cx="4329952" cy="1882588"/>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t"/>
          <a:lstStyle/>
          <a:p>
            <a:r>
              <a:rPr lang="en-GB" sz="1400" b="1" dirty="0">
                <a:latin typeface="+mj-lt"/>
              </a:rPr>
              <a:t>Conclusions</a:t>
            </a:r>
          </a:p>
        </p:txBody>
      </p:sp>
      <p:sp>
        <p:nvSpPr>
          <p:cNvPr id="12" name="Rectangle: Rounded Corners 11">
            <a:extLst>
              <a:ext uri="{FF2B5EF4-FFF2-40B4-BE49-F238E27FC236}">
                <a16:creationId xmlns:a16="http://schemas.microsoft.com/office/drawing/2014/main" id="{4CA35278-C815-BD00-0427-2E966AD7439E}"/>
              </a:ext>
            </a:extLst>
          </p:cNvPr>
          <p:cNvSpPr/>
          <p:nvPr/>
        </p:nvSpPr>
        <p:spPr>
          <a:xfrm>
            <a:off x="7709757" y="599537"/>
            <a:ext cx="4249269" cy="2707342"/>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t"/>
          <a:lstStyle/>
          <a:p>
            <a:r>
              <a:rPr lang="en-GB" sz="1400" b="1" dirty="0">
                <a:latin typeface="+mj-lt"/>
              </a:rPr>
              <a:t>Key leadership insights</a:t>
            </a:r>
          </a:p>
          <a:p>
            <a:endParaRPr lang="en-GB" sz="1100" dirty="0">
              <a:latin typeface="+mj-lt"/>
            </a:endParaRPr>
          </a:p>
        </p:txBody>
      </p:sp>
      <p:sp>
        <p:nvSpPr>
          <p:cNvPr id="13" name="Rectangle 12">
            <a:extLst>
              <a:ext uri="{FF2B5EF4-FFF2-40B4-BE49-F238E27FC236}">
                <a16:creationId xmlns:a16="http://schemas.microsoft.com/office/drawing/2014/main" id="{052E7778-F8A8-0B84-0BCA-6C0DC39CD759}"/>
              </a:ext>
            </a:extLst>
          </p:cNvPr>
          <p:cNvSpPr/>
          <p:nvPr/>
        </p:nvSpPr>
        <p:spPr bwMode="auto">
          <a:xfrm>
            <a:off x="385480" y="157068"/>
            <a:ext cx="6158755" cy="525933"/>
          </a:xfrm>
          <a:prstGeom prst="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r>
              <a:rPr kumimoji="0" lang="en-GB" sz="2800" b="1" i="0" u="none" strike="noStrike" cap="none" normalizeH="0" baseline="0" dirty="0">
                <a:ln>
                  <a:noFill/>
                </a:ln>
                <a:solidFill>
                  <a:srgbClr val="00239B"/>
                </a:solidFill>
                <a:effectLst/>
                <a:latin typeface="Arial" charset="0"/>
              </a:rPr>
              <a:t>School 2022-3</a:t>
            </a:r>
          </a:p>
        </p:txBody>
      </p:sp>
    </p:spTree>
    <p:extLst>
      <p:ext uri="{BB962C8B-B14F-4D97-AF65-F5344CB8AC3E}">
        <p14:creationId xmlns:p14="http://schemas.microsoft.com/office/powerpoint/2010/main" val="3897809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85259-BAA7-D9B9-C363-D9460F8B6531}"/>
              </a:ext>
            </a:extLst>
          </p:cNvPr>
          <p:cNvSpPr>
            <a:spLocks noGrp="1"/>
          </p:cNvSpPr>
          <p:nvPr>
            <p:ph type="title"/>
          </p:nvPr>
        </p:nvSpPr>
        <p:spPr>
          <a:xfrm>
            <a:off x="1121790" y="274638"/>
            <a:ext cx="9502218" cy="1143000"/>
          </a:xfrm>
        </p:spPr>
        <p:txBody>
          <a:bodyPr/>
          <a:lstStyle/>
          <a:p>
            <a:r>
              <a:rPr lang="en-GB" dirty="0"/>
              <a:t>Components of  a leadership enquiry poster for WELL</a:t>
            </a:r>
          </a:p>
        </p:txBody>
      </p:sp>
      <p:sp>
        <p:nvSpPr>
          <p:cNvPr id="3" name="Content Placeholder 2">
            <a:extLst>
              <a:ext uri="{FF2B5EF4-FFF2-40B4-BE49-F238E27FC236}">
                <a16:creationId xmlns:a16="http://schemas.microsoft.com/office/drawing/2014/main" id="{DD85B6E6-A23E-8668-B850-115838D09479}"/>
              </a:ext>
            </a:extLst>
          </p:cNvPr>
          <p:cNvSpPr>
            <a:spLocks noGrp="1"/>
          </p:cNvSpPr>
          <p:nvPr>
            <p:ph idx="1"/>
          </p:nvPr>
        </p:nvSpPr>
        <p:spPr>
          <a:xfrm>
            <a:off x="222251" y="1536700"/>
            <a:ext cx="11578167" cy="4630636"/>
          </a:xfrm>
        </p:spPr>
        <p:txBody>
          <a:bodyPr/>
          <a:lstStyle/>
          <a:p>
            <a:r>
              <a:rPr lang="en-GB" sz="2800" dirty="0">
                <a:solidFill>
                  <a:schemeClr val="bg1">
                    <a:lumMod val="50000"/>
                  </a:schemeClr>
                </a:solidFill>
              </a:rPr>
              <a:t>We will look at a template and start to fill it in today</a:t>
            </a:r>
          </a:p>
          <a:p>
            <a:r>
              <a:rPr lang="en-GB" sz="2800" dirty="0">
                <a:solidFill>
                  <a:schemeClr val="bg1">
                    <a:lumMod val="50000"/>
                  </a:schemeClr>
                </a:solidFill>
              </a:rPr>
              <a:t>You can </a:t>
            </a:r>
          </a:p>
          <a:p>
            <a:pPr lvl="1"/>
            <a:r>
              <a:rPr lang="en-GB" sz="2400" dirty="0">
                <a:solidFill>
                  <a:schemeClr val="bg1">
                    <a:lumMod val="50000"/>
                  </a:schemeClr>
                </a:solidFill>
              </a:rPr>
              <a:t>take it away and refine it </a:t>
            </a:r>
          </a:p>
          <a:p>
            <a:pPr lvl="1"/>
            <a:r>
              <a:rPr lang="en-GB" sz="2400" dirty="0">
                <a:solidFill>
                  <a:schemeClr val="bg1">
                    <a:lumMod val="50000"/>
                  </a:schemeClr>
                </a:solidFill>
              </a:rPr>
              <a:t>test your emerging draft with school and project colleagues</a:t>
            </a:r>
          </a:p>
          <a:p>
            <a:pPr lvl="1"/>
            <a:r>
              <a:rPr lang="en-GB" sz="2400" dirty="0">
                <a:solidFill>
                  <a:schemeClr val="bg1">
                    <a:lumMod val="50000"/>
                  </a:schemeClr>
                </a:solidFill>
              </a:rPr>
              <a:t>partner up with another project head to share notes and test and refine thinking</a:t>
            </a:r>
          </a:p>
          <a:p>
            <a:r>
              <a:rPr lang="en-GB" sz="2800" dirty="0">
                <a:solidFill>
                  <a:schemeClr val="bg1">
                    <a:lumMod val="50000"/>
                  </a:schemeClr>
                </a:solidFill>
              </a:rPr>
              <a:t>Do a final check with CUREE colleagues who will help you fill in gaps, dot is and cross </a:t>
            </a:r>
            <a:r>
              <a:rPr lang="en-GB" sz="2800" dirty="0" err="1">
                <a:solidFill>
                  <a:schemeClr val="bg1">
                    <a:lumMod val="50000"/>
                  </a:schemeClr>
                </a:solidFill>
              </a:rPr>
              <a:t>ts</a:t>
            </a:r>
            <a:endParaRPr lang="en-GB" sz="2800" dirty="0">
              <a:solidFill>
                <a:schemeClr val="bg1">
                  <a:lumMod val="50000"/>
                </a:schemeClr>
              </a:solidFill>
            </a:endParaRPr>
          </a:p>
          <a:p>
            <a:r>
              <a:rPr lang="en-GB" sz="2800" dirty="0"/>
              <a:t>Let’s start by doing a headline version of the first and seventh box  together with a partner on your table and sharing highlights </a:t>
            </a:r>
          </a:p>
          <a:p>
            <a:endParaRPr lang="en-GB" dirty="0"/>
          </a:p>
        </p:txBody>
      </p:sp>
    </p:spTree>
    <p:extLst>
      <p:ext uri="{BB962C8B-B14F-4D97-AF65-F5344CB8AC3E}">
        <p14:creationId xmlns:p14="http://schemas.microsoft.com/office/powerpoint/2010/main" val="1719366555"/>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Designing challenge into your curriculum fi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DA Corporate">
  <a:themeElements>
    <a:clrScheme name="">
      <a:dk1>
        <a:srgbClr val="000000"/>
      </a:dk1>
      <a:lt1>
        <a:srgbClr val="FFFFFF"/>
      </a:lt1>
      <a:dk2>
        <a:srgbClr val="00239B"/>
      </a:dk2>
      <a:lt2>
        <a:srgbClr val="CCCCCC"/>
      </a:lt2>
      <a:accent1>
        <a:srgbClr val="7DCC00"/>
      </a:accent1>
      <a:accent2>
        <a:srgbClr val="FFC92D"/>
      </a:accent2>
      <a:accent3>
        <a:srgbClr val="FFFFFF"/>
      </a:accent3>
      <a:accent4>
        <a:srgbClr val="000000"/>
      </a:accent4>
      <a:accent5>
        <a:srgbClr val="BFE2AA"/>
      </a:accent5>
      <a:accent6>
        <a:srgbClr val="E7B628"/>
      </a:accent6>
      <a:hlink>
        <a:srgbClr val="CCCC99"/>
      </a:hlink>
      <a:folHlink>
        <a:srgbClr val="660066"/>
      </a:folHlink>
    </a:clrScheme>
    <a:fontScheme name="TDA Corpor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239B"/>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239B"/>
            </a:solidFill>
            <a:effectLst/>
            <a:latin typeface="Arial" charset="0"/>
          </a:defRPr>
        </a:defPPr>
      </a:lstStyle>
    </a:lnDef>
  </a:objectDefaults>
  <a:extraClrSchemeLst>
    <a:extraClrScheme>
      <a:clrScheme name="TDA Corporate 1">
        <a:dk1>
          <a:srgbClr val="666699"/>
        </a:dk1>
        <a:lt1>
          <a:srgbClr val="FFFFCC"/>
        </a:lt1>
        <a:dk2>
          <a:srgbClr val="687FCA"/>
        </a:dk2>
        <a:lt2>
          <a:srgbClr val="192449"/>
        </a:lt2>
        <a:accent1>
          <a:srgbClr val="C9DDF1"/>
        </a:accent1>
        <a:accent2>
          <a:srgbClr val="FAC164"/>
        </a:accent2>
        <a:accent3>
          <a:srgbClr val="B9C0E1"/>
        </a:accent3>
        <a:accent4>
          <a:srgbClr val="DADAAE"/>
        </a:accent4>
        <a:accent5>
          <a:srgbClr val="E1EB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TDA Corporate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TDA Corporate 3">
        <a:dk1>
          <a:srgbClr val="333333"/>
        </a:dk1>
        <a:lt1>
          <a:srgbClr val="FFFFFF"/>
        </a:lt1>
        <a:dk2>
          <a:srgbClr val="000000"/>
        </a:dk2>
        <a:lt2>
          <a:srgbClr val="DDDDDD"/>
        </a:lt2>
        <a:accent1>
          <a:srgbClr val="DDDDDD"/>
        </a:accent1>
        <a:accent2>
          <a:srgbClr val="B2B2B2"/>
        </a:accent2>
        <a:accent3>
          <a:srgbClr val="FFFFFF"/>
        </a:accent3>
        <a:accent4>
          <a:srgbClr val="2A2A2A"/>
        </a:accent4>
        <a:accent5>
          <a:srgbClr val="EBEBEB"/>
        </a:accent5>
        <a:accent6>
          <a:srgbClr val="A1A1A1"/>
        </a:accent6>
        <a:hlink>
          <a:srgbClr val="808080"/>
        </a:hlink>
        <a:folHlink>
          <a:srgbClr val="5F5F5F"/>
        </a:folHlink>
      </a:clrScheme>
      <a:clrMap bg1="lt1" tx1="dk1" bg2="lt2" tx2="dk2" accent1="accent1" accent2="accent2" accent3="accent3" accent4="accent4" accent5="accent5" accent6="accent6" hlink="hlink" folHlink="folHlink"/>
    </a:extraClrScheme>
    <a:extraClrScheme>
      <a:clrScheme name="TDA Corporate 4">
        <a:dk1>
          <a:srgbClr val="8061A5"/>
        </a:dk1>
        <a:lt1>
          <a:srgbClr val="FFFFCC"/>
        </a:lt1>
        <a:dk2>
          <a:srgbClr val="967DB5"/>
        </a:dk2>
        <a:lt2>
          <a:srgbClr val="192449"/>
        </a:lt2>
        <a:accent1>
          <a:srgbClr val="D6C9F1"/>
        </a:accent1>
        <a:accent2>
          <a:srgbClr val="FAC164"/>
        </a:accent2>
        <a:accent3>
          <a:srgbClr val="C9BFD7"/>
        </a:accent3>
        <a:accent4>
          <a:srgbClr val="DADAAE"/>
        </a:accent4>
        <a:accent5>
          <a:srgbClr val="E8E1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TDA Corporate 5">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993333"/>
        </a:hlink>
        <a:folHlink>
          <a:srgbClr val="333399"/>
        </a:folHlink>
      </a:clrScheme>
      <a:clrMap bg1="lt1" tx1="dk1" bg2="lt2" tx2="dk2" accent1="accent1" accent2="accent2" accent3="accent3" accent4="accent4" accent5="accent5" accent6="accent6" hlink="hlink" folHlink="folHlink"/>
    </a:extraClrScheme>
    <a:extraClrScheme>
      <a:clrScheme name="TDA Corporate 6">
        <a:dk1>
          <a:srgbClr val="5B5249"/>
        </a:dk1>
        <a:lt1>
          <a:srgbClr val="FFFFFF"/>
        </a:lt1>
        <a:dk2>
          <a:srgbClr val="003366"/>
        </a:dk2>
        <a:lt2>
          <a:srgbClr val="CCCCCC"/>
        </a:lt2>
        <a:accent1>
          <a:srgbClr val="7DCC00"/>
        </a:accent1>
        <a:accent2>
          <a:srgbClr val="FFC92D"/>
        </a:accent2>
        <a:accent3>
          <a:srgbClr val="FFFFFF"/>
        </a:accent3>
        <a:accent4>
          <a:srgbClr val="4C453D"/>
        </a:accent4>
        <a:accent5>
          <a:srgbClr val="BFE2AA"/>
        </a:accent5>
        <a:accent6>
          <a:srgbClr val="E7B628"/>
        </a:accent6>
        <a:hlink>
          <a:srgbClr val="CCCC99"/>
        </a:hlink>
        <a:folHlink>
          <a:srgbClr val="6600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239B"/>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239B"/>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TDA Corporate">
  <a:themeElements>
    <a:clrScheme name="">
      <a:dk1>
        <a:srgbClr val="000000"/>
      </a:dk1>
      <a:lt1>
        <a:srgbClr val="FFFFFF"/>
      </a:lt1>
      <a:dk2>
        <a:srgbClr val="00239B"/>
      </a:dk2>
      <a:lt2>
        <a:srgbClr val="CCCCCC"/>
      </a:lt2>
      <a:accent1>
        <a:srgbClr val="7DCC00"/>
      </a:accent1>
      <a:accent2>
        <a:srgbClr val="FFC92D"/>
      </a:accent2>
      <a:accent3>
        <a:srgbClr val="FFFFFF"/>
      </a:accent3>
      <a:accent4>
        <a:srgbClr val="000000"/>
      </a:accent4>
      <a:accent5>
        <a:srgbClr val="BFE2AA"/>
      </a:accent5>
      <a:accent6>
        <a:srgbClr val="E7B628"/>
      </a:accent6>
      <a:hlink>
        <a:srgbClr val="CCCC99"/>
      </a:hlink>
      <a:folHlink>
        <a:srgbClr val="660066"/>
      </a:folHlink>
    </a:clrScheme>
    <a:fontScheme name="TDA Corpor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239B"/>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239B"/>
            </a:solidFill>
            <a:effectLst/>
            <a:latin typeface="Arial" charset="0"/>
          </a:defRPr>
        </a:defPPr>
      </a:lstStyle>
    </a:lnDef>
  </a:objectDefaults>
  <a:extraClrSchemeLst>
    <a:extraClrScheme>
      <a:clrScheme name="TDA Corporate 1">
        <a:dk1>
          <a:srgbClr val="666699"/>
        </a:dk1>
        <a:lt1>
          <a:srgbClr val="FFFFCC"/>
        </a:lt1>
        <a:dk2>
          <a:srgbClr val="687FCA"/>
        </a:dk2>
        <a:lt2>
          <a:srgbClr val="192449"/>
        </a:lt2>
        <a:accent1>
          <a:srgbClr val="C9DDF1"/>
        </a:accent1>
        <a:accent2>
          <a:srgbClr val="FAC164"/>
        </a:accent2>
        <a:accent3>
          <a:srgbClr val="B9C0E1"/>
        </a:accent3>
        <a:accent4>
          <a:srgbClr val="DADAAE"/>
        </a:accent4>
        <a:accent5>
          <a:srgbClr val="E1EB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TDA Corporate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TDA Corporate 3">
        <a:dk1>
          <a:srgbClr val="333333"/>
        </a:dk1>
        <a:lt1>
          <a:srgbClr val="FFFFFF"/>
        </a:lt1>
        <a:dk2>
          <a:srgbClr val="000000"/>
        </a:dk2>
        <a:lt2>
          <a:srgbClr val="DDDDDD"/>
        </a:lt2>
        <a:accent1>
          <a:srgbClr val="DDDDDD"/>
        </a:accent1>
        <a:accent2>
          <a:srgbClr val="B2B2B2"/>
        </a:accent2>
        <a:accent3>
          <a:srgbClr val="FFFFFF"/>
        </a:accent3>
        <a:accent4>
          <a:srgbClr val="2A2A2A"/>
        </a:accent4>
        <a:accent5>
          <a:srgbClr val="EBEBEB"/>
        </a:accent5>
        <a:accent6>
          <a:srgbClr val="A1A1A1"/>
        </a:accent6>
        <a:hlink>
          <a:srgbClr val="808080"/>
        </a:hlink>
        <a:folHlink>
          <a:srgbClr val="5F5F5F"/>
        </a:folHlink>
      </a:clrScheme>
      <a:clrMap bg1="lt1" tx1="dk1" bg2="lt2" tx2="dk2" accent1="accent1" accent2="accent2" accent3="accent3" accent4="accent4" accent5="accent5" accent6="accent6" hlink="hlink" folHlink="folHlink"/>
    </a:extraClrScheme>
    <a:extraClrScheme>
      <a:clrScheme name="TDA Corporate 4">
        <a:dk1>
          <a:srgbClr val="8061A5"/>
        </a:dk1>
        <a:lt1>
          <a:srgbClr val="FFFFCC"/>
        </a:lt1>
        <a:dk2>
          <a:srgbClr val="967DB5"/>
        </a:dk2>
        <a:lt2>
          <a:srgbClr val="192449"/>
        </a:lt2>
        <a:accent1>
          <a:srgbClr val="D6C9F1"/>
        </a:accent1>
        <a:accent2>
          <a:srgbClr val="FAC164"/>
        </a:accent2>
        <a:accent3>
          <a:srgbClr val="C9BFD7"/>
        </a:accent3>
        <a:accent4>
          <a:srgbClr val="DADAAE"/>
        </a:accent4>
        <a:accent5>
          <a:srgbClr val="E8E1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TDA Corporate 5">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993333"/>
        </a:hlink>
        <a:folHlink>
          <a:srgbClr val="333399"/>
        </a:folHlink>
      </a:clrScheme>
      <a:clrMap bg1="lt1" tx1="dk1" bg2="lt2" tx2="dk2" accent1="accent1" accent2="accent2" accent3="accent3" accent4="accent4" accent5="accent5" accent6="accent6" hlink="hlink" folHlink="folHlink"/>
    </a:extraClrScheme>
    <a:extraClrScheme>
      <a:clrScheme name="TDA Corporate 6">
        <a:dk1>
          <a:srgbClr val="5B5249"/>
        </a:dk1>
        <a:lt1>
          <a:srgbClr val="FFFFFF"/>
        </a:lt1>
        <a:dk2>
          <a:srgbClr val="003366"/>
        </a:dk2>
        <a:lt2>
          <a:srgbClr val="CCCCCC"/>
        </a:lt2>
        <a:accent1>
          <a:srgbClr val="7DCC00"/>
        </a:accent1>
        <a:accent2>
          <a:srgbClr val="FFC92D"/>
        </a:accent2>
        <a:accent3>
          <a:srgbClr val="FFFFFF"/>
        </a:accent3>
        <a:accent4>
          <a:srgbClr val="4C453D"/>
        </a:accent4>
        <a:accent5>
          <a:srgbClr val="BFE2AA"/>
        </a:accent5>
        <a:accent6>
          <a:srgbClr val="E7B628"/>
        </a:accent6>
        <a:hlink>
          <a:srgbClr val="CCCC99"/>
        </a:hlink>
        <a:folHlink>
          <a:srgbClr val="660066"/>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239B"/>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239B"/>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
    <a:dk1>
      <a:srgbClr val="000000"/>
    </a:dk1>
    <a:lt1>
      <a:srgbClr val="FFFFFF"/>
    </a:lt1>
    <a:dk2>
      <a:srgbClr val="00239B"/>
    </a:dk2>
    <a:lt2>
      <a:srgbClr val="CCCCCC"/>
    </a:lt2>
    <a:accent1>
      <a:srgbClr val="7DCC00"/>
    </a:accent1>
    <a:accent2>
      <a:srgbClr val="FFC92D"/>
    </a:accent2>
    <a:accent3>
      <a:srgbClr val="FFFFFF"/>
    </a:accent3>
    <a:accent4>
      <a:srgbClr val="000000"/>
    </a:accent4>
    <a:accent5>
      <a:srgbClr val="BFE2AA"/>
    </a:accent5>
    <a:accent6>
      <a:srgbClr val="E7B628"/>
    </a:accent6>
    <a:hlink>
      <a:srgbClr val="CCCC99"/>
    </a:hlink>
    <a:folHlink>
      <a:srgbClr val="660066"/>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E870B3F8CDF964CA97FF32D622B3B82" ma:contentTypeVersion="16" ma:contentTypeDescription="Create a new document." ma:contentTypeScope="" ma:versionID="3526edda8dd42faa16c96380f67a08f1">
  <xsd:schema xmlns:xsd="http://www.w3.org/2001/XMLSchema" xmlns:xs="http://www.w3.org/2001/XMLSchema" xmlns:p="http://schemas.microsoft.com/office/2006/metadata/properties" xmlns:ns2="b7666340-66f8-45f3-88dd-041c0d9e2473" xmlns:ns3="564bdda2-cea2-4fd1-818e-a355118adf31" xmlns:ns4="c2b36edf-d6b4-4d40-9417-44b51de556ab" targetNamespace="http://schemas.microsoft.com/office/2006/metadata/properties" ma:root="true" ma:fieldsID="7786487b6c427f9bd3b4303e3f1591d2" ns2:_="" ns3:_="" ns4:_="">
    <xsd:import namespace="b7666340-66f8-45f3-88dd-041c0d9e2473"/>
    <xsd:import namespace="564bdda2-cea2-4fd1-818e-a355118adf31"/>
    <xsd:import namespace="c2b36edf-d6b4-4d40-9417-44b51de556a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4: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666340-66f8-45f3-88dd-041c0d9e24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7f7c277-ca9a-4d57-b418-f15995160e0c"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64bdda2-cea2-4fd1-818e-a355118adf3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2b36edf-d6b4-4d40-9417-44b51de556ab"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4549f224-4b8f-4dba-b0c1-34094f13f4ab}" ma:internalName="TaxCatchAll" ma:showField="CatchAllData" ma:web="564bdda2-cea2-4fd1-818e-a355118adf3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c2b36edf-d6b4-4d40-9417-44b51de556ab" xsi:nil="true"/>
    <lcf76f155ced4ddcb4097134ff3c332f xmlns="b7666340-66f8-45f3-88dd-041c0d9e247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5C9355C8-984F-4B8A-BA99-057D28FBA2B0}">
  <ds:schemaRefs>
    <ds:schemaRef ds:uri="http://schemas.microsoft.com/sharepoint/v3/contenttype/forms"/>
  </ds:schemaRefs>
</ds:datastoreItem>
</file>

<file path=customXml/itemProps2.xml><?xml version="1.0" encoding="utf-8"?>
<ds:datastoreItem xmlns:ds="http://schemas.openxmlformats.org/officeDocument/2006/customXml" ds:itemID="{1E7E1D1D-A482-41D0-8583-671026CEAD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7666340-66f8-45f3-88dd-041c0d9e2473"/>
    <ds:schemaRef ds:uri="564bdda2-cea2-4fd1-818e-a355118adf31"/>
    <ds:schemaRef ds:uri="c2b36edf-d6b4-4d40-9417-44b51de556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CD6406C-DF51-4CD2-9116-A07316BF5ECE}">
  <ds:schemaRefs>
    <ds:schemaRef ds:uri="http://schemas.microsoft.com/office/2006/metadata/properties"/>
    <ds:schemaRef ds:uri="http://schemas.microsoft.com/office/infopath/2007/PartnerControls"/>
    <ds:schemaRef ds:uri="c2b36edf-d6b4-4d40-9417-44b51de556ab"/>
    <ds:schemaRef ds:uri="b7666340-66f8-45f3-88dd-041c0d9e2473"/>
  </ds:schemaRefs>
</ds:datastoreItem>
</file>

<file path=docProps/app.xml><?xml version="1.0" encoding="utf-8"?>
<Properties xmlns="http://schemas.openxmlformats.org/officeDocument/2006/extended-properties" xmlns:vt="http://schemas.openxmlformats.org/officeDocument/2006/docPropsVTypes">
  <Template>CtG RtI day one Willenhall final GS</Template>
  <TotalTime>923</TotalTime>
  <Words>1545</Words>
  <Application>Microsoft Office PowerPoint</Application>
  <PresentationFormat>Widescreen</PresentationFormat>
  <Paragraphs>156</Paragraphs>
  <Slides>15</Slides>
  <Notes>1</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15</vt:i4>
      </vt:variant>
    </vt:vector>
  </HeadingPairs>
  <TitlesOfParts>
    <vt:vector size="24" baseType="lpstr">
      <vt:lpstr>Arial</vt:lpstr>
      <vt:lpstr>Calibri</vt:lpstr>
      <vt:lpstr>Times</vt:lpstr>
      <vt:lpstr>Times New Roman</vt:lpstr>
      <vt:lpstr>Designing challenge into your curriculum final</vt:lpstr>
      <vt:lpstr>TDA Corporate</vt:lpstr>
      <vt:lpstr>Custom Design</vt:lpstr>
      <vt:lpstr>1_TDA Corporate</vt:lpstr>
      <vt:lpstr>1_Custom Design</vt:lpstr>
      <vt:lpstr>Translating our questions, evidence and learning into a springboard for research-informed school leadership</vt:lpstr>
      <vt:lpstr>An outline of our session today (and a follow up cycle for completing your poster)</vt:lpstr>
      <vt:lpstr>Powerful evidence!</vt:lpstr>
      <vt:lpstr>Components of  a leadership enquiry poster for WELL</vt:lpstr>
      <vt:lpstr>PowerPoint Presentation</vt:lpstr>
      <vt:lpstr>A flow chart for initiating and finalising a poster</vt:lpstr>
      <vt:lpstr>Cockermouth school 21-22</vt:lpstr>
      <vt:lpstr>Cockermouth school 21-22</vt:lpstr>
      <vt:lpstr>Components of  a leadership enquiry poster for WELL</vt:lpstr>
      <vt:lpstr>Mapping the main contours</vt:lpstr>
      <vt:lpstr>Half way check in </vt:lpstr>
      <vt:lpstr>What happens after today </vt:lpstr>
      <vt:lpstr>Action planning</vt:lpstr>
      <vt:lpstr> A metaphor</vt:lpstr>
      <vt:lpstr>Contact details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Reflection and translation Turning  our questions, evidence and learning into a springboard for research informed school leadership</dc:title>
  <dc:creator>philippa cordingley</dc:creator>
  <cp:lastModifiedBy>Gill, Lucy</cp:lastModifiedBy>
  <cp:revision>8</cp:revision>
  <cp:lastPrinted>2023-06-26T13:28:59Z</cp:lastPrinted>
  <dcterms:created xsi:type="dcterms:W3CDTF">2022-06-21T12:16:28Z</dcterms:created>
  <dcterms:modified xsi:type="dcterms:W3CDTF">2023-07-12T15:29:02Z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0x0101007E870B3F8CDF964CA97FF32D622B3B82</vt:lpwstr>
  </property>
</Properties>
</file>